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57" r:id="rId3"/>
    <p:sldId id="262" r:id="rId4"/>
    <p:sldId id="263" r:id="rId5"/>
    <p:sldId id="266" r:id="rId6"/>
    <p:sldId id="292" r:id="rId7"/>
    <p:sldId id="264" r:id="rId8"/>
    <p:sldId id="265" r:id="rId9"/>
    <p:sldId id="294" r:id="rId10"/>
    <p:sldId id="290" r:id="rId11"/>
    <p:sldId id="29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11CFE-DB20-4A6E-9BFC-69F52C796207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653FA-D271-48E9-A226-3BDEA2F2AB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740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75C21-986F-442F-9354-1EC1044317E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1370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C726F-1791-B711-DC18-1450B4655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BEF3462-13B1-00AF-38EE-C57FF31C0F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4F3900E-A4F4-A51E-5503-8D7E3FD57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294834C-5F61-3279-631A-6AF9659A9C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75C21-986F-442F-9354-1EC1044317E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209E4C-1DD5-2E5C-D09A-E462DAFF0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D80BE70-C354-D1CF-EDA6-34E5E0E22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380906-FA4E-12E9-7241-01844942C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00B647-90B5-9A12-6D7A-18FA71CEF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376767-21A0-2785-95AA-FB729FA32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59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72C4AA-669A-C6E1-8E85-1E6580B66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C72980-1E83-201D-E24A-9D1CE8032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AB1E8A-1DC9-0FDF-52EF-E1DE0EBEB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7D9165-04E1-1069-232B-64E689F7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EF39C6-F5C3-A505-D7B6-C5F9ED336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779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BEB374D-6BDB-0D30-6BAC-CE56B5722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996A182-EAAD-2B9F-E9F8-5322004DC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12B82F-3022-7069-3176-965CA78FD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7B70D9-DDB4-9C3E-8F8F-BE55CEC45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691CFE-43E8-AFB7-A121-3BB0F82AE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4161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615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CE9EFA-647D-CCAE-DD83-2C1E340D4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2150E58-F032-EDF9-71EA-F09DF4931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234D62-88D1-1C4E-3DE0-5F5046332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DCD974-DE9D-FAA9-373B-9035C4C58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0D683D-51CF-2424-9170-43BA9143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5956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E37D1D-C963-B0D4-A01D-0C789A334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05C0EA-DEDA-2613-2E29-DA1A317EA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3BD5FE-07FA-3293-6F92-01EEB7FB4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73D787-EA7D-FE7E-11D4-6CADB6FBA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65FB84-AB65-E309-FC95-BF0474C70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258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8A15D7-1BB9-B5B6-7558-2E9167C29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CDB064-18A5-D451-B110-76ADA9A00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8A3D19-E87C-5A05-7A0A-326B17AC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CF9D8E-3557-2973-D24B-C878C80C2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63F1A3-9DAE-B775-38A4-C2FD3B90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99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C9A46B-22DB-5883-F119-2B9192EA3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E2BCB1-67C8-9A9F-F5D7-249D2F690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C63281-AFD1-02BB-02F2-4EBEAAEDE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A5F4D9D-DDA0-0766-CA3F-C777D22C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384048-1C72-D531-10BA-28F0624DC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A20B766-88CE-7387-7F87-DD29BB3AC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084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A945DE-DC54-1E27-E0B8-57E27BC61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97078E-E2A8-1E0C-8C85-E76C684C6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F6FE81-BFC7-F251-1CC9-A35B81B96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5368428-8267-9354-B767-A2CFF15017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0934B5D-C896-2B82-58F2-B3B067339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88E4ED2-D83D-C4EE-A4CD-60B9EA575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FA02525-61D5-5FBB-3AA9-CAB28B723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C5963C8-2F3C-0CB2-ACFB-D40BF00DD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15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59A25F-C1D3-4B01-D4C9-AC4B4CFE7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2D399E8-25A0-8DD4-2AB5-A4F3B0507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8673B7D-1807-9A97-2385-A1A5496A5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F59742B-EF13-9B28-5A85-D58B0C52B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8170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C7A8201-9BA9-36EE-B015-35F7629C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F2DE91-A0D5-B713-9B9B-FEA8BDE3A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57F57A0-537B-5FF0-F187-529F811DA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68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6967D-31C7-E1AD-B65D-19DB3A687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F499B4-4405-EAF7-FD88-757A29A50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B3EF5F-D981-3E22-0192-64B1EB55D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9F88CF-F0E9-F0E5-75E5-FEFE547DD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C5CF2D-392F-33BB-5187-D5F9F045D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D812A5-266B-9960-CA48-23E56373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95CD35-B33A-7654-3FAD-B193DDE66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13C3DB1-71FE-D6CF-B02E-789F7226E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73CE248-12A2-3C89-CF7C-9611658D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B3CC9C-8042-98E4-30C2-D317FE1E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58B799C-7E8E-A335-7B8E-DFE7806DB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848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D51CD5-B17D-67C3-4B24-A5CC54742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053D0AB-F3F4-0D46-CB36-788B6E65C8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C327D81-1A54-A37D-B524-67BBF5E67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C987A0C-02BF-96F3-7047-D79ABA2AB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1CD886B-46C6-4309-0506-87A759748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FF0EA3F-9B72-37F7-E883-A177B3D9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7805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4FEB34-B369-C6D8-3A89-A01F38E2E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FC3C21A-B7F6-1BB6-A9DD-43F742F9F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435FEF-5A5E-8A3E-1AB7-D43D6E84F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1B990D-0FE5-FF2A-24BE-0D8B410CA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5281FF-078E-6945-415D-214848316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4268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8713DCA-DEEA-093B-1159-F11238D2C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9621B62-93E2-09DF-E1D1-424982A3B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6C854A-D8F7-AEB7-70CB-0E5F856AE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6B97A1-DB78-58C1-678D-406B410D5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64C6B3-7985-3549-8CBA-B3BF82EFA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04260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281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5B21F3-CD64-356C-5508-D85CA63DB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B4FA640-7FF9-06E0-8AFA-881B66773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521AA2-8318-B741-37F4-3E15A9C62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55D152-48CA-DB8D-8612-3E536E42C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06E731-DFB8-0271-C9B3-AAC78C8B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57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8E2EB1-5365-72B5-9AF8-ADE7ECA37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33B6E2-D3F5-5DAF-E5BA-BC8CA118E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B8F46C4-14F5-1789-7D83-575D6C4F1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3E646A1-A147-C113-765B-9E46AB1AA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2274C2-60A1-ECEA-5297-9AD5B23A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0E949D5-C7BC-8673-F47B-ACBA49FB8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42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59CD40-4F0E-DF11-65D7-5B213B66D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2D8486-A830-4A80-FEE7-185B95034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55ED5D6-7DAB-7183-4985-46F194590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F995E03-81D9-AD56-6900-F839CE41C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C16B0B8-0F7F-D55A-5413-40AAA6410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6B876CA-37CC-A2D4-6CB4-6C6F9A52A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F53AFE9-EE27-7F61-0E6E-B2A6F97E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939B9DD-A98F-8BB4-6FC1-7375C8D8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88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1F6C7-7ECB-4D0C-0140-17C9F34E5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94CDFF7-05DB-82F4-C662-0F3386A14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49E2E45-865C-C30F-3F03-FF50FD69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D6408F6-7F06-79E0-A59E-353E4920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51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A1E7E8D-9ABF-7761-BC94-C05D991F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D479175-2B7D-CDDF-D585-EE0E3079F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D037F71-6077-1CFD-4C47-5545E7D94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284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A49E28-9832-FE3E-EAD5-FC5385A9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696286-132D-0D4D-B47C-19F54F349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34E37C1-DC8B-7C3C-A4E9-EA350B9C7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1B6DF0-9A85-94C1-4FE3-3E64589BA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326F866-B58E-517E-0D8E-64B59BD2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12CFF01-2D8E-D6C6-7988-57AD77CB8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994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746A0B-6C8C-135B-866A-66A4A679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079683-A80F-8A6B-3BF9-632679FEC9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350ED7E-76C7-14DF-C30F-C06F56CA3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0179286-77ED-6A9A-F715-B3B1BC92A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A0B2C85-CC6B-C764-EA70-EA626472B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3B38AE-36DF-230B-8CBC-AC714D7D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223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0981527-4FB2-9D9C-FCA5-16E60F3D5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351DFD-0015-6D59-9152-7083B8690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AD2B83-0D50-7769-8544-4911A6A951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8B099A-5583-4CDF-A999-748174C3D480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929645-BD6B-3765-B6DC-1731A39ECB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4A8150-D967-2193-3285-8A08CF9D1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5B2F56-B3B0-45BA-B762-8570D157A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05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8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705A8F-C140-6E09-025B-1D7FAA535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72D3AB-DA59-7B49-A68F-FBC53A829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D40F3C-CFB3-DA4D-8B91-772145A6E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2DEF2B-367C-4B6D-A92D-D734CC053BC6}" type="datetimeFigureOut">
              <a:rPr lang="fi-FI" smtClean="0"/>
              <a:t>30.3.2025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54A0DF-0A25-E69E-58CE-4BC77DD4A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308111-A1AE-64FB-A3C6-8F8441BCD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C33AA2-28C3-4C92-9E5B-9281B99733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253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 flipH="1">
            <a:off x="14915160" y="-12600"/>
            <a:ext cx="393666" cy="6162677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r>
              <a:rPr lang="fi-FI" dirty="0"/>
              <a:t>M</a:t>
            </a:r>
          </a:p>
        </p:txBody>
      </p:sp>
      <p:sp>
        <p:nvSpPr>
          <p:cNvPr id="183" name="CustomShape 2"/>
          <p:cNvSpPr/>
          <p:nvPr/>
        </p:nvSpPr>
        <p:spPr>
          <a:xfrm>
            <a:off x="3397320" y="-4680"/>
            <a:ext cx="1063080" cy="2782080"/>
          </a:xfrm>
          <a:custGeom>
            <a:avLst/>
            <a:gdLst/>
            <a:ahLst/>
            <a:cxnLst/>
            <a:rect l="l" t="t" r="r" b="b"/>
            <a:pathLst>
              <a:path w="670" h="1753">
                <a:moveTo>
                  <a:pt x="0" y="1696"/>
                </a:moveTo>
                <a:lnTo>
                  <a:pt x="225" y="1753"/>
                </a:lnTo>
                <a:lnTo>
                  <a:pt x="670" y="0"/>
                </a:lnTo>
                <a:lnTo>
                  <a:pt x="430" y="0"/>
                </a:lnTo>
                <a:lnTo>
                  <a:pt x="0" y="16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84" name="CustomShape 3"/>
          <p:cNvSpPr/>
          <p:nvPr/>
        </p:nvSpPr>
        <p:spPr>
          <a:xfrm>
            <a:off x="2959200" y="-4680"/>
            <a:ext cx="1034280" cy="2672640"/>
          </a:xfrm>
          <a:custGeom>
            <a:avLst/>
            <a:gdLst/>
            <a:ahLst/>
            <a:cxnLst/>
            <a:rect l="l" t="t" r="r" b="b"/>
            <a:pathLst>
              <a:path w="652" h="1684">
                <a:moveTo>
                  <a:pt x="225" y="1684"/>
                </a:moveTo>
                <a:lnTo>
                  <a:pt x="652" y="0"/>
                </a:lnTo>
                <a:lnTo>
                  <a:pt x="411" y="0"/>
                </a:lnTo>
                <a:lnTo>
                  <a:pt x="0" y="1627"/>
                </a:lnTo>
                <a:lnTo>
                  <a:pt x="219" y="1681"/>
                </a:lnTo>
                <a:lnTo>
                  <a:pt x="225" y="1684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85" name="CustomShape 4"/>
          <p:cNvSpPr/>
          <p:nvPr/>
        </p:nvSpPr>
        <p:spPr>
          <a:xfrm>
            <a:off x="2959200" y="2583000"/>
            <a:ext cx="2693160" cy="4274280"/>
          </a:xfrm>
          <a:custGeom>
            <a:avLst/>
            <a:gdLst/>
            <a:ahLst/>
            <a:cxnLst/>
            <a:rect l="l" t="t" r="r" b="b"/>
            <a:pathLst>
              <a:path w="1697" h="2693">
                <a:moveTo>
                  <a:pt x="0" y="0"/>
                </a:moveTo>
                <a:lnTo>
                  <a:pt x="1622" y="2693"/>
                </a:lnTo>
                <a:lnTo>
                  <a:pt x="1697" y="269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86" name="CustomShape 5"/>
          <p:cNvSpPr/>
          <p:nvPr/>
        </p:nvSpPr>
        <p:spPr>
          <a:xfrm>
            <a:off x="3402000" y="2692440"/>
            <a:ext cx="3331440" cy="4164840"/>
          </a:xfrm>
          <a:custGeom>
            <a:avLst/>
            <a:gdLst/>
            <a:ahLst/>
            <a:cxnLst/>
            <a:rect l="l" t="t" r="r" b="b"/>
            <a:pathLst>
              <a:path w="2099" h="2624">
                <a:moveTo>
                  <a:pt x="2099" y="2624"/>
                </a:moveTo>
                <a:lnTo>
                  <a:pt x="0" y="0"/>
                </a:lnTo>
                <a:lnTo>
                  <a:pt x="2021" y="2624"/>
                </a:lnTo>
                <a:lnTo>
                  <a:pt x="2099" y="262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87" name="CustomShape 6"/>
          <p:cNvSpPr/>
          <p:nvPr/>
        </p:nvSpPr>
        <p:spPr>
          <a:xfrm>
            <a:off x="3397320" y="2687760"/>
            <a:ext cx="4575960" cy="4169520"/>
          </a:xfrm>
          <a:custGeom>
            <a:avLst/>
            <a:gdLst/>
            <a:ahLst/>
            <a:cxnLst/>
            <a:rect l="l" t="t" r="r" b="b"/>
            <a:pathLst>
              <a:path w="2883" h="2627">
                <a:moveTo>
                  <a:pt x="0" y="0"/>
                </a:moveTo>
                <a:lnTo>
                  <a:pt x="3" y="3"/>
                </a:lnTo>
                <a:lnTo>
                  <a:pt x="2102" y="2627"/>
                </a:lnTo>
                <a:lnTo>
                  <a:pt x="2883" y="2627"/>
                </a:lnTo>
                <a:lnTo>
                  <a:pt x="225" y="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88" name="CustomShape 7"/>
          <p:cNvSpPr/>
          <p:nvPr/>
        </p:nvSpPr>
        <p:spPr>
          <a:xfrm>
            <a:off x="2955842" y="2565360"/>
            <a:ext cx="3583800" cy="4279320"/>
          </a:xfrm>
          <a:custGeom>
            <a:avLst/>
            <a:gdLst/>
            <a:ahLst/>
            <a:cxnLst/>
            <a:rect l="l" t="t" r="r" b="b"/>
            <a:pathLst>
              <a:path w="2258" h="2696">
                <a:moveTo>
                  <a:pt x="2258" y="2696"/>
                </a:moveTo>
                <a:lnTo>
                  <a:pt x="264" y="111"/>
                </a:lnTo>
                <a:lnTo>
                  <a:pt x="228" y="60"/>
                </a:lnTo>
                <a:lnTo>
                  <a:pt x="225" y="57"/>
                </a:lnTo>
                <a:lnTo>
                  <a:pt x="0" y="0"/>
                </a:lnTo>
                <a:lnTo>
                  <a:pt x="0" y="3"/>
                </a:lnTo>
                <a:lnTo>
                  <a:pt x="1697" y="2696"/>
                </a:lnTo>
                <a:lnTo>
                  <a:pt x="2258" y="269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90" name="CustomShape 9"/>
          <p:cNvSpPr/>
          <p:nvPr/>
        </p:nvSpPr>
        <p:spPr>
          <a:xfrm>
            <a:off x="0" y="1850040"/>
            <a:ext cx="5447520" cy="4994640"/>
          </a:xfrm>
          <a:custGeom>
            <a:avLst/>
            <a:gdLst/>
            <a:ahLst/>
            <a:cxnLst/>
            <a:rect l="l" t="t" r="r" b="b"/>
            <a:pathLst>
              <a:path w="5448300" h="5007817">
                <a:moveTo>
                  <a:pt x="0" y="0"/>
                </a:moveTo>
                <a:lnTo>
                  <a:pt x="2872397" y="716034"/>
                </a:lnTo>
                <a:lnTo>
                  <a:pt x="5448300" y="5003584"/>
                </a:lnTo>
                <a:lnTo>
                  <a:pt x="0" y="5007817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w="381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91" name="CustomShape 10"/>
          <p:cNvSpPr/>
          <p:nvPr/>
        </p:nvSpPr>
        <p:spPr>
          <a:xfrm>
            <a:off x="62074" y="0"/>
            <a:ext cx="3512880" cy="2565360"/>
          </a:xfrm>
          <a:custGeom>
            <a:avLst/>
            <a:gdLst/>
            <a:ahLst/>
            <a:cxnLst/>
            <a:rect l="l" t="t" r="r" b="b"/>
            <a:pathLst>
              <a:path w="3513666" h="2566216">
                <a:moveTo>
                  <a:pt x="0" y="0"/>
                </a:moveTo>
                <a:lnTo>
                  <a:pt x="3513666" y="0"/>
                </a:lnTo>
                <a:lnTo>
                  <a:pt x="2861733" y="2548466"/>
                </a:lnTo>
                <a:lnTo>
                  <a:pt x="2872397" y="2566216"/>
                </a:lnTo>
                <a:lnTo>
                  <a:pt x="0" y="1850183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  <a:ln w="381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192" name="CustomShape 11"/>
          <p:cNvSpPr/>
          <p:nvPr/>
        </p:nvSpPr>
        <p:spPr>
          <a:xfrm rot="840000">
            <a:off x="-47520" y="2178360"/>
            <a:ext cx="3008520" cy="45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i-FI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0E3AE605-B0E9-47B1-86E9-4EA694526622}"/>
              </a:ext>
            </a:extLst>
          </p:cNvPr>
          <p:cNvSpPr txBox="1"/>
          <p:nvPr/>
        </p:nvSpPr>
        <p:spPr>
          <a:xfrm>
            <a:off x="4605652" y="1282680"/>
            <a:ext cx="6651376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7200" dirty="0">
                <a:latin typeface="Arial"/>
                <a:cs typeface="Arial"/>
              </a:rPr>
              <a:t>Poimintoja arvostelusta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802"/>
    </mc:Choice>
    <mc:Fallback xmlns="">
      <p:transition spd="slow" advTm="12180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B77FF-8F53-89AD-3259-099CB9762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8C36B7-A6E8-0AA6-A711-7FF69E0BB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514"/>
          </a:xfrm>
        </p:spPr>
        <p:txBody>
          <a:bodyPr>
            <a:normAutofit fontScale="90000"/>
          </a:bodyPr>
          <a:lstStyle/>
          <a:p>
            <a:r>
              <a:rPr lang="fi-FI" dirty="0"/>
              <a:t>Esimerkki ajotaidon arvostelusta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973736AD-9D1E-EFFC-2EF3-EB44010A274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348968"/>
              </p:ext>
            </p:extLst>
          </p:nvPr>
        </p:nvGraphicFramePr>
        <p:xfrm>
          <a:off x="6096000" y="1501160"/>
          <a:ext cx="5614219" cy="483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2619">
                  <a:extLst>
                    <a:ext uri="{9D8B030D-6E8A-4147-A177-3AD203B41FA5}">
                      <a16:colId xmlns:a16="http://schemas.microsoft.com/office/drawing/2014/main" val="335166197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669230372"/>
                    </a:ext>
                  </a:extLst>
                </a:gridCol>
              </a:tblGrid>
              <a:tr h="409043">
                <a:tc>
                  <a:txBody>
                    <a:bodyPr/>
                    <a:lstStyle/>
                    <a:p>
                      <a:r>
                        <a:rPr lang="fi-FI" sz="2400" dirty="0"/>
                        <a:t>50. Sujuvuus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187191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51. Nopeus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1758362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52. Tie- ja estetyöskentely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693200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53. Vainuamistapa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5892503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54. Havainnot herkkyydestä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4561871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55. Ajolöysyyden laatu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358025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56. Ajettava nähty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093454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57. Tie- ja esteajoa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3,3 km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060028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58. Todellinen ajoaika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86 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121261"/>
                  </a:ext>
                </a:extLst>
              </a:tr>
              <a:tr h="485960">
                <a:tc>
                  <a:txBody>
                    <a:bodyPr/>
                    <a:lstStyle/>
                    <a:p>
                      <a:r>
                        <a:rPr lang="fi-FI" sz="2400" dirty="0"/>
                        <a:t>59. Hukkatyöskentely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115262"/>
                  </a:ext>
                </a:extLst>
              </a:tr>
            </a:tbl>
          </a:graphicData>
        </a:graphic>
      </p:graphicFrame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81EF9F-ABD5-E96D-C980-29E478E9E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2845" y="1501160"/>
            <a:ext cx="5181600" cy="4351338"/>
          </a:xfrm>
        </p:spPr>
        <p:txBody>
          <a:bodyPr>
            <a:normAutofit/>
          </a:bodyPr>
          <a:lstStyle/>
          <a:p>
            <a:r>
              <a:rPr lang="fi-FI" sz="3200" dirty="0"/>
              <a:t>Ajominuutit 96 min</a:t>
            </a:r>
          </a:p>
          <a:p>
            <a:r>
              <a:rPr lang="fi-FI" sz="3200" dirty="0"/>
              <a:t>Ajotaitonumeroksi annettu 9,0</a:t>
            </a:r>
          </a:p>
          <a:p>
            <a:endParaRPr lang="fi-FI" sz="3200" dirty="0"/>
          </a:p>
          <a:p>
            <a:r>
              <a:rPr lang="fi-FI" sz="3200" dirty="0">
                <a:solidFill>
                  <a:srgbClr val="FF0000"/>
                </a:solidFill>
              </a:rPr>
              <a:t>Ajotaitonumero on  lisätietojen perusteella oikea</a:t>
            </a:r>
            <a:endParaRPr lang="fi-FI" sz="3200" dirty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41345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9B8B35-F745-4303-B557-1A8FEF335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Esimerkki haukun arvostelusta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5BDBD2-8D2A-12AC-82F7-38034AF7B9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>
                <a:solidFill>
                  <a:srgbClr val="FF0000"/>
                </a:solidFill>
              </a:rPr>
              <a:t>Näillä lisätiedoilla haukusta oli annettu </a:t>
            </a:r>
            <a:r>
              <a:rPr lang="fi-FI" sz="4000" dirty="0">
                <a:solidFill>
                  <a:srgbClr val="FF0000"/>
                </a:solidFill>
                <a:latin typeface="Brush Script MT" panose="03060802040406070304" pitchFamily="66" charset="0"/>
              </a:rPr>
              <a:t> 6   </a:t>
            </a:r>
          </a:p>
          <a:p>
            <a:endParaRPr lang="fi-FI" sz="6000" dirty="0">
              <a:solidFill>
                <a:srgbClr val="FF0000"/>
              </a:solidFill>
              <a:latin typeface="Brush Script MT" panose="03060802040406070304" pitchFamily="66" charset="0"/>
            </a:endParaRPr>
          </a:p>
          <a:p>
            <a:r>
              <a:rPr lang="fi-FI" dirty="0">
                <a:latin typeface="+mj-lt"/>
              </a:rPr>
              <a:t>Oikea numero olisi noin </a:t>
            </a:r>
            <a:r>
              <a:rPr lang="fi-FI" sz="4000" dirty="0">
                <a:latin typeface="Brush Script MT" panose="03060802040406070304" pitchFamily="66" charset="0"/>
              </a:rPr>
              <a:t>8</a:t>
            </a:r>
            <a:endParaRPr lang="fi-FI" dirty="0">
              <a:latin typeface="Brush Script MT" panose="03060802040406070304" pitchFamily="66" charset="0"/>
            </a:endParaRP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510BCB21-3520-38F3-10C0-43592FC43B4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52377589"/>
              </p:ext>
            </p:extLst>
          </p:nvPr>
        </p:nvGraphicFramePr>
        <p:xfrm>
          <a:off x="6172200" y="1825625"/>
          <a:ext cx="5181599" cy="4667248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3537588">
                  <a:extLst>
                    <a:ext uri="{9D8B030D-6E8A-4147-A177-3AD203B41FA5}">
                      <a16:colId xmlns:a16="http://schemas.microsoft.com/office/drawing/2014/main" val="2925056192"/>
                    </a:ext>
                  </a:extLst>
                </a:gridCol>
                <a:gridCol w="1644011">
                  <a:extLst>
                    <a:ext uri="{9D8B030D-6E8A-4147-A177-3AD203B41FA5}">
                      <a16:colId xmlns:a16="http://schemas.microsoft.com/office/drawing/2014/main" val="1767012111"/>
                    </a:ext>
                  </a:extLst>
                </a:gridCol>
              </a:tblGrid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30. Kuuluvuus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954695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31. Kertovuus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4,0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18892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32. Intohimoisuus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3,0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38396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33. Tiheys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3,0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768690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34. Äänien määrä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058312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35. Sukupuolileima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414244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36. Beaglen haukku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066635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37. Todettu kuuluvuus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1,0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268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81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DDE38-6928-A9AA-AB26-709DA7649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F04109-1366-2102-C8AE-12F3E550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Esimerkki haukun arvostelusta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3ED430-849C-3B7F-B28E-06540A75B6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>
                <a:solidFill>
                  <a:srgbClr val="FF0000"/>
                </a:solidFill>
              </a:rPr>
              <a:t>Näillä lisätiedoilla haukusta oli annettu	</a:t>
            </a:r>
            <a:r>
              <a:rPr lang="fi-FI" sz="4000" dirty="0">
                <a:solidFill>
                  <a:srgbClr val="FF0000"/>
                </a:solidFill>
                <a:latin typeface="Brush Script MT" panose="03060802040406070304" pitchFamily="66" charset="0"/>
              </a:rPr>
              <a:t>8,5  </a:t>
            </a:r>
          </a:p>
          <a:p>
            <a:endParaRPr lang="fi-FI" sz="6000" dirty="0">
              <a:solidFill>
                <a:srgbClr val="FF0000"/>
              </a:solidFill>
              <a:latin typeface="Brush Script MT" panose="03060802040406070304" pitchFamily="66" charset="0"/>
            </a:endParaRPr>
          </a:p>
          <a:p>
            <a:r>
              <a:rPr lang="fi-FI" dirty="0">
                <a:latin typeface="+mj-lt"/>
              </a:rPr>
              <a:t>Oikea numero olisi	</a:t>
            </a:r>
            <a:r>
              <a:rPr lang="fi-FI" sz="4000" dirty="0">
                <a:latin typeface="Brush Script MT" panose="03060802040406070304" pitchFamily="66" charset="0"/>
              </a:rPr>
              <a:t>10</a:t>
            </a:r>
            <a:endParaRPr lang="fi-FI" dirty="0">
              <a:latin typeface="Brush Script MT" panose="03060802040406070304" pitchFamily="66" charset="0"/>
            </a:endParaRP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621C0DA8-2A91-7BF6-7073-7E460F2EBD6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05319708"/>
              </p:ext>
            </p:extLst>
          </p:nvPr>
        </p:nvGraphicFramePr>
        <p:xfrm>
          <a:off x="6172200" y="1825625"/>
          <a:ext cx="5181599" cy="4106096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3537589">
                  <a:extLst>
                    <a:ext uri="{9D8B030D-6E8A-4147-A177-3AD203B41FA5}">
                      <a16:colId xmlns:a16="http://schemas.microsoft.com/office/drawing/2014/main" val="2925056192"/>
                    </a:ext>
                  </a:extLst>
                </a:gridCol>
                <a:gridCol w="1644010">
                  <a:extLst>
                    <a:ext uri="{9D8B030D-6E8A-4147-A177-3AD203B41FA5}">
                      <a16:colId xmlns:a16="http://schemas.microsoft.com/office/drawing/2014/main" val="1767012111"/>
                    </a:ext>
                  </a:extLst>
                </a:gridCol>
              </a:tblGrid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30. Kuuluvuus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954695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31. Kertovuus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18892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32. Intohimoisuus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4,0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38396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33. Tiheys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768690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34. Äänien määrä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058312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35. Sukupuolileima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414244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36. Beaglen haukku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066635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37. Todettu kuuluvuus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1,2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268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1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C0BDB-B65A-5477-CECB-055ED1315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36A7B1-2492-0A69-4A08-60A83610B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Esimerkki haukun arvostelusta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75BDB0-06CD-8036-D4E2-69A513FC0D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606845" cy="4351338"/>
          </a:xfrm>
        </p:spPr>
        <p:txBody>
          <a:bodyPr/>
          <a:lstStyle/>
          <a:p>
            <a:r>
              <a:rPr lang="fi-FI" dirty="0">
                <a:solidFill>
                  <a:srgbClr val="FF0000"/>
                </a:solidFill>
              </a:rPr>
              <a:t>Näillä lisätiedoilla haukusta oli annettu	</a:t>
            </a:r>
            <a:r>
              <a:rPr lang="fi-FI" sz="4000" dirty="0">
                <a:solidFill>
                  <a:srgbClr val="FF0000"/>
                </a:solidFill>
                <a:latin typeface="Brush Script MT" panose="03060802040406070304" pitchFamily="66" charset="0"/>
              </a:rPr>
              <a:t>6,0  </a:t>
            </a:r>
          </a:p>
          <a:p>
            <a:endParaRPr lang="fi-FI" sz="6000" dirty="0">
              <a:solidFill>
                <a:srgbClr val="FF0000"/>
              </a:solidFill>
              <a:latin typeface="Brush Script MT" panose="03060802040406070304" pitchFamily="66" charset="0"/>
            </a:endParaRPr>
          </a:p>
          <a:p>
            <a:r>
              <a:rPr lang="fi-FI" dirty="0">
                <a:latin typeface="+mj-lt"/>
              </a:rPr>
              <a:t>Oikea numero olisi noin</a:t>
            </a:r>
            <a:r>
              <a:rPr lang="fi-FI" sz="4000" dirty="0">
                <a:latin typeface="Brush Script MT" panose="03060802040406070304" pitchFamily="66" charset="0"/>
              </a:rPr>
              <a:t> 4,5 - 5</a:t>
            </a:r>
            <a:endParaRPr lang="fi-FI" dirty="0">
              <a:latin typeface="Brush Script MT" panose="03060802040406070304" pitchFamily="66" charset="0"/>
            </a:endParaRP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BCF3B46F-F648-551C-7A65-533EEF3D6BA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90376593"/>
              </p:ext>
            </p:extLst>
          </p:nvPr>
        </p:nvGraphicFramePr>
        <p:xfrm>
          <a:off x="6548284" y="1825625"/>
          <a:ext cx="4805515" cy="4106096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3280829">
                  <a:extLst>
                    <a:ext uri="{9D8B030D-6E8A-4147-A177-3AD203B41FA5}">
                      <a16:colId xmlns:a16="http://schemas.microsoft.com/office/drawing/2014/main" val="2925056192"/>
                    </a:ext>
                  </a:extLst>
                </a:gridCol>
                <a:gridCol w="1524686">
                  <a:extLst>
                    <a:ext uri="{9D8B030D-6E8A-4147-A177-3AD203B41FA5}">
                      <a16:colId xmlns:a16="http://schemas.microsoft.com/office/drawing/2014/main" val="1767012111"/>
                    </a:ext>
                  </a:extLst>
                </a:gridCol>
              </a:tblGrid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30. Kuuluvuus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3,0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954695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31. Kertovuus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18892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32. Intohimoisuus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3,0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38396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33. Tiheys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3,0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768690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34. Äänien määrä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1,0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058312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35. Sukupuolileima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4,0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414244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36. Beaglen haukku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066635"/>
                  </a:ext>
                </a:extLst>
              </a:tr>
              <a:tr h="513262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37. Todettu kuuluvuus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0,6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268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60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D2580C-F2AB-768D-0367-164133FF0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Haukun arvostelu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D095B9-7F15-E395-9256-DD4A99AD0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154"/>
            <a:ext cx="10515600" cy="4351338"/>
          </a:xfrm>
        </p:spPr>
        <p:txBody>
          <a:bodyPr/>
          <a:lstStyle/>
          <a:p>
            <a:r>
              <a:rPr lang="fi-FI" sz="3200" dirty="0"/>
              <a:t>Edellä olleita virheitä on jonkin verran</a:t>
            </a:r>
          </a:p>
          <a:p>
            <a:r>
              <a:rPr lang="fi-FI" sz="3200" dirty="0"/>
              <a:t>Ohje haukkunumeron ”rakentamiseksi”</a:t>
            </a:r>
          </a:p>
          <a:p>
            <a:pPr lvl="1"/>
            <a:r>
              <a:rPr lang="fi-FI" sz="3200" dirty="0"/>
              <a:t>Lisätieto 30 (kuuluvuus) perustaksi</a:t>
            </a:r>
          </a:p>
          <a:p>
            <a:pPr lvl="1"/>
            <a:r>
              <a:rPr lang="fi-FI" sz="3200" dirty="0"/>
              <a:t>Muista lisätiedoista 31- 35	</a:t>
            </a:r>
          </a:p>
          <a:p>
            <a:pPr lvl="2"/>
            <a:r>
              <a:rPr lang="fi-FI" sz="3200" dirty="0"/>
              <a:t>1 ja 2 		ei anna lisäpisteitä</a:t>
            </a:r>
          </a:p>
          <a:p>
            <a:pPr lvl="2"/>
            <a:r>
              <a:rPr lang="fi-FI" sz="3200" dirty="0"/>
              <a:t>3 			antaa 0,5 lisäpistettä</a:t>
            </a:r>
          </a:p>
          <a:p>
            <a:pPr lvl="2"/>
            <a:r>
              <a:rPr lang="fi-FI" sz="3200" dirty="0"/>
              <a:t>4 ja 5 		antavat 1 lisäpisteen</a:t>
            </a:r>
          </a:p>
          <a:p>
            <a:pPr lvl="1"/>
            <a:r>
              <a:rPr lang="fi-FI" sz="3200" dirty="0"/>
              <a:t>Jos kuuluvuus 2, haukkunumero korkeintaan 4</a:t>
            </a:r>
          </a:p>
        </p:txBody>
      </p:sp>
    </p:spTree>
    <p:extLst>
      <p:ext uri="{BB962C8B-B14F-4D97-AF65-F5344CB8AC3E}">
        <p14:creationId xmlns:p14="http://schemas.microsoft.com/office/powerpoint/2010/main" val="167285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B1B63-B978-8FB6-3C70-032193FDC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5DBCB5-FDB1-0D7D-4569-FDD0BC6AD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Esimerkki haun arvostelusta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69E8C2-3ED4-29FB-6488-D1F8E2D33C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Haku 163 min</a:t>
            </a:r>
          </a:p>
          <a:p>
            <a:r>
              <a:rPr lang="fi-FI" dirty="0"/>
              <a:t>Metsästysinto moitteeton</a:t>
            </a:r>
          </a:p>
          <a:p>
            <a:r>
              <a:rPr lang="fi-FI" dirty="0"/>
              <a:t>Näillä lisätiedoilla hakunumeroksi oli annettu 7</a:t>
            </a:r>
          </a:p>
          <a:p>
            <a:pPr lvl="1"/>
            <a:r>
              <a:rPr lang="fi-FI" dirty="0"/>
              <a:t>Voi olla oikea numero, mutta perusteet eivät näy lisätiedoissa</a:t>
            </a:r>
          </a:p>
          <a:p>
            <a:r>
              <a:rPr lang="fi-FI" dirty="0">
                <a:solidFill>
                  <a:srgbClr val="FF0000"/>
                </a:solidFill>
              </a:rPr>
              <a:t>Lisätieto 26 ?</a:t>
            </a:r>
          </a:p>
          <a:p>
            <a:r>
              <a:rPr lang="fi-FI" dirty="0">
                <a:solidFill>
                  <a:srgbClr val="FF0000"/>
                </a:solidFill>
              </a:rPr>
              <a:t>Lisätieto 27?</a:t>
            </a:r>
          </a:p>
          <a:p>
            <a:pPr lvl="1"/>
            <a:r>
              <a:rPr lang="fi-FI" dirty="0" err="1">
                <a:solidFill>
                  <a:srgbClr val="FF0000"/>
                </a:solidFill>
              </a:rPr>
              <a:t>Yöjäljen</a:t>
            </a:r>
            <a:r>
              <a:rPr lang="fi-FI" dirty="0">
                <a:solidFill>
                  <a:srgbClr val="FF0000"/>
                </a:solidFill>
              </a:rPr>
              <a:t> löytyminen ja vainuamistapa kuitenkin todettu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FBFF2E94-25A4-3BD2-9B5B-A3829C2C63A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19772022"/>
              </p:ext>
            </p:extLst>
          </p:nvPr>
        </p:nvGraphicFramePr>
        <p:xfrm>
          <a:off x="6172200" y="1825625"/>
          <a:ext cx="5181599" cy="4206464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3846292">
                  <a:extLst>
                    <a:ext uri="{9D8B030D-6E8A-4147-A177-3AD203B41FA5}">
                      <a16:colId xmlns:a16="http://schemas.microsoft.com/office/drawing/2014/main" val="2925056192"/>
                    </a:ext>
                  </a:extLst>
                </a:gridCol>
                <a:gridCol w="1335307">
                  <a:extLst>
                    <a:ext uri="{9D8B030D-6E8A-4147-A177-3AD203B41FA5}">
                      <a16:colId xmlns:a16="http://schemas.microsoft.com/office/drawing/2014/main" val="1767012111"/>
                    </a:ext>
                  </a:extLst>
                </a:gridCol>
              </a:tblGrid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20. Haun laajuus ilman </a:t>
                      </a:r>
                      <a:r>
                        <a:rPr lang="fi-FI" dirty="0" err="1"/>
                        <a:t>yöjälkeä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0,7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954695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21. Vainuamistapa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1,0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18892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22. </a:t>
                      </a:r>
                      <a:r>
                        <a:rPr lang="fi-FI" dirty="0" err="1"/>
                        <a:t>Hakulösyyden</a:t>
                      </a:r>
                      <a:r>
                        <a:rPr lang="fi-FI" dirty="0"/>
                        <a:t> laatu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38396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23. Hakukuvio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768690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24. Suurin etäisyys (km)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0,7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058312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25. </a:t>
                      </a:r>
                      <a:r>
                        <a:rPr lang="fi-FI" dirty="0" err="1"/>
                        <a:t>Yöjälki</a:t>
                      </a:r>
                      <a:r>
                        <a:rPr lang="fi-FI" dirty="0"/>
                        <a:t> löytyi (km)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414244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26. Eteneminen </a:t>
                      </a:r>
                      <a:r>
                        <a:rPr lang="fi-FI" dirty="0" err="1"/>
                        <a:t>yöjäljellä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066635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27. Aika </a:t>
                      </a:r>
                      <a:r>
                        <a:rPr lang="fi-FI" dirty="0" err="1"/>
                        <a:t>yöjäljellä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268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26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93825-5FC4-2BC4-8ECC-B520651B0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BFB563-FFBF-D813-AC56-C6ED9234E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Esimerkki haun arvostelusta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B3443E-BE2E-32BD-FB49-EEE1CDC91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Haku 12 min</a:t>
            </a:r>
          </a:p>
          <a:p>
            <a:r>
              <a:rPr lang="fi-FI" dirty="0"/>
              <a:t>Hakunumero 10</a:t>
            </a:r>
          </a:p>
          <a:p>
            <a:r>
              <a:rPr lang="fi-FI" dirty="0"/>
              <a:t>Lisätietoja ei ole merkitty</a:t>
            </a:r>
          </a:p>
          <a:p>
            <a:endParaRPr lang="fi-FI" dirty="0"/>
          </a:p>
          <a:p>
            <a:r>
              <a:rPr lang="fi-FI" dirty="0"/>
              <a:t>Lyhyissä hauissa useimpia lisätietoja ei voida todeta</a:t>
            </a:r>
          </a:p>
          <a:p>
            <a:r>
              <a:rPr lang="fi-FI" sz="3600" dirty="0">
                <a:solidFill>
                  <a:srgbClr val="FF0000"/>
                </a:solidFill>
              </a:rPr>
              <a:t>Lisätieto 24 Suurin etäisyys voidaan (pitää) aina merkitä</a:t>
            </a:r>
          </a:p>
          <a:p>
            <a:pPr lvl="1"/>
            <a:r>
              <a:rPr lang="fi-FI" sz="3200" dirty="0">
                <a:solidFill>
                  <a:srgbClr val="FF0000"/>
                </a:solidFill>
              </a:rPr>
              <a:t>Mikäli paikannin käytössä</a:t>
            </a:r>
          </a:p>
          <a:p>
            <a:endParaRPr lang="fi-FI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5E46E9A6-78F0-E8B3-8856-D815D7452CA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4139020"/>
              </p:ext>
            </p:extLst>
          </p:nvPr>
        </p:nvGraphicFramePr>
        <p:xfrm>
          <a:off x="6172200" y="1825625"/>
          <a:ext cx="5181599" cy="4259776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3846292">
                  <a:extLst>
                    <a:ext uri="{9D8B030D-6E8A-4147-A177-3AD203B41FA5}">
                      <a16:colId xmlns:a16="http://schemas.microsoft.com/office/drawing/2014/main" val="2925056192"/>
                    </a:ext>
                  </a:extLst>
                </a:gridCol>
                <a:gridCol w="1335307">
                  <a:extLst>
                    <a:ext uri="{9D8B030D-6E8A-4147-A177-3AD203B41FA5}">
                      <a16:colId xmlns:a16="http://schemas.microsoft.com/office/drawing/2014/main" val="1767012111"/>
                    </a:ext>
                  </a:extLst>
                </a:gridCol>
              </a:tblGrid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20. Haun laajuus ilman </a:t>
                      </a:r>
                      <a:r>
                        <a:rPr lang="fi-FI" dirty="0" err="1"/>
                        <a:t>yöjälkeä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954695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21. Vainuamistapa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18892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22. </a:t>
                      </a:r>
                      <a:r>
                        <a:rPr lang="fi-FI" dirty="0" err="1"/>
                        <a:t>Hakulösyyden</a:t>
                      </a:r>
                      <a:r>
                        <a:rPr lang="fi-FI" dirty="0"/>
                        <a:t> laatu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38396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23. Hakukuvio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768690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24. Suurin etäisyys (km)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3200" dirty="0">
                        <a:solidFill>
                          <a:srgbClr val="FF0000"/>
                        </a:solidFill>
                        <a:latin typeface="Forte" panose="03060902040502070203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058312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25. </a:t>
                      </a:r>
                      <a:r>
                        <a:rPr lang="fi-FI" dirty="0" err="1"/>
                        <a:t>Yöjälki</a:t>
                      </a:r>
                      <a:r>
                        <a:rPr lang="fi-FI" dirty="0"/>
                        <a:t> löytyi (km)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414244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26. Eteneminen </a:t>
                      </a:r>
                      <a:r>
                        <a:rPr lang="fi-FI" dirty="0" err="1"/>
                        <a:t>yöjäljellä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066635"/>
                  </a:ext>
                </a:extLst>
              </a:tr>
              <a:tr h="525808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27. Aika </a:t>
                      </a:r>
                      <a:r>
                        <a:rPr lang="fi-FI" dirty="0" err="1"/>
                        <a:t>yöjäljellä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268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07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5C7AF-0A86-5963-385F-796DE9C9F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09FB07-DDCB-1FCC-506F-41FD501E2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705" y="271160"/>
            <a:ext cx="5279922" cy="1751648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Esimerkki haun arvostelusta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2B92BB-49F4-532B-5E89-5A70B73E6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2730" y="2736620"/>
            <a:ext cx="5569872" cy="368458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3600" dirty="0"/>
              <a:t>Ajallisesti pitkästäkin hausta voi antaa hyvän numeron, mutta perusteet täytyy näkyä lisätiedoissa</a:t>
            </a:r>
            <a:endParaRPr lang="fi-FI" sz="3200" dirty="0"/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endParaRPr lang="fi-FI" sz="3600" dirty="0">
              <a:solidFill>
                <a:srgbClr val="FF0000"/>
              </a:solidFill>
            </a:endParaRP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0BC75E6A-210A-B732-425E-03A09AF6A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68900" y="675035"/>
            <a:ext cx="5386488" cy="943897"/>
          </a:xfr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3500000" scaled="1"/>
            <a:tileRect/>
          </a:gradFill>
        </p:spPr>
        <p:txBody>
          <a:bodyPr>
            <a:normAutofit/>
          </a:bodyPr>
          <a:lstStyle/>
          <a:p>
            <a:r>
              <a:rPr lang="fi-FI" dirty="0"/>
              <a:t>Haku 115 min</a:t>
            </a:r>
          </a:p>
          <a:p>
            <a:r>
              <a:rPr lang="fi-FI" dirty="0"/>
              <a:t>Hakunumero 10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DB5E82EF-E8E4-4E1F-5099-55582D917271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478836828"/>
              </p:ext>
            </p:extLst>
          </p:nvPr>
        </p:nvGraphicFramePr>
        <p:xfrm>
          <a:off x="5983238" y="1788248"/>
          <a:ext cx="5357812" cy="4174710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3551135">
                  <a:extLst>
                    <a:ext uri="{9D8B030D-6E8A-4147-A177-3AD203B41FA5}">
                      <a16:colId xmlns:a16="http://schemas.microsoft.com/office/drawing/2014/main" val="2925056192"/>
                    </a:ext>
                  </a:extLst>
                </a:gridCol>
                <a:gridCol w="1806677">
                  <a:extLst>
                    <a:ext uri="{9D8B030D-6E8A-4147-A177-3AD203B41FA5}">
                      <a16:colId xmlns:a16="http://schemas.microsoft.com/office/drawing/2014/main" val="1767012111"/>
                    </a:ext>
                  </a:extLst>
                </a:gridCol>
              </a:tblGrid>
              <a:tr h="380650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20. Haun laajuus ilman </a:t>
                      </a:r>
                      <a:r>
                        <a:rPr lang="fi-FI" dirty="0" err="1"/>
                        <a:t>yöjälkeä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954695"/>
                  </a:ext>
                </a:extLst>
              </a:tr>
              <a:tr h="35484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21. Vainuamistapa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18892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22. </a:t>
                      </a:r>
                      <a:r>
                        <a:rPr lang="fi-FI" dirty="0" err="1"/>
                        <a:t>Hakulösyyden</a:t>
                      </a:r>
                      <a:r>
                        <a:rPr lang="fi-FI" dirty="0"/>
                        <a:t> laatu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38396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23. Hakukuvio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768690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24. Suurin etäisyys (km)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>
                          <a:solidFill>
                            <a:schemeClr val="tx1"/>
                          </a:solidFill>
                          <a:latin typeface="+mn-lt"/>
                        </a:rPr>
                        <a:t>0,8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058312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25. </a:t>
                      </a:r>
                      <a:r>
                        <a:rPr lang="fi-FI" dirty="0" err="1"/>
                        <a:t>Yöjälki</a:t>
                      </a:r>
                      <a:r>
                        <a:rPr lang="fi-FI" dirty="0"/>
                        <a:t> löytyi (km)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>
                          <a:solidFill>
                            <a:schemeClr val="tx1"/>
                          </a:solidFill>
                          <a:latin typeface="+mn-lt"/>
                        </a:rPr>
                        <a:t>0,7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414244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26. Eteneminen </a:t>
                      </a:r>
                      <a:r>
                        <a:rPr lang="fi-FI" dirty="0" err="1"/>
                        <a:t>yöjäljellä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066635"/>
                  </a:ext>
                </a:extLst>
              </a:tr>
              <a:tr h="543385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27. Aika </a:t>
                      </a:r>
                      <a:r>
                        <a:rPr lang="fi-FI" dirty="0" err="1"/>
                        <a:t>yöjäljellä</a:t>
                      </a:r>
                      <a:endParaRPr lang="fi-FI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268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11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C1983E-D64D-28B2-43DD-BBADE70A9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329" y="364356"/>
            <a:ext cx="10515600" cy="903236"/>
          </a:xfrm>
        </p:spPr>
        <p:txBody>
          <a:bodyPr/>
          <a:lstStyle/>
          <a:p>
            <a:r>
              <a:rPr lang="fi-FI" dirty="0"/>
              <a:t>Esimerkki ajotaidon arvostelusta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C9771575-F455-9B90-62A3-CDD83C30210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55832233"/>
              </p:ext>
            </p:extLst>
          </p:nvPr>
        </p:nvGraphicFramePr>
        <p:xfrm>
          <a:off x="5678129" y="1690688"/>
          <a:ext cx="5675671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5000">
                  <a:extLst>
                    <a:ext uri="{9D8B030D-6E8A-4147-A177-3AD203B41FA5}">
                      <a16:colId xmlns:a16="http://schemas.microsoft.com/office/drawing/2014/main" val="3351661978"/>
                    </a:ext>
                  </a:extLst>
                </a:gridCol>
                <a:gridCol w="1850671">
                  <a:extLst>
                    <a:ext uri="{9D8B030D-6E8A-4147-A177-3AD203B41FA5}">
                      <a16:colId xmlns:a16="http://schemas.microsoft.com/office/drawing/2014/main" val="1669230372"/>
                    </a:ext>
                  </a:extLst>
                </a:gridCol>
              </a:tblGrid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50. Sujuvuus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187191"/>
                  </a:ext>
                </a:extLst>
              </a:tr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51. Nopeus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1758362"/>
                  </a:ext>
                </a:extLst>
              </a:tr>
              <a:tr h="445406">
                <a:tc>
                  <a:txBody>
                    <a:bodyPr/>
                    <a:lstStyle/>
                    <a:p>
                      <a:r>
                        <a:rPr lang="fi-FI" sz="2400" dirty="0"/>
                        <a:t>52. Tie- ja estetyöskentely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693200"/>
                  </a:ext>
                </a:extLst>
              </a:tr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53. Vainuamistapa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5892503"/>
                  </a:ext>
                </a:extLst>
              </a:tr>
              <a:tr h="422224">
                <a:tc>
                  <a:txBody>
                    <a:bodyPr/>
                    <a:lstStyle/>
                    <a:p>
                      <a:r>
                        <a:rPr lang="fi-FI" sz="2400" dirty="0"/>
                        <a:t>54. Havainnot herkkyydestä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4561871"/>
                  </a:ext>
                </a:extLst>
              </a:tr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55. Ajolöysyyden laatu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358025"/>
                  </a:ext>
                </a:extLst>
              </a:tr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56. Ajettava nähty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093454"/>
                  </a:ext>
                </a:extLst>
              </a:tr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57. Tie- ja esteajoa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0,3 km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060028"/>
                  </a:ext>
                </a:extLst>
              </a:tr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58. Todellinen ajoaika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72 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121261"/>
                  </a:ext>
                </a:extLst>
              </a:tr>
              <a:tr h="414301">
                <a:tc>
                  <a:txBody>
                    <a:bodyPr/>
                    <a:lstStyle/>
                    <a:p>
                      <a:r>
                        <a:rPr lang="fi-FI" sz="2400" dirty="0"/>
                        <a:t>59. Hukkatyöskentely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115262"/>
                  </a:ext>
                </a:extLst>
              </a:tr>
            </a:tbl>
          </a:graphicData>
        </a:graphic>
      </p:graphicFrame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13CB291-3E0E-0146-C903-AFF30DFAE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1839" y="1690688"/>
            <a:ext cx="4889090" cy="4351338"/>
          </a:xfrm>
        </p:spPr>
        <p:txBody>
          <a:bodyPr>
            <a:normAutofit/>
          </a:bodyPr>
          <a:lstStyle/>
          <a:p>
            <a:r>
              <a:rPr lang="fi-FI" sz="3200" dirty="0"/>
              <a:t>Ajominuutit 91min</a:t>
            </a:r>
          </a:p>
          <a:p>
            <a:r>
              <a:rPr lang="fi-FI" sz="3200" dirty="0"/>
              <a:t>Ajotaitonumeroksi annettu 6</a:t>
            </a:r>
          </a:p>
          <a:p>
            <a:endParaRPr lang="fi-FI" sz="3200" dirty="0"/>
          </a:p>
          <a:p>
            <a:r>
              <a:rPr lang="fi-FI" sz="3200" dirty="0">
                <a:solidFill>
                  <a:srgbClr val="FF0000"/>
                </a:solidFill>
              </a:rPr>
              <a:t>Ajotaitonumero on liian korkea suhteessa ajon sujuvuuteen </a:t>
            </a: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5717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550</Words>
  <Application>Microsoft Office PowerPoint</Application>
  <PresentationFormat>Laajakuva</PresentationFormat>
  <Paragraphs>176</Paragraphs>
  <Slides>10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Brush Script MT</vt:lpstr>
      <vt:lpstr>Forte</vt:lpstr>
      <vt:lpstr>Office-teema</vt:lpstr>
      <vt:lpstr>1_Office-teema</vt:lpstr>
      <vt:lpstr>PowerPoint-esitys</vt:lpstr>
      <vt:lpstr>Esimerkki haukun arvostelusta</vt:lpstr>
      <vt:lpstr>Esimerkki haukun arvostelusta</vt:lpstr>
      <vt:lpstr>Esimerkki haukun arvostelusta</vt:lpstr>
      <vt:lpstr>Haukun arvostelu</vt:lpstr>
      <vt:lpstr>Esimerkki haun arvostelusta</vt:lpstr>
      <vt:lpstr>Esimerkki haun arvostelusta</vt:lpstr>
      <vt:lpstr>Esimerkki haun arvostelusta</vt:lpstr>
      <vt:lpstr>Esimerkki ajotaidon arvostelusta</vt:lpstr>
      <vt:lpstr>Esimerkki ajotaidon arvostelusta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Elgland</dc:creator>
  <cp:lastModifiedBy>Mika Elgland</cp:lastModifiedBy>
  <cp:revision>6</cp:revision>
  <dcterms:created xsi:type="dcterms:W3CDTF">2025-03-26T19:03:02Z</dcterms:created>
  <dcterms:modified xsi:type="dcterms:W3CDTF">2025-03-30T13:55:20Z</dcterms:modified>
</cp:coreProperties>
</file>