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13" r:id="rId3"/>
    <p:sldId id="306" r:id="rId4"/>
    <p:sldId id="314" r:id="rId5"/>
    <p:sldId id="310" r:id="rId6"/>
    <p:sldId id="315" r:id="rId7"/>
    <p:sldId id="320" r:id="rId8"/>
    <p:sldId id="311" r:id="rId9"/>
    <p:sldId id="316" r:id="rId10"/>
    <p:sldId id="318" r:id="rId11"/>
    <p:sldId id="322" r:id="rId12"/>
    <p:sldId id="312" r:id="rId13"/>
    <p:sldId id="323" r:id="rId14"/>
    <p:sldId id="319" r:id="rId15"/>
    <p:sldId id="317" r:id="rId16"/>
    <p:sldId id="309" r:id="rId17"/>
    <p:sldId id="307" r:id="rId18"/>
    <p:sldId id="321" r:id="rId1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00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1DAA3-730A-4B4F-915E-F037ECD5F904}" type="datetimeFigureOut">
              <a:rPr lang="en-FI" smtClean="0"/>
              <a:t>08/04/2025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7A6F-2A99-49FC-AC53-719D63D01A2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415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1559A-DCA4-B6E1-27B4-D14B51740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02A8D9-A770-92D9-8487-A9C469BA3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6BF75-4E58-4317-D62F-B905D1955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LT37 ja </a:t>
            </a:r>
            <a:r>
              <a:rPr lang="en-US" dirty="0" err="1"/>
              <a:t>hakunopeus</a:t>
            </a:r>
            <a:r>
              <a:rPr lang="en-US" dirty="0"/>
              <a:t> </a:t>
            </a:r>
            <a:r>
              <a:rPr lang="en-US" dirty="0" err="1"/>
              <a:t>eteneminen</a:t>
            </a:r>
            <a:r>
              <a:rPr lang="en-US" dirty="0"/>
              <a:t>,  2. LT72 ja </a:t>
            </a:r>
            <a:r>
              <a:rPr lang="en-US" dirty="0" err="1"/>
              <a:t>hakutyöskentelyn</a:t>
            </a:r>
            <a:r>
              <a:rPr lang="en-US" dirty="0"/>
              <a:t>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ominaisuudet</a:t>
            </a:r>
            <a:r>
              <a:rPr lang="en-US" dirty="0"/>
              <a:t>, 3. </a:t>
            </a:r>
            <a:r>
              <a:rPr lang="en-US" dirty="0" err="1"/>
              <a:t>Haukku</a:t>
            </a:r>
            <a:r>
              <a:rPr lang="en-US" dirty="0"/>
              <a:t> 8? 4.  </a:t>
            </a:r>
            <a:r>
              <a:rPr lang="en-US" dirty="0" err="1"/>
              <a:t>Kohtuuton</a:t>
            </a:r>
            <a:r>
              <a:rPr lang="en-US" dirty="0"/>
              <a:t> </a:t>
            </a:r>
            <a:r>
              <a:rPr lang="en-US" dirty="0" err="1"/>
              <a:t>häiriö</a:t>
            </a:r>
            <a:r>
              <a:rPr lang="en-US" dirty="0"/>
              <a:t> </a:t>
            </a:r>
            <a:r>
              <a:rPr lang="en-US" dirty="0" err="1"/>
              <a:t>syy</a:t>
            </a:r>
            <a:r>
              <a:rPr lang="en-US" dirty="0"/>
              <a:t>.  5. </a:t>
            </a:r>
            <a:r>
              <a:rPr lang="en-US" dirty="0" err="1"/>
              <a:t>molemmat</a:t>
            </a:r>
            <a:r>
              <a:rPr lang="en-US" dirty="0"/>
              <a:t> </a:t>
            </a:r>
            <a:r>
              <a:rPr lang="en-US" dirty="0" err="1"/>
              <a:t>syyt</a:t>
            </a:r>
            <a:r>
              <a:rPr lang="en-US" dirty="0"/>
              <a:t> </a:t>
            </a:r>
            <a:r>
              <a:rPr lang="en-US" dirty="0" err="1"/>
              <a:t>ajon</a:t>
            </a:r>
            <a:r>
              <a:rPr lang="en-US" dirty="0"/>
              <a:t> </a:t>
            </a:r>
            <a:r>
              <a:rPr lang="en-US" dirty="0" err="1"/>
              <a:t>päättymiseen</a:t>
            </a:r>
            <a:r>
              <a:rPr lang="en-US" dirty="0"/>
              <a:t> 76= 4/3,    6. </a:t>
            </a:r>
            <a:r>
              <a:rPr lang="en-US" dirty="0" err="1"/>
              <a:t>Samalle</a:t>
            </a:r>
            <a:r>
              <a:rPr lang="en-US" dirty="0"/>
              <a:t> </a:t>
            </a:r>
            <a:r>
              <a:rPr lang="en-US" dirty="0" err="1"/>
              <a:t>riville</a:t>
            </a:r>
            <a:r>
              <a:rPr lang="en-US" dirty="0"/>
              <a:t> </a:t>
            </a:r>
            <a:r>
              <a:rPr lang="en-US" dirty="0" err="1"/>
              <a:t>haku</a:t>
            </a:r>
            <a:r>
              <a:rPr lang="en-US" dirty="0"/>
              <a:t>/ajo </a:t>
            </a:r>
            <a:r>
              <a:rPr lang="en-US" dirty="0" err="1"/>
              <a:t>klo</a:t>
            </a:r>
            <a:r>
              <a:rPr lang="en-US" dirty="0"/>
              <a:t>./min</a:t>
            </a: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E1864-A855-2F76-EC18-9B40145A3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7A6F-2A99-49FC-AC53-719D63D01A2B}" type="slidenum">
              <a:rPr lang="en-FI" smtClean="0"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98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LT 37 ja </a:t>
            </a:r>
            <a:r>
              <a:rPr lang="en-US" dirty="0" err="1"/>
              <a:t>hakunopeus</a:t>
            </a:r>
            <a:r>
              <a:rPr lang="en-US" dirty="0"/>
              <a:t> </a:t>
            </a:r>
            <a:r>
              <a:rPr lang="en-US" dirty="0" err="1"/>
              <a:t>eteneminen</a:t>
            </a:r>
            <a:r>
              <a:rPr lang="en-US" dirty="0"/>
              <a:t>,  2. LT72 ja </a:t>
            </a:r>
            <a:r>
              <a:rPr lang="en-US" dirty="0" err="1"/>
              <a:t>hakutyöskentelyn</a:t>
            </a:r>
            <a:r>
              <a:rPr lang="en-US" dirty="0"/>
              <a:t>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ominaisuudet</a:t>
            </a:r>
            <a:r>
              <a:rPr lang="en-US" dirty="0"/>
              <a:t>, 3. </a:t>
            </a:r>
            <a:r>
              <a:rPr lang="en-US" dirty="0" err="1"/>
              <a:t>Haukku</a:t>
            </a:r>
            <a:r>
              <a:rPr lang="en-US" dirty="0"/>
              <a:t> 8? 4.  </a:t>
            </a:r>
            <a:r>
              <a:rPr lang="en-US" dirty="0" err="1"/>
              <a:t>Kohtuuton</a:t>
            </a:r>
            <a:r>
              <a:rPr lang="en-US" dirty="0"/>
              <a:t> </a:t>
            </a:r>
            <a:r>
              <a:rPr lang="en-US" dirty="0" err="1"/>
              <a:t>häiriö</a:t>
            </a:r>
            <a:r>
              <a:rPr lang="en-US" dirty="0"/>
              <a:t> </a:t>
            </a:r>
            <a:r>
              <a:rPr lang="en-US" dirty="0" err="1"/>
              <a:t>syy</a:t>
            </a:r>
            <a:r>
              <a:rPr lang="en-US" dirty="0"/>
              <a:t>.  5. </a:t>
            </a:r>
            <a:r>
              <a:rPr lang="en-US" dirty="0" err="1"/>
              <a:t>molemmat</a:t>
            </a:r>
            <a:r>
              <a:rPr lang="en-US" dirty="0"/>
              <a:t> </a:t>
            </a:r>
            <a:r>
              <a:rPr lang="en-US" dirty="0" err="1"/>
              <a:t>syyt</a:t>
            </a:r>
            <a:r>
              <a:rPr lang="en-US" dirty="0"/>
              <a:t> </a:t>
            </a:r>
            <a:r>
              <a:rPr lang="en-US" dirty="0" err="1"/>
              <a:t>ajon</a:t>
            </a:r>
            <a:r>
              <a:rPr lang="en-US" dirty="0"/>
              <a:t> </a:t>
            </a:r>
            <a:r>
              <a:rPr lang="en-US" dirty="0" err="1"/>
              <a:t>päättymiseen</a:t>
            </a:r>
            <a:r>
              <a:rPr lang="en-US" dirty="0"/>
              <a:t> 76= 4/3,    6. </a:t>
            </a:r>
            <a:r>
              <a:rPr lang="en-US" dirty="0" err="1"/>
              <a:t>Samalle</a:t>
            </a:r>
            <a:r>
              <a:rPr lang="en-US" dirty="0"/>
              <a:t> </a:t>
            </a:r>
            <a:r>
              <a:rPr lang="en-US" dirty="0" err="1"/>
              <a:t>riville</a:t>
            </a:r>
            <a:r>
              <a:rPr lang="en-US" dirty="0"/>
              <a:t> </a:t>
            </a:r>
            <a:r>
              <a:rPr lang="en-US" dirty="0" err="1"/>
              <a:t>haku</a:t>
            </a:r>
            <a:r>
              <a:rPr lang="en-US" dirty="0"/>
              <a:t>/ajo </a:t>
            </a:r>
            <a:r>
              <a:rPr lang="en-US" dirty="0" err="1"/>
              <a:t>klo</a:t>
            </a:r>
            <a:r>
              <a:rPr lang="en-US" dirty="0"/>
              <a:t>./min, 7. </a:t>
            </a:r>
            <a:r>
              <a:rPr lang="en-US" dirty="0" err="1"/>
              <a:t>Metsästysinto</a:t>
            </a:r>
            <a:r>
              <a:rPr lang="en-US" dirty="0"/>
              <a:t> ja </a:t>
            </a:r>
            <a:r>
              <a:rPr lang="en-US" dirty="0" err="1"/>
              <a:t>Hakusitkeys</a:t>
            </a:r>
            <a:r>
              <a:rPr lang="en-US" dirty="0"/>
              <a:t> 5? &gt; 31=4, 5-6, </a:t>
            </a:r>
            <a:r>
              <a:rPr lang="en-US" dirty="0" err="1"/>
              <a:t>useampi</a:t>
            </a:r>
            <a:r>
              <a:rPr lang="en-US" dirty="0"/>
              <a:t> </a:t>
            </a:r>
            <a:r>
              <a:rPr lang="en-US" dirty="0" err="1"/>
              <a:t>haku</a:t>
            </a:r>
            <a:r>
              <a:rPr lang="en-US" dirty="0"/>
              <a:t>, “</a:t>
            </a:r>
            <a:r>
              <a:rPr lang="en-US" dirty="0" err="1"/>
              <a:t>lisähakuun</a:t>
            </a:r>
            <a:r>
              <a:rPr lang="en-US" dirty="0"/>
              <a:t> </a:t>
            </a:r>
            <a:r>
              <a:rPr lang="en-US" dirty="0" err="1"/>
              <a:t>lähtö</a:t>
            </a:r>
            <a:r>
              <a:rPr lang="en-US" dirty="0"/>
              <a:t> </a:t>
            </a:r>
            <a:r>
              <a:rPr lang="en-US" dirty="0" err="1"/>
              <a:t>vähän</a:t>
            </a:r>
            <a:r>
              <a:rPr lang="en-US" dirty="0"/>
              <a:t> </a:t>
            </a:r>
            <a:r>
              <a:rPr lang="en-US" dirty="0" err="1"/>
              <a:t>halutonta</a:t>
            </a:r>
            <a:r>
              <a:rPr lang="en-US" dirty="0"/>
              <a:t>”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7A6F-2A99-49FC-AC53-719D63D01A2B}" type="slidenum">
              <a:rPr lang="en-FI" smtClean="0"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952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22139-550A-E64A-9289-CD2F443CE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4E855-E991-604A-AC6E-E3F681FE84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CE8D97-4C5B-5A84-A774-F7D8CD9F5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Haukku</a:t>
            </a:r>
            <a:r>
              <a:rPr lang="en-US" dirty="0"/>
              <a:t> 6?, max 4.  2. LT 36 1, </a:t>
            </a:r>
            <a:r>
              <a:rPr lang="en-US" dirty="0" err="1"/>
              <a:t>hakuvarmuus</a:t>
            </a:r>
            <a:r>
              <a:rPr lang="en-US" dirty="0"/>
              <a:t> ja </a:t>
            </a:r>
            <a:r>
              <a:rPr lang="en-US" dirty="0" err="1"/>
              <a:t>tehokkuus</a:t>
            </a:r>
            <a:r>
              <a:rPr lang="en-US" dirty="0"/>
              <a:t> 9?, 3. LT36=1 &gt; 21 ja 22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arvostella</a:t>
            </a:r>
            <a:r>
              <a:rPr lang="en-US" dirty="0"/>
              <a:t>, </a:t>
            </a:r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kysyä</a:t>
            </a:r>
            <a:r>
              <a:rPr lang="en-US" dirty="0"/>
              <a:t>? 4. 72=5 </a:t>
            </a:r>
            <a:r>
              <a:rPr lang="en-US" dirty="0" err="1"/>
              <a:t>huom</a:t>
            </a:r>
            <a:r>
              <a:rPr lang="en-US" dirty="0"/>
              <a:t> </a:t>
            </a:r>
            <a:r>
              <a:rPr lang="en-US" dirty="0" err="1"/>
              <a:t>puuttuu</a:t>
            </a:r>
            <a:r>
              <a:rPr lang="en-US" dirty="0"/>
              <a:t> </a:t>
            </a:r>
            <a:r>
              <a:rPr lang="en-US" dirty="0" err="1"/>
              <a:t>mikä</a:t>
            </a:r>
            <a:r>
              <a:rPr lang="en-US" dirty="0"/>
              <a:t> elain! 5. Haku </a:t>
            </a:r>
            <a:r>
              <a:rPr lang="en-US" dirty="0" err="1"/>
              <a:t>aika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täsmää</a:t>
            </a:r>
            <a:r>
              <a:rPr lang="en-US" dirty="0"/>
              <a:t>&gt; </a:t>
            </a:r>
            <a:r>
              <a:rPr lang="en-US" dirty="0" err="1"/>
              <a:t>koira</a:t>
            </a:r>
            <a:r>
              <a:rPr lang="en-US" dirty="0"/>
              <a:t> </a:t>
            </a:r>
            <a:r>
              <a:rPr lang="en-US" dirty="0" err="1"/>
              <a:t>kytkettynä</a:t>
            </a:r>
            <a:r>
              <a:rPr lang="en-US" dirty="0"/>
              <a:t> &gt; </a:t>
            </a:r>
            <a:r>
              <a:rPr lang="en-US" dirty="0" err="1"/>
              <a:t>pitää</a:t>
            </a:r>
            <a:r>
              <a:rPr lang="en-US" dirty="0"/>
              <a:t> olla </a:t>
            </a:r>
            <a:r>
              <a:rPr lang="en-US" dirty="0" err="1"/>
              <a:t>syy</a:t>
            </a:r>
            <a:r>
              <a:rPr lang="en-US" dirty="0"/>
              <a:t> </a:t>
            </a:r>
            <a:r>
              <a:rPr lang="en-US" dirty="0" err="1"/>
              <a:t>merkittynä</a:t>
            </a:r>
            <a:r>
              <a:rPr lang="en-US" dirty="0"/>
              <a:t> </a:t>
            </a:r>
            <a:r>
              <a:rPr lang="en-US" dirty="0" err="1"/>
              <a:t>huomautuksiin</a:t>
            </a:r>
            <a:r>
              <a:rPr lang="en-US" dirty="0"/>
              <a:t>.</a:t>
            </a: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91E88-AF80-C0AC-23C5-A7E780107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7A6F-2A99-49FC-AC53-719D63D01A2B}" type="slidenum">
              <a:rPr lang="en-FI" smtClean="0"/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879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Haukku</a:t>
            </a:r>
            <a:r>
              <a:rPr lang="en-US" dirty="0"/>
              <a:t> 6?, max 4.  2. LT 36 1, </a:t>
            </a:r>
            <a:r>
              <a:rPr lang="en-US" dirty="0" err="1"/>
              <a:t>hakuvarmuus</a:t>
            </a:r>
            <a:r>
              <a:rPr lang="en-US" dirty="0"/>
              <a:t> ja </a:t>
            </a:r>
            <a:r>
              <a:rPr lang="en-US" dirty="0" err="1"/>
              <a:t>tehokkuus</a:t>
            </a:r>
            <a:r>
              <a:rPr lang="en-US" dirty="0"/>
              <a:t> 9?, 3. LT36=1 &gt; 21 ja 22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arvostella</a:t>
            </a:r>
            <a:r>
              <a:rPr lang="en-US" dirty="0"/>
              <a:t>, </a:t>
            </a:r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kysyä</a:t>
            </a:r>
            <a:r>
              <a:rPr lang="en-US" dirty="0"/>
              <a:t>? 4. 72=5 </a:t>
            </a:r>
            <a:r>
              <a:rPr lang="en-US" dirty="0" err="1"/>
              <a:t>huom</a:t>
            </a:r>
            <a:r>
              <a:rPr lang="en-US" dirty="0"/>
              <a:t> </a:t>
            </a:r>
            <a:r>
              <a:rPr lang="en-US" dirty="0" err="1"/>
              <a:t>puuttuu</a:t>
            </a:r>
            <a:r>
              <a:rPr lang="en-US" dirty="0"/>
              <a:t> </a:t>
            </a:r>
            <a:r>
              <a:rPr lang="en-US" dirty="0" err="1"/>
              <a:t>mikä</a:t>
            </a:r>
            <a:r>
              <a:rPr lang="en-US" dirty="0"/>
              <a:t> elain</a:t>
            </a:r>
            <a:r>
              <a:rPr lang="en-US"/>
              <a:t>! Haku </a:t>
            </a:r>
            <a:r>
              <a:rPr lang="en-US" dirty="0" err="1"/>
              <a:t>aika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täsmää</a:t>
            </a:r>
            <a:r>
              <a:rPr lang="en-US" dirty="0"/>
              <a:t>&gt; </a:t>
            </a:r>
            <a:r>
              <a:rPr lang="en-US" dirty="0" err="1"/>
              <a:t>koira</a:t>
            </a:r>
            <a:r>
              <a:rPr lang="en-US" dirty="0"/>
              <a:t> </a:t>
            </a:r>
            <a:r>
              <a:rPr lang="en-US" dirty="0" err="1"/>
              <a:t>kytkettynä</a:t>
            </a:r>
            <a:r>
              <a:rPr lang="en-US" dirty="0"/>
              <a:t> &gt; </a:t>
            </a:r>
            <a:r>
              <a:rPr lang="en-US" dirty="0" err="1"/>
              <a:t>pitää</a:t>
            </a:r>
            <a:r>
              <a:rPr lang="en-US" dirty="0"/>
              <a:t> olla </a:t>
            </a:r>
            <a:r>
              <a:rPr lang="en-US" dirty="0" err="1"/>
              <a:t>syy</a:t>
            </a:r>
            <a:r>
              <a:rPr lang="en-US" dirty="0"/>
              <a:t> </a:t>
            </a:r>
            <a:r>
              <a:rPr lang="en-US" dirty="0" err="1"/>
              <a:t>merkittynä</a:t>
            </a:r>
            <a:r>
              <a:rPr lang="en-US" dirty="0"/>
              <a:t> </a:t>
            </a:r>
            <a:r>
              <a:rPr lang="en-US" dirty="0" err="1"/>
              <a:t>huomautuksiin</a:t>
            </a:r>
            <a:r>
              <a:rPr lang="en-US" dirty="0"/>
              <a:t>.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7A6F-2A99-49FC-AC53-719D63D01A2B}" type="slidenum">
              <a:rPr lang="en-FI" smtClean="0"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5783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Kohdat</a:t>
            </a:r>
            <a:r>
              <a:rPr lang="en-US" dirty="0"/>
              <a:t> 1-5, </a:t>
            </a:r>
            <a:r>
              <a:rPr lang="en-US" dirty="0" err="1"/>
              <a:t>muista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uudestaan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joudut</a:t>
            </a:r>
            <a:r>
              <a:rPr lang="en-US" dirty="0"/>
              <a:t> </a:t>
            </a:r>
            <a:r>
              <a:rPr lang="en-US" dirty="0" err="1"/>
              <a:t>lähettämään</a:t>
            </a:r>
            <a:r>
              <a:rPr lang="en-US" dirty="0"/>
              <a:t> </a:t>
            </a:r>
            <a:r>
              <a:rPr lang="en-US" dirty="0" err="1"/>
              <a:t>kokeen</a:t>
            </a:r>
            <a:r>
              <a:rPr lang="en-US" dirty="0"/>
              <a:t> </a:t>
            </a:r>
            <a:r>
              <a:rPr lang="en-US" dirty="0" err="1"/>
              <a:t>uudestaan</a:t>
            </a:r>
            <a:r>
              <a:rPr lang="en-US" dirty="0"/>
              <a:t>.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7A6F-2A99-49FC-AC53-719D63D01A2B}" type="slidenum">
              <a:rPr lang="en-FI" smtClean="0"/>
              <a:t>16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9236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AFC015-F449-465B-ABF9-463FF96AB4E8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BD80A0-DD62-4278-AEF9-F2362D6172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135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015-F449-465B-ABF9-463FF96AB4E8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80A0-DD62-4278-AEF9-F2362D6172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59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AFC015-F449-465B-ABF9-463FF96AB4E8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BD80A0-DD62-4278-AEF9-F2362D6172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9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015-F449-465B-ABF9-463FF96AB4E8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1BD80A0-DD62-4278-AEF9-F2362D6172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44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AFC015-F449-465B-ABF9-463FF96AB4E8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BD80A0-DD62-4278-AEF9-F2362D6172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836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015-F449-465B-ABF9-463FF96AB4E8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80A0-DD62-4278-AEF9-F2362D6172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919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015-F449-465B-ABF9-463FF96AB4E8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80A0-DD62-4278-AEF9-F2362D6172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25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015-F449-465B-ABF9-463FF96AB4E8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80A0-DD62-4278-AEF9-F2362D6172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795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015-F449-465B-ABF9-463FF96AB4E8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80A0-DD62-4278-AEF9-F2362D6172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10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AFC015-F449-465B-ABF9-463FF96AB4E8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BD80A0-DD62-4278-AEF9-F2362D6172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15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015-F449-465B-ABF9-463FF96AB4E8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80A0-DD62-4278-AEF9-F2362D6172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89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FAFC015-F449-465B-ABF9-463FF96AB4E8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1BD80A0-DD62-4278-AEF9-F2362D61729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388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989BE1E1-1678-D4F3-7286-327557A565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3767458" h="10287000">
                <a:moveTo>
                  <a:pt x="0" y="0"/>
                </a:moveTo>
                <a:lnTo>
                  <a:pt x="13767459" y="0"/>
                </a:lnTo>
                <a:lnTo>
                  <a:pt x="137674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5000"/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EEEEE-6B32-6B53-7C21-DEA20057A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1992926"/>
            <a:ext cx="6792685" cy="223746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fi-FI" altLang="fi-FI" sz="4400" b="1" i="0" u="none" strike="noStrike" kern="0" cap="none" spc="0" normalizeH="0" baseline="0" noProof="0" dirty="0">
                <a:ln w="5080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KETUNAJOKOKEIDEN </a:t>
            </a:r>
            <a:br>
              <a:rPr kumimoji="0" lang="fi-FI" altLang="fi-FI" sz="4400" b="1" i="0" u="none" strike="noStrike" kern="0" cap="none" spc="0" normalizeH="0" baseline="0" noProof="0" dirty="0">
                <a:ln w="5080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fi-FI" altLang="fi-FI" sz="4400" b="1" i="0" u="none" strike="noStrike" kern="0" cap="none" spc="0" normalizeH="0" baseline="0" noProof="0" dirty="0">
                <a:ln w="5080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KOULUTUSPAKETTI</a:t>
            </a:r>
            <a:br>
              <a:rPr kumimoji="0" lang="fi-FI" altLang="fi-FI" sz="4400" b="1" i="0" u="none" strike="noStrike" kern="0" cap="none" spc="0" normalizeH="0" baseline="0" noProof="0" dirty="0">
                <a:ln w="5080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fi-FI" altLang="fi-FI" sz="4400" b="1" i="0" u="none" strike="noStrike" kern="0" cap="none" spc="0" normalizeH="0" baseline="0" noProof="0" dirty="0">
                <a:ln w="5080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</a:t>
            </a:r>
            <a:br>
              <a:rPr kumimoji="0" lang="fi-FI" altLang="fi-FI" sz="2800" b="1" i="0" u="none" strike="noStrike" kern="0" cap="none" spc="0" normalizeH="0" baseline="0" noProof="0" dirty="0">
                <a:ln w="50800"/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F850E-E90A-3E83-C63B-6248B0B15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583" y="-304317"/>
            <a:ext cx="7570237" cy="956388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EFBC62"/>
                </a:solidFill>
              </a:rPr>
              <a:t>Suomen ajokoirajärjestö 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9CDF7-70BE-A5FE-C874-2A7D58F75BC2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0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C77C1FF-23E4-67BE-9DAA-A8BFD3E8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19883" y="549276"/>
            <a:ext cx="7024688" cy="1143000"/>
          </a:xfrm>
        </p:spPr>
        <p:txBody>
          <a:bodyPr/>
          <a:lstStyle/>
          <a:p>
            <a:pPr algn="ctr" eaLnBrk="1" hangingPunct="1"/>
            <a:r>
              <a:rPr lang="fi-FI" altLang="fi-FI" dirty="0"/>
              <a:t>Haukku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7C870B0-D60E-0EF4-96A5-7F660FD6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989138"/>
            <a:ext cx="11364685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400" dirty="0"/>
              <a:t>Haukkua arvostellessa otetaan huomioon haukun kuuluvuus sekä haukun muut ominaisuudet</a:t>
            </a:r>
          </a:p>
          <a:p>
            <a:pPr eaLnBrk="1" hangingPunct="1"/>
            <a:r>
              <a:rPr lang="fi-FI" altLang="fi-FI" sz="2400" dirty="0"/>
              <a:t>Kuuluvuus on aina tärkein ominaisuus</a:t>
            </a:r>
          </a:p>
          <a:p>
            <a:pPr eaLnBrk="1" hangingPunct="1"/>
            <a:r>
              <a:rPr lang="fi-FI" altLang="fi-FI" sz="2400" dirty="0"/>
              <a:t>Jos kuuluvuuden lisätietonumero on 2 niin ominaisuusnumero on </a:t>
            </a:r>
            <a:r>
              <a:rPr lang="fi-FI" altLang="fi-FI" sz="2400" dirty="0" err="1"/>
              <a:t>max</a:t>
            </a:r>
            <a:r>
              <a:rPr lang="fi-FI" altLang="fi-FI" sz="2400" dirty="0"/>
              <a:t> 4</a:t>
            </a:r>
          </a:p>
          <a:p>
            <a:pPr eaLnBrk="1" hangingPunct="1"/>
            <a:r>
              <a:rPr lang="fi-FI" altLang="fi-FI" sz="2400" dirty="0"/>
              <a:t>Jos kuuluvuuden lisätietonumero on 5, voidaan antaa 9-10 ominaisuuksiin</a:t>
            </a:r>
          </a:p>
        </p:txBody>
      </p:sp>
      <p:pic>
        <p:nvPicPr>
          <p:cNvPr id="47108" name="Picture 4" descr="SAJ">
            <a:extLst>
              <a:ext uri="{FF2B5EF4-FFF2-40B4-BE49-F238E27FC236}">
                <a16:creationId xmlns:a16="http://schemas.microsoft.com/office/drawing/2014/main" id="{DA9F2375-5728-0392-4B75-99BAF92F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76" y="681719"/>
            <a:ext cx="587667" cy="5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92B8ACA-57E4-05B0-8C75-F94067F95875}"/>
              </a:ext>
            </a:extLst>
          </p:cNvPr>
          <p:cNvSpPr txBox="1">
            <a:spLocks noChangeArrowheads="1"/>
          </p:cNvSpPr>
          <p:nvPr/>
        </p:nvSpPr>
        <p:spPr>
          <a:xfrm>
            <a:off x="8486451" y="1170993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047397-CCB3-EA73-1814-09CEA3755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63156E-CC00-979A-DF64-48FF8A5E7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F97899-5B1D-3448-E875-16AD27E8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80CE9-969E-CB74-2DA3-75FB0DCD6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0C8DAF-3B8D-1E32-7718-22D32AC1F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712984-6AE5-86EC-789C-3DBCB7151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246FE2-3B2B-93AC-D1A3-2BB7D4627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037" y="1292899"/>
            <a:ext cx="7529728" cy="53272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62FDDDE-92F6-D9ED-1FF1-D47C57DB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1E0E7-65E5-1D30-A3E7-A545869D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19" y="1808213"/>
            <a:ext cx="3081576" cy="5749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KESKUSTELU</a:t>
            </a:r>
            <a:r>
              <a:rPr lang="en-US" sz="3600" dirty="0">
                <a:solidFill>
                  <a:srgbClr val="FFFFFF"/>
                </a:solidFill>
              </a:rPr>
              <a:t> 1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B10381F-A23B-2D6C-0916-83D284041ECE}"/>
              </a:ext>
            </a:extLst>
          </p:cNvPr>
          <p:cNvSpPr txBox="1">
            <a:spLocks/>
          </p:cNvSpPr>
          <p:nvPr/>
        </p:nvSpPr>
        <p:spPr>
          <a:xfrm>
            <a:off x="8399094" y="1984444"/>
            <a:ext cx="3081576" cy="8663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7200" dirty="0" err="1">
                <a:solidFill>
                  <a:srgbClr val="FFFF00"/>
                </a:solidFill>
              </a:rPr>
              <a:t>Vastaukset</a:t>
            </a:r>
            <a:r>
              <a:rPr lang="en-US" sz="7200" dirty="0">
                <a:solidFill>
                  <a:srgbClr val="FFFF00"/>
                </a:solidFill>
              </a:rPr>
              <a:t> </a:t>
            </a:r>
            <a:r>
              <a:rPr lang="en-US" sz="7200" dirty="0" err="1">
                <a:solidFill>
                  <a:srgbClr val="FFFF00"/>
                </a:solidFill>
              </a:rPr>
              <a:t>seuraava</a:t>
            </a:r>
            <a:r>
              <a:rPr lang="en-US" sz="7200" dirty="0">
                <a:solidFill>
                  <a:srgbClr val="FFFF00"/>
                </a:solidFill>
              </a:rPr>
              <a:t> slide Katso &gt; </a:t>
            </a:r>
            <a:r>
              <a:rPr lang="en-US" sz="7200" dirty="0" err="1">
                <a:solidFill>
                  <a:srgbClr val="FFFF00"/>
                </a:solidFill>
              </a:rPr>
              <a:t>esitystilassa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1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267E09-4871-4334-368E-1EE6DAACB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A225C9B-755F-4F91-9681-5E07AFA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59BA93-E971-6647-C8E5-EEE3F91E2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037" y="1292899"/>
            <a:ext cx="7529728" cy="53272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2CD2CD-6CF3-4EE9-A24A-A41D45DC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0FDD1-971A-3842-F191-ECD31221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19" y="723900"/>
            <a:ext cx="3081576" cy="7179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KESKUSTELU</a:t>
            </a:r>
            <a:r>
              <a:rPr lang="en-US" sz="3600" dirty="0">
                <a:solidFill>
                  <a:srgbClr val="FFFFFF"/>
                </a:solidFill>
              </a:rPr>
              <a:t> 1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1300" dirty="0" err="1">
                <a:solidFill>
                  <a:srgbClr val="FFFF00"/>
                </a:solidFill>
              </a:rPr>
              <a:t>Vastaukset</a:t>
            </a:r>
            <a:r>
              <a:rPr lang="en-US" sz="1300" dirty="0">
                <a:solidFill>
                  <a:srgbClr val="FFFF00"/>
                </a:solidFill>
              </a:rPr>
              <a:t> Katso &gt; </a:t>
            </a:r>
            <a:r>
              <a:rPr lang="en-US" sz="1300" dirty="0" err="1">
                <a:solidFill>
                  <a:srgbClr val="FFFF00"/>
                </a:solidFill>
              </a:rPr>
              <a:t>esitys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moodissa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14075-E6B6-3141-6C99-5B3BDF6E4AD6}"/>
              </a:ext>
            </a:extLst>
          </p:cNvPr>
          <p:cNvSpPr txBox="1"/>
          <p:nvPr/>
        </p:nvSpPr>
        <p:spPr>
          <a:xfrm>
            <a:off x="8042140" y="1480899"/>
            <a:ext cx="354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LT 37 / </a:t>
            </a:r>
            <a:r>
              <a:rPr lang="en-US" dirty="0" err="1">
                <a:solidFill>
                  <a:schemeClr val="bg1"/>
                </a:solidFill>
              </a:rPr>
              <a:t>Hakunopeus</a:t>
            </a:r>
            <a:r>
              <a:rPr lang="en-US" dirty="0">
                <a:solidFill>
                  <a:schemeClr val="bg1"/>
                </a:solidFill>
              </a:rPr>
              <a:t> j </a:t>
            </a:r>
            <a:r>
              <a:rPr lang="en-US" dirty="0" err="1">
                <a:solidFill>
                  <a:schemeClr val="bg1"/>
                </a:solidFill>
              </a:rPr>
              <a:t>eteneminen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94C4D-E6C7-1403-E9AC-95DCEA3EB363}"/>
              </a:ext>
            </a:extLst>
          </p:cNvPr>
          <p:cNvSpPr txBox="1"/>
          <p:nvPr/>
        </p:nvSpPr>
        <p:spPr>
          <a:xfrm>
            <a:off x="8042140" y="1953239"/>
            <a:ext cx="354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LT 72 / </a:t>
            </a:r>
            <a:r>
              <a:rPr lang="en-US" dirty="0" err="1">
                <a:solidFill>
                  <a:schemeClr val="bg1"/>
                </a:solidFill>
              </a:rPr>
              <a:t>Hakutyöskentelyn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ominaisuudet</a:t>
            </a:r>
            <a:r>
              <a:rPr lang="en-US" dirty="0">
                <a:solidFill>
                  <a:schemeClr val="bg1"/>
                </a:solidFill>
              </a:rPr>
              <a:t> 6 &gt; 2 Huom. Peura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1EFD3-9A70-6E1F-4EE7-2B6BC2B3098A}"/>
              </a:ext>
            </a:extLst>
          </p:cNvPr>
          <p:cNvSpPr txBox="1"/>
          <p:nvPr/>
        </p:nvSpPr>
        <p:spPr>
          <a:xfrm>
            <a:off x="8042139" y="2706252"/>
            <a:ext cx="354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n-US" dirty="0" err="1">
                <a:solidFill>
                  <a:schemeClr val="bg1"/>
                </a:solidFill>
              </a:rPr>
              <a:t>Haukku</a:t>
            </a:r>
            <a:r>
              <a:rPr lang="en-US" dirty="0">
                <a:solidFill>
                  <a:schemeClr val="bg1"/>
                </a:solidFill>
              </a:rPr>
              <a:t> 8? </a:t>
            </a:r>
            <a:r>
              <a:rPr lang="en-US" dirty="0" err="1">
                <a:solidFill>
                  <a:schemeClr val="bg1"/>
                </a:solidFill>
              </a:rPr>
              <a:t>keskustelua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F4FB5-5CB5-5E63-31FB-AC6949A6230A}"/>
              </a:ext>
            </a:extLst>
          </p:cNvPr>
          <p:cNvSpPr txBox="1"/>
          <p:nvPr/>
        </p:nvSpPr>
        <p:spPr>
          <a:xfrm>
            <a:off x="8042138" y="3172001"/>
            <a:ext cx="354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 </a:t>
            </a:r>
            <a:r>
              <a:rPr lang="en-US" dirty="0" err="1">
                <a:solidFill>
                  <a:schemeClr val="bg1"/>
                </a:solidFill>
              </a:rPr>
              <a:t>Huomautukset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Koht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häiriö</a:t>
            </a:r>
            <a:r>
              <a:rPr lang="en-US" dirty="0">
                <a:solidFill>
                  <a:schemeClr val="bg1"/>
                </a:solidFill>
              </a:rPr>
              <a:t> &gt; </a:t>
            </a:r>
            <a:r>
              <a:rPr lang="en-US" dirty="0" err="1">
                <a:solidFill>
                  <a:schemeClr val="bg1"/>
                </a:solidFill>
              </a:rPr>
              <a:t>Syy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puuttuu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4C6EC-E651-F578-1EB8-F8ABA4414C36}"/>
              </a:ext>
            </a:extLst>
          </p:cNvPr>
          <p:cNvSpPr txBox="1"/>
          <p:nvPr/>
        </p:nvSpPr>
        <p:spPr>
          <a:xfrm>
            <a:off x="8029379" y="3888931"/>
            <a:ext cx="354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 LT76 &gt;4/3, </a:t>
            </a:r>
            <a:r>
              <a:rPr lang="en-US" dirty="0" err="1">
                <a:solidFill>
                  <a:schemeClr val="bg1"/>
                </a:solidFill>
              </a:rPr>
              <a:t>molemmat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ajon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päättymiset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rastitettava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A5775C-E61D-E8F5-F419-2665EC4D6E7A}"/>
              </a:ext>
            </a:extLst>
          </p:cNvPr>
          <p:cNvSpPr/>
          <p:nvPr/>
        </p:nvSpPr>
        <p:spPr>
          <a:xfrm>
            <a:off x="2596133" y="4144354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8EF8D2-5EED-AB81-2F7E-674E46907977}"/>
              </a:ext>
            </a:extLst>
          </p:cNvPr>
          <p:cNvSpPr/>
          <p:nvPr/>
        </p:nvSpPr>
        <p:spPr>
          <a:xfrm>
            <a:off x="5339333" y="4542514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DED8E3-5CAC-EBE3-989F-205654FDCF92}"/>
              </a:ext>
            </a:extLst>
          </p:cNvPr>
          <p:cNvSpPr/>
          <p:nvPr/>
        </p:nvSpPr>
        <p:spPr>
          <a:xfrm>
            <a:off x="2616325" y="4473774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AEC541-B72C-B736-A0D2-597DAABCEC2C}"/>
              </a:ext>
            </a:extLst>
          </p:cNvPr>
          <p:cNvSpPr/>
          <p:nvPr/>
        </p:nvSpPr>
        <p:spPr>
          <a:xfrm>
            <a:off x="6985030" y="3818332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90D572-2680-BBE0-62B0-3DB63222E0AE}"/>
              </a:ext>
            </a:extLst>
          </p:cNvPr>
          <p:cNvSpPr/>
          <p:nvPr/>
        </p:nvSpPr>
        <p:spPr>
          <a:xfrm>
            <a:off x="355703" y="5992405"/>
            <a:ext cx="427733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C42AAE-2C50-C4F8-26BB-56281D30ED0C}"/>
              </a:ext>
            </a:extLst>
          </p:cNvPr>
          <p:cNvSpPr/>
          <p:nvPr/>
        </p:nvSpPr>
        <p:spPr>
          <a:xfrm>
            <a:off x="355703" y="5793325"/>
            <a:ext cx="209793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75C119-12BB-5476-279E-318E9176ACDD}"/>
              </a:ext>
            </a:extLst>
          </p:cNvPr>
          <p:cNvSpPr/>
          <p:nvPr/>
        </p:nvSpPr>
        <p:spPr>
          <a:xfrm>
            <a:off x="2616325" y="5068379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E04F4B-DBD6-3561-8A49-5BBDDA06E763}"/>
              </a:ext>
            </a:extLst>
          </p:cNvPr>
          <p:cNvSpPr/>
          <p:nvPr/>
        </p:nvSpPr>
        <p:spPr>
          <a:xfrm>
            <a:off x="384330" y="5594244"/>
            <a:ext cx="1916910" cy="532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4CB713-5FA8-CCF5-89FB-6364B20633C4}"/>
              </a:ext>
            </a:extLst>
          </p:cNvPr>
          <p:cNvSpPr/>
          <p:nvPr/>
        </p:nvSpPr>
        <p:spPr>
          <a:xfrm>
            <a:off x="6984271" y="4560832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8456550-6FE4-5E6F-00FE-AA157DE4E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110" y="3124012"/>
            <a:ext cx="1714500" cy="4191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F58B23F-CB67-62F8-FCF8-0DF1416A44D9}"/>
              </a:ext>
            </a:extLst>
          </p:cNvPr>
          <p:cNvSpPr/>
          <p:nvPr/>
        </p:nvSpPr>
        <p:spPr>
          <a:xfrm>
            <a:off x="2545712" y="2933288"/>
            <a:ext cx="398835" cy="119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2345B4-DC24-15D1-E0F7-E5EFF5FBB735}"/>
              </a:ext>
            </a:extLst>
          </p:cNvPr>
          <p:cNvSpPr/>
          <p:nvPr/>
        </p:nvSpPr>
        <p:spPr>
          <a:xfrm>
            <a:off x="3388775" y="2933288"/>
            <a:ext cx="398835" cy="132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0FC6F3-7906-9315-B2BC-242599691931}"/>
              </a:ext>
            </a:extLst>
          </p:cNvPr>
          <p:cNvSpPr txBox="1"/>
          <p:nvPr/>
        </p:nvSpPr>
        <p:spPr>
          <a:xfrm>
            <a:off x="7998913" y="4745213"/>
            <a:ext cx="354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en-US" dirty="0">
                <a:solidFill>
                  <a:schemeClr val="bg1"/>
                </a:solidFill>
              </a:rPr>
              <a:t>Haku/ajo </a:t>
            </a:r>
            <a:r>
              <a:rPr lang="en-US" dirty="0" err="1">
                <a:solidFill>
                  <a:schemeClr val="bg1"/>
                </a:solidFill>
              </a:rPr>
              <a:t>klo</a:t>
            </a:r>
            <a:r>
              <a:rPr lang="en-US" dirty="0">
                <a:solidFill>
                  <a:schemeClr val="bg1"/>
                </a:solidFill>
              </a:rPr>
              <a:t>/min </a:t>
            </a:r>
            <a:r>
              <a:rPr lang="en-US" dirty="0" err="1">
                <a:solidFill>
                  <a:schemeClr val="bg1"/>
                </a:solidFill>
              </a:rPr>
              <a:t>samalle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riville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-	</a:t>
            </a:r>
            <a:r>
              <a:rPr lang="en-US" dirty="0" err="1">
                <a:solidFill>
                  <a:schemeClr val="bg1"/>
                </a:solidFill>
              </a:rPr>
              <a:t>Helppo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lukea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3B25A7-63E0-9DF1-2D6F-B4F7C10F940C}"/>
              </a:ext>
            </a:extLst>
          </p:cNvPr>
          <p:cNvSpPr/>
          <p:nvPr/>
        </p:nvSpPr>
        <p:spPr>
          <a:xfrm>
            <a:off x="182269" y="2794417"/>
            <a:ext cx="3893619" cy="882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32873F-52AE-7C19-493B-9C9AEDE2E4E8}"/>
              </a:ext>
            </a:extLst>
          </p:cNvPr>
          <p:cNvSpPr txBox="1"/>
          <p:nvPr/>
        </p:nvSpPr>
        <p:spPr>
          <a:xfrm>
            <a:off x="8029378" y="5477416"/>
            <a:ext cx="3548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7. </a:t>
            </a:r>
            <a:r>
              <a:rPr lang="en-US" dirty="0" err="1">
                <a:solidFill>
                  <a:schemeClr val="bg1"/>
                </a:solidFill>
              </a:rPr>
              <a:t>Metsästysinto</a:t>
            </a:r>
            <a:r>
              <a:rPr lang="en-US" dirty="0">
                <a:solidFill>
                  <a:schemeClr val="bg1"/>
                </a:solidFill>
              </a:rPr>
              <a:t> ja  </a:t>
            </a:r>
            <a:r>
              <a:rPr lang="en-US" dirty="0" err="1">
                <a:solidFill>
                  <a:schemeClr val="bg1"/>
                </a:solidFill>
              </a:rPr>
              <a:t>Hakusitkeys</a:t>
            </a:r>
            <a:r>
              <a:rPr lang="en-US" dirty="0">
                <a:solidFill>
                  <a:schemeClr val="bg1"/>
                </a:solidFill>
              </a:rPr>
              <a:t> 5?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 LT 31=4 	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Keskustelua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7513765-AA58-3298-CF36-D4561A21BB19}"/>
              </a:ext>
            </a:extLst>
          </p:cNvPr>
          <p:cNvSpPr/>
          <p:nvPr/>
        </p:nvSpPr>
        <p:spPr>
          <a:xfrm>
            <a:off x="2616325" y="4350947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6C3E00-751F-2764-4C0F-C441A94203EE}"/>
              </a:ext>
            </a:extLst>
          </p:cNvPr>
          <p:cNvSpPr/>
          <p:nvPr/>
        </p:nvSpPr>
        <p:spPr>
          <a:xfrm>
            <a:off x="5339332" y="3490771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39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/>
      <p:bldP spid="29" grpId="0" animBg="1"/>
      <p:bldP spid="22" grpId="0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35AD0-ECF7-1794-5B92-9CADBC5E6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F0C2FB-3FEF-DFA4-B4AE-AEBC411CD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8D4415-45E8-2001-09AA-4668C5A6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B34113-1610-C277-96AE-D6376555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FF68D1-6622-3370-22A5-FFC0B0D48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AB5BE3-82EA-2B50-B9FA-FB02562B7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0A5FC-9AB0-96D6-EA6B-C5E9462D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9E44C-13D1-5173-6102-5CE7C933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19" y="1827669"/>
            <a:ext cx="3081576" cy="5360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KESKUSTELU</a:t>
            </a:r>
            <a:r>
              <a:rPr lang="en-US" sz="3600" dirty="0">
                <a:solidFill>
                  <a:srgbClr val="FFFFFF"/>
                </a:solidFill>
              </a:rPr>
              <a:t> 2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1800" dirty="0" err="1">
                <a:solidFill>
                  <a:srgbClr val="FFFF00"/>
                </a:solidFill>
              </a:rPr>
              <a:t>Vastaukset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seuraava</a:t>
            </a:r>
            <a:r>
              <a:rPr lang="en-US" sz="1800" dirty="0">
                <a:solidFill>
                  <a:srgbClr val="FFFF00"/>
                </a:solidFill>
              </a:rPr>
              <a:t> slide Katso &gt; </a:t>
            </a:r>
            <a:r>
              <a:rPr lang="en-US" sz="1800" dirty="0" err="1">
                <a:solidFill>
                  <a:srgbClr val="FFFF00"/>
                </a:solidFill>
              </a:rPr>
              <a:t>esitystilassa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598953E-E63E-EE5B-E951-6DB4C226F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489" y="1105607"/>
            <a:ext cx="7362685" cy="5126778"/>
          </a:xfrm>
        </p:spPr>
      </p:pic>
    </p:spTree>
    <p:extLst>
      <p:ext uri="{BB962C8B-B14F-4D97-AF65-F5344CB8AC3E}">
        <p14:creationId xmlns:p14="http://schemas.microsoft.com/office/powerpoint/2010/main" val="236117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6E7E8-B321-77F4-4889-A892CAE7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8F6779-EE5B-3A46-338D-4385AD5C1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01DE4-8772-71A8-A923-33279F2E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75CDC-9C23-3CB6-7481-E0AF61583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B825E-F67A-8BEC-3E4E-38D4A2808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AA8270-C477-6F59-B5A7-91065A3D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36805F-E83F-3EA8-3F96-7DD1BC132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68471-9E70-F44D-78CE-EF8E852F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19" y="837589"/>
            <a:ext cx="3081576" cy="5360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KESKUSTELU</a:t>
            </a:r>
            <a:r>
              <a:rPr lang="en-US" sz="3600" dirty="0">
                <a:solidFill>
                  <a:srgbClr val="FFFFFF"/>
                </a:solidFill>
              </a:rPr>
              <a:t> 2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1300" dirty="0" err="1">
                <a:solidFill>
                  <a:srgbClr val="FFFF00"/>
                </a:solidFill>
              </a:rPr>
              <a:t>Vastaukset</a:t>
            </a:r>
            <a:r>
              <a:rPr lang="en-US" sz="1300" dirty="0">
                <a:solidFill>
                  <a:srgbClr val="FFFF00"/>
                </a:solidFill>
              </a:rPr>
              <a:t> Katso &gt; </a:t>
            </a:r>
            <a:r>
              <a:rPr lang="en-US" sz="1300" dirty="0" err="1">
                <a:solidFill>
                  <a:srgbClr val="FFFF00"/>
                </a:solidFill>
              </a:rPr>
              <a:t>esitys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moodissa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34CD2BA-FB7E-B67F-5052-4A363E416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489" y="1105607"/>
            <a:ext cx="7362685" cy="512677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D8FAA2-C676-4D03-251E-DD5286C3A7EF}"/>
              </a:ext>
            </a:extLst>
          </p:cNvPr>
          <p:cNvSpPr txBox="1"/>
          <p:nvPr/>
        </p:nvSpPr>
        <p:spPr>
          <a:xfrm>
            <a:off x="8022251" y="1448412"/>
            <a:ext cx="2820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Haukku</a:t>
            </a:r>
            <a:r>
              <a:rPr lang="en-US" dirty="0">
                <a:solidFill>
                  <a:schemeClr val="bg1"/>
                </a:solidFill>
              </a:rPr>
              <a:t> 6? </a:t>
            </a:r>
          </a:p>
          <a:p>
            <a:r>
              <a:rPr lang="en-US" dirty="0">
                <a:solidFill>
                  <a:schemeClr val="bg1"/>
                </a:solidFill>
              </a:rPr>
              <a:t>     LT 60=2 &gt;</a:t>
            </a:r>
            <a:r>
              <a:rPr lang="en-US" dirty="0" err="1">
                <a:solidFill>
                  <a:schemeClr val="bg1"/>
                </a:solidFill>
              </a:rPr>
              <a:t>Haukku</a:t>
            </a:r>
            <a:r>
              <a:rPr lang="en-US" dirty="0">
                <a:solidFill>
                  <a:schemeClr val="bg1"/>
                </a:solidFill>
              </a:rPr>
              <a:t> Max.4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3968F-6C5D-3B58-8098-81F5511EE2B7}"/>
              </a:ext>
            </a:extLst>
          </p:cNvPr>
          <p:cNvSpPr txBox="1"/>
          <p:nvPr/>
        </p:nvSpPr>
        <p:spPr>
          <a:xfrm>
            <a:off x="8060970" y="2255951"/>
            <a:ext cx="370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LT 36 / </a:t>
            </a:r>
            <a:r>
              <a:rPr lang="en-US" dirty="0" err="1">
                <a:solidFill>
                  <a:schemeClr val="bg1"/>
                </a:solidFill>
              </a:rPr>
              <a:t>Hakuvarmuus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tehokkuus</a:t>
            </a:r>
            <a:r>
              <a:rPr lang="en-US" dirty="0">
                <a:solidFill>
                  <a:schemeClr val="bg1"/>
                </a:solidFill>
              </a:rPr>
              <a:t> 9?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14B38-382D-F93D-1D6A-731CAB2C045B}"/>
              </a:ext>
            </a:extLst>
          </p:cNvPr>
          <p:cNvSpPr txBox="1"/>
          <p:nvPr/>
        </p:nvSpPr>
        <p:spPr>
          <a:xfrm>
            <a:off x="8080294" y="4120404"/>
            <a:ext cx="3548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4. LT 72=5  &gt; </a:t>
            </a:r>
            <a:r>
              <a:rPr lang="en-US" u="sng" dirty="0">
                <a:solidFill>
                  <a:schemeClr val="bg1"/>
                </a:solidFill>
              </a:rPr>
              <a:t>Huom. </a:t>
            </a:r>
            <a:r>
              <a:rPr lang="en-US" u="sng" dirty="0" err="1">
                <a:solidFill>
                  <a:schemeClr val="bg1"/>
                </a:solidFill>
              </a:rPr>
              <a:t>Puuttuu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u="sng" dirty="0" err="1">
                <a:solidFill>
                  <a:schemeClr val="bg1"/>
                </a:solidFill>
              </a:rPr>
              <a:t>mikä</a:t>
            </a:r>
            <a:r>
              <a:rPr lang="en-US" u="sng" dirty="0">
                <a:solidFill>
                  <a:schemeClr val="bg1"/>
                </a:solidFill>
              </a:rPr>
              <a:t> elain? </a:t>
            </a:r>
            <a:r>
              <a:rPr lang="en-US" u="sng" dirty="0" err="1">
                <a:solidFill>
                  <a:schemeClr val="bg1"/>
                </a:solidFill>
              </a:rPr>
              <a:t>Pitää</a:t>
            </a:r>
            <a:r>
              <a:rPr lang="en-US" u="sng" dirty="0">
                <a:solidFill>
                  <a:schemeClr val="bg1"/>
                </a:solidFill>
              </a:rPr>
              <a:t> olla </a:t>
            </a:r>
            <a:r>
              <a:rPr lang="en-US" u="sng" dirty="0" err="1">
                <a:solidFill>
                  <a:schemeClr val="bg1"/>
                </a:solidFill>
              </a:rPr>
              <a:t>todettu</a:t>
            </a:r>
            <a:r>
              <a:rPr lang="en-US" u="sng" dirty="0">
                <a:solidFill>
                  <a:schemeClr val="bg1"/>
                </a:solidFill>
              </a:rPr>
              <a:t> “</a:t>
            </a:r>
            <a:r>
              <a:rPr lang="en-US" u="sng" dirty="0" err="1">
                <a:solidFill>
                  <a:schemeClr val="bg1"/>
                </a:solidFill>
              </a:rPr>
              <a:t>kuuma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u="sng" dirty="0" err="1">
                <a:solidFill>
                  <a:schemeClr val="bg1"/>
                </a:solidFill>
              </a:rPr>
              <a:t>tilanne</a:t>
            </a:r>
            <a:r>
              <a:rPr lang="en-US" u="sng" dirty="0">
                <a:solidFill>
                  <a:schemeClr val="bg1"/>
                </a:solidFill>
              </a:rPr>
              <a:t>” </a:t>
            </a:r>
            <a:r>
              <a:rPr lang="en-US" u="sng" dirty="0" err="1">
                <a:solidFill>
                  <a:schemeClr val="bg1"/>
                </a:solidFill>
              </a:rPr>
              <a:t>kun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u="sng" dirty="0" err="1">
                <a:solidFill>
                  <a:schemeClr val="bg1"/>
                </a:solidFill>
              </a:rPr>
              <a:t>laitetaan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u="sng" dirty="0" err="1">
                <a:solidFill>
                  <a:schemeClr val="bg1"/>
                </a:solidFill>
              </a:rPr>
              <a:t>numeroa</a:t>
            </a:r>
            <a:r>
              <a:rPr lang="en-US" u="sng" dirty="0">
                <a:solidFill>
                  <a:schemeClr val="bg1"/>
                </a:solidFill>
              </a:rPr>
              <a:t> LT 72</a:t>
            </a:r>
          </a:p>
          <a:p>
            <a:endParaRPr lang="en-US" u="sng" dirty="0">
              <a:solidFill>
                <a:schemeClr val="bg1"/>
              </a:solidFill>
            </a:endParaRPr>
          </a:p>
          <a:p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7A7346-1FED-4008-F331-4F0F0FB3FD57}"/>
              </a:ext>
            </a:extLst>
          </p:cNvPr>
          <p:cNvSpPr txBox="1"/>
          <p:nvPr/>
        </p:nvSpPr>
        <p:spPr>
          <a:xfrm>
            <a:off x="8080295" y="5309055"/>
            <a:ext cx="3548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 </a:t>
            </a:r>
            <a:r>
              <a:rPr lang="en-US" dirty="0" err="1">
                <a:solidFill>
                  <a:schemeClr val="bg1"/>
                </a:solidFill>
              </a:rPr>
              <a:t>Hakuaika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täsmää</a:t>
            </a:r>
            <a:r>
              <a:rPr lang="en-US" dirty="0">
                <a:solidFill>
                  <a:schemeClr val="bg1"/>
                </a:solidFill>
              </a:rPr>
              <a:t>!! Koira </a:t>
            </a:r>
            <a:r>
              <a:rPr lang="en-US" dirty="0" err="1">
                <a:solidFill>
                  <a:schemeClr val="bg1"/>
                </a:solidFill>
              </a:rPr>
              <a:t>kytkettynä</a:t>
            </a:r>
            <a:r>
              <a:rPr lang="en-US" dirty="0">
                <a:solidFill>
                  <a:schemeClr val="bg1"/>
                </a:solidFill>
              </a:rPr>
              <a:t>? </a:t>
            </a:r>
            <a:r>
              <a:rPr lang="en-US" dirty="0" err="1">
                <a:solidFill>
                  <a:schemeClr val="bg1"/>
                </a:solidFill>
              </a:rPr>
              <a:t>Syy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pitää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merkitä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huomautuksiin</a:t>
            </a:r>
            <a:r>
              <a:rPr lang="en-US" dirty="0">
                <a:solidFill>
                  <a:schemeClr val="bg1"/>
                </a:solidFill>
              </a:rPr>
              <a:t>!!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D8154B-EE25-D667-E4E5-9D878D425915}"/>
              </a:ext>
            </a:extLst>
          </p:cNvPr>
          <p:cNvSpPr txBox="1"/>
          <p:nvPr/>
        </p:nvSpPr>
        <p:spPr>
          <a:xfrm>
            <a:off x="8078827" y="3043018"/>
            <a:ext cx="3548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 LT 36=1 &gt; 21 ja 22 </a:t>
            </a:r>
            <a:r>
              <a:rPr lang="en-US" dirty="0" err="1">
                <a:solidFill>
                  <a:schemeClr val="bg1"/>
                </a:solidFill>
              </a:rPr>
              <a:t>voidaanko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arvostella</a:t>
            </a:r>
            <a:r>
              <a:rPr lang="en-US" dirty="0">
                <a:solidFill>
                  <a:schemeClr val="bg1"/>
                </a:solidFill>
              </a:rPr>
              <a:t>? </a:t>
            </a:r>
            <a:r>
              <a:rPr lang="en-US" dirty="0" err="1">
                <a:solidFill>
                  <a:schemeClr val="bg1"/>
                </a:solidFill>
              </a:rPr>
              <a:t>kun</a:t>
            </a:r>
            <a:r>
              <a:rPr lang="en-US" dirty="0">
                <a:solidFill>
                  <a:schemeClr val="bg1"/>
                </a:solidFill>
              </a:rPr>
              <a:t> alle 30min </a:t>
            </a:r>
            <a:r>
              <a:rPr lang="en-US" dirty="0" err="1">
                <a:solidFill>
                  <a:schemeClr val="bg1"/>
                </a:solidFill>
              </a:rPr>
              <a:t>haku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yöjälkeä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Kysy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perusteluita</a:t>
            </a:r>
            <a:r>
              <a:rPr lang="en-US" dirty="0">
                <a:solidFill>
                  <a:schemeClr val="bg1"/>
                </a:solidFill>
              </a:rPr>
              <a:t>!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4A99A4-2935-4EB6-8073-CC0D09D91F79}"/>
              </a:ext>
            </a:extLst>
          </p:cNvPr>
          <p:cNvSpPr/>
          <p:nvPr/>
        </p:nvSpPr>
        <p:spPr>
          <a:xfrm>
            <a:off x="2788180" y="4738165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5EFDF99-A315-2A5F-940D-0352C7C55479}"/>
              </a:ext>
            </a:extLst>
          </p:cNvPr>
          <p:cNvSpPr/>
          <p:nvPr/>
        </p:nvSpPr>
        <p:spPr>
          <a:xfrm>
            <a:off x="7120000" y="2056113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C61096-B80C-E937-665F-DEF89E49294F}"/>
              </a:ext>
            </a:extLst>
          </p:cNvPr>
          <p:cNvSpPr/>
          <p:nvPr/>
        </p:nvSpPr>
        <p:spPr>
          <a:xfrm>
            <a:off x="2712973" y="3653063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042F8D-C1DB-0F45-73AA-4B46C858A3B6}"/>
              </a:ext>
            </a:extLst>
          </p:cNvPr>
          <p:cNvSpPr/>
          <p:nvPr/>
        </p:nvSpPr>
        <p:spPr>
          <a:xfrm>
            <a:off x="5426834" y="2761690"/>
            <a:ext cx="406147" cy="487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9776628-AE48-6C2B-9453-BDF66000AA88}"/>
              </a:ext>
            </a:extLst>
          </p:cNvPr>
          <p:cNvSpPr/>
          <p:nvPr/>
        </p:nvSpPr>
        <p:spPr>
          <a:xfrm>
            <a:off x="5466216" y="4054901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E97F4C3-8C93-7E96-ECF5-BC0B4011B320}"/>
              </a:ext>
            </a:extLst>
          </p:cNvPr>
          <p:cNvSpPr/>
          <p:nvPr/>
        </p:nvSpPr>
        <p:spPr>
          <a:xfrm>
            <a:off x="930844" y="2562482"/>
            <a:ext cx="2263483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7190B4-872A-A0A4-857C-FE7F6176A669}"/>
              </a:ext>
            </a:extLst>
          </p:cNvPr>
          <p:cNvSpPr/>
          <p:nvPr/>
        </p:nvSpPr>
        <p:spPr>
          <a:xfrm>
            <a:off x="1821301" y="2835519"/>
            <a:ext cx="406147" cy="325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208F11-B640-A5E3-6617-3DEA0E6F8E6B}"/>
              </a:ext>
            </a:extLst>
          </p:cNvPr>
          <p:cNvSpPr/>
          <p:nvPr/>
        </p:nvSpPr>
        <p:spPr>
          <a:xfrm>
            <a:off x="7020606" y="3549007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FDFEAF-7D45-1B54-6BFD-C75520560230}"/>
              </a:ext>
            </a:extLst>
          </p:cNvPr>
          <p:cNvSpPr txBox="1"/>
          <p:nvPr/>
        </p:nvSpPr>
        <p:spPr>
          <a:xfrm>
            <a:off x="430303" y="5581641"/>
            <a:ext cx="683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Mikä</a:t>
            </a:r>
            <a:r>
              <a:rPr lang="en-US" dirty="0">
                <a:solidFill>
                  <a:srgbClr val="FF0000"/>
                </a:solidFill>
              </a:rPr>
              <a:t> elain? Aina </a:t>
            </a:r>
            <a:r>
              <a:rPr lang="en-US" dirty="0" err="1">
                <a:solidFill>
                  <a:srgbClr val="FF0000"/>
                </a:solidFill>
              </a:rPr>
              <a:t>huomautuksiin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merkintä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kun</a:t>
            </a:r>
            <a:r>
              <a:rPr lang="en-US" dirty="0">
                <a:solidFill>
                  <a:srgbClr val="FF0000"/>
                </a:solidFill>
              </a:rPr>
              <a:t> LT 72 </a:t>
            </a:r>
            <a:r>
              <a:rPr lang="en-US" dirty="0" err="1">
                <a:solidFill>
                  <a:srgbClr val="FF0000"/>
                </a:solidFill>
              </a:rPr>
              <a:t>annetaan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numero</a:t>
            </a:r>
            <a:r>
              <a:rPr lang="en-US" dirty="0">
                <a:solidFill>
                  <a:srgbClr val="FF0000"/>
                </a:solidFill>
              </a:rPr>
              <a:t>!!!</a:t>
            </a:r>
            <a:endParaRPr lang="en-FI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26956A-D821-726D-8929-CC673D6C642A}"/>
              </a:ext>
            </a:extLst>
          </p:cNvPr>
          <p:cNvSpPr txBox="1"/>
          <p:nvPr/>
        </p:nvSpPr>
        <p:spPr>
          <a:xfrm>
            <a:off x="429306" y="5925615"/>
            <a:ext cx="412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Hakuaika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täsmää</a:t>
            </a:r>
            <a:r>
              <a:rPr lang="en-US" dirty="0">
                <a:solidFill>
                  <a:srgbClr val="FF0000"/>
                </a:solidFill>
              </a:rPr>
              <a:t>? Koira </a:t>
            </a:r>
            <a:r>
              <a:rPr lang="en-US" dirty="0" err="1">
                <a:solidFill>
                  <a:srgbClr val="FF0000"/>
                </a:solidFill>
              </a:rPr>
              <a:t>kytkettynä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syy</a:t>
            </a:r>
            <a:r>
              <a:rPr lang="en-US" dirty="0">
                <a:solidFill>
                  <a:srgbClr val="FF0000"/>
                </a:solidFill>
              </a:rPr>
              <a:t>?</a:t>
            </a:r>
            <a:endParaRPr lang="en-FI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CBEFA1-B185-FD85-FFC8-D68825FC65BC}"/>
              </a:ext>
            </a:extLst>
          </p:cNvPr>
          <p:cNvSpPr/>
          <p:nvPr/>
        </p:nvSpPr>
        <p:spPr>
          <a:xfrm>
            <a:off x="5515652" y="4054901"/>
            <a:ext cx="406147" cy="39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28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5" grpId="0"/>
      <p:bldP spid="17" grpId="0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0D9B4-4AB2-8CA5-5FD1-5336744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0E1F-DA3C-E926-FD63-676EA39D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Tallennusohjelma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72799-69F3-1FBE-4E97-2F80D13DC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738" y="2047787"/>
            <a:ext cx="5449423" cy="523255"/>
          </a:xfrm>
        </p:spPr>
        <p:txBody>
          <a:bodyPr>
            <a:normAutofit/>
          </a:bodyPr>
          <a:lstStyle/>
          <a:p>
            <a:r>
              <a:rPr lang="en-US" b="1" dirty="0" err="1">
                <a:highlight>
                  <a:srgbClr val="FFFF00"/>
                </a:highlight>
              </a:rPr>
              <a:t>Tulospäivitys</a:t>
            </a:r>
            <a:r>
              <a:rPr lang="en-US" b="1" dirty="0">
                <a:highlight>
                  <a:srgbClr val="FFFF00"/>
                </a:highlight>
              </a:rPr>
              <a:t> on </a:t>
            </a:r>
            <a:r>
              <a:rPr lang="en-US" b="1" dirty="0" err="1">
                <a:highlight>
                  <a:srgbClr val="FFFF00"/>
                </a:highlight>
              </a:rPr>
              <a:t>vasta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puoliksi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tehty</a:t>
            </a:r>
            <a:endParaRPr lang="en-US" b="1" dirty="0">
              <a:highlight>
                <a:srgbClr val="FFFF00"/>
              </a:highligh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45B667-C2A9-F64D-4ED7-00A19EF78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39" y="2652410"/>
            <a:ext cx="8912940" cy="1244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60AFB9-9C90-FAFB-3AF6-5DBD9D57B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4" y="4921607"/>
            <a:ext cx="10111991" cy="967604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8DFDC93-DCB3-7812-B414-56D4DDA9AB9D}"/>
              </a:ext>
            </a:extLst>
          </p:cNvPr>
          <p:cNvSpPr txBox="1">
            <a:spLocks/>
          </p:cNvSpPr>
          <p:nvPr/>
        </p:nvSpPr>
        <p:spPr>
          <a:xfrm>
            <a:off x="983127" y="3757589"/>
            <a:ext cx="4000536" cy="133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tx1"/>
                </a:solidFill>
              </a:rPr>
              <a:t>Muista</a:t>
            </a:r>
            <a:r>
              <a:rPr lang="en-US" b="1" dirty="0">
                <a:solidFill>
                  <a:schemeClr val="tx1"/>
                </a:solidFill>
              </a:rPr>
              <a:t> ! </a:t>
            </a:r>
            <a:r>
              <a:rPr lang="en-US" b="1" dirty="0" err="1"/>
              <a:t>Tulosten</a:t>
            </a:r>
            <a:r>
              <a:rPr lang="en-US" b="1" dirty="0"/>
              <a:t> </a:t>
            </a:r>
            <a:r>
              <a:rPr lang="en-US" b="1" dirty="0" err="1"/>
              <a:t>julkaisu</a:t>
            </a:r>
            <a:endParaRPr lang="en-US" b="1" dirty="0"/>
          </a:p>
          <a:p>
            <a:pPr lvl="1"/>
            <a:r>
              <a:rPr lang="en-US" dirty="0" err="1">
                <a:highlight>
                  <a:srgbClr val="00FF00"/>
                </a:highlight>
              </a:rPr>
              <a:t>Pisteet</a:t>
            </a:r>
            <a:r>
              <a:rPr lang="en-US" dirty="0"/>
              <a:t> Ja </a:t>
            </a:r>
            <a:r>
              <a:rPr lang="en-US" dirty="0" err="1">
                <a:highlight>
                  <a:srgbClr val="00FF00"/>
                </a:highlight>
              </a:rPr>
              <a:t>sijoitus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0D17C25-24A6-004A-FC97-5A0593AC6689}"/>
              </a:ext>
            </a:extLst>
          </p:cNvPr>
          <p:cNvSpPr/>
          <p:nvPr/>
        </p:nvSpPr>
        <p:spPr>
          <a:xfrm>
            <a:off x="6131580" y="4466705"/>
            <a:ext cx="4330925" cy="19341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F2CD03-ADF3-4894-7E1E-F74171A6A117}"/>
              </a:ext>
            </a:extLst>
          </p:cNvPr>
          <p:cNvSpPr/>
          <p:nvPr/>
        </p:nvSpPr>
        <p:spPr>
          <a:xfrm>
            <a:off x="849398" y="2707639"/>
            <a:ext cx="4791075" cy="1172143"/>
          </a:xfrm>
          <a:prstGeom prst="rect">
            <a:avLst/>
          </a:prstGeom>
          <a:solidFill>
            <a:schemeClr val="dk1">
              <a:alpha val="82000"/>
            </a:schemeClr>
          </a:solidFill>
          <a:ln>
            <a:noFill/>
          </a:ln>
          <a:effectLst>
            <a:outerShdw blurRad="1270000" dist="50800" dir="5400000" algn="ctr" rotWithShape="0">
              <a:schemeClr val="accent2">
                <a:alpha val="44000"/>
              </a:schemeClr>
            </a:outerShdw>
            <a:softEdge rad="139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092B57-769F-5152-139E-FB51522B3162}"/>
              </a:ext>
            </a:extLst>
          </p:cNvPr>
          <p:cNvSpPr/>
          <p:nvPr/>
        </p:nvSpPr>
        <p:spPr>
          <a:xfrm>
            <a:off x="10462505" y="4438331"/>
            <a:ext cx="569219" cy="19341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5FFBBD-6F27-7E58-F581-E204B24C3881}"/>
              </a:ext>
            </a:extLst>
          </p:cNvPr>
          <p:cNvSpPr/>
          <p:nvPr/>
        </p:nvSpPr>
        <p:spPr>
          <a:xfrm>
            <a:off x="4983663" y="2087240"/>
            <a:ext cx="5066479" cy="197928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8E287-78BC-FE4B-E612-C994D3C8C5D7}"/>
              </a:ext>
            </a:extLst>
          </p:cNvPr>
          <p:cNvSpPr/>
          <p:nvPr/>
        </p:nvSpPr>
        <p:spPr>
          <a:xfrm>
            <a:off x="300758" y="4819336"/>
            <a:ext cx="4791075" cy="1172143"/>
          </a:xfrm>
          <a:prstGeom prst="rect">
            <a:avLst/>
          </a:prstGeom>
          <a:solidFill>
            <a:schemeClr val="dk1">
              <a:alpha val="82000"/>
            </a:schemeClr>
          </a:solidFill>
          <a:ln>
            <a:noFill/>
          </a:ln>
          <a:effectLst>
            <a:outerShdw blurRad="1270000" dist="50800" dir="5400000" algn="ctr" rotWithShape="0">
              <a:schemeClr val="accent2">
                <a:alpha val="44000"/>
              </a:schemeClr>
            </a:outerShdw>
            <a:softEdge rad="139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" name="Picture 4" descr="SAJ">
            <a:extLst>
              <a:ext uri="{FF2B5EF4-FFF2-40B4-BE49-F238E27FC236}">
                <a16:creationId xmlns:a16="http://schemas.microsoft.com/office/drawing/2014/main" id="{624454A7-CFC0-9534-117D-E0B398946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767" y="737105"/>
            <a:ext cx="904908" cy="91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D02420F-5E91-A0C8-2DD5-3B88AA1F2881}"/>
              </a:ext>
            </a:extLst>
          </p:cNvPr>
          <p:cNvSpPr txBox="1">
            <a:spLocks noChangeArrowheads="1"/>
          </p:cNvSpPr>
          <p:nvPr/>
        </p:nvSpPr>
        <p:spPr>
          <a:xfrm>
            <a:off x="7301464" y="1107572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88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89643-A1E1-363E-43F8-F3D2C3858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A577-C55C-0B91-EF83-125AE474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Tallennusohjelma </a:t>
            </a:r>
            <a:r>
              <a:rPr lang="en-US" sz="1400" dirty="0" err="1">
                <a:solidFill>
                  <a:srgbClr val="FFFF00"/>
                </a:solidFill>
              </a:rPr>
              <a:t>katso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esitystilassa</a:t>
            </a:r>
            <a:endParaRPr lang="en-FI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C0633-937A-C223-3170-5BE7D5AF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020" y="1923838"/>
            <a:ext cx="4698674" cy="24341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Kun </a:t>
            </a:r>
            <a:r>
              <a:rPr lang="en-US" dirty="0" err="1"/>
              <a:t>koe</a:t>
            </a:r>
            <a:r>
              <a:rPr lang="en-US" dirty="0"/>
              <a:t> on </a:t>
            </a:r>
            <a:r>
              <a:rPr lang="en-US" dirty="0" err="1"/>
              <a:t>päätetty</a:t>
            </a:r>
            <a:r>
              <a:rPr lang="en-US" dirty="0"/>
              <a:t> ja </a:t>
            </a:r>
            <a:r>
              <a:rPr lang="en-US" dirty="0" err="1"/>
              <a:t>tulokset</a:t>
            </a:r>
            <a:r>
              <a:rPr lang="en-US" dirty="0"/>
              <a:t> </a:t>
            </a:r>
            <a:r>
              <a:rPr lang="en-US" dirty="0" err="1"/>
              <a:t>julkaistu</a:t>
            </a:r>
            <a:r>
              <a:rPr lang="en-US" dirty="0"/>
              <a:t> </a:t>
            </a:r>
            <a:r>
              <a:rPr lang="en-US" dirty="0" err="1"/>
              <a:t>koepaikalla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muista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vielä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päivittää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tulospalvelu</a:t>
            </a:r>
            <a:r>
              <a:rPr lang="en-US" b="1" dirty="0">
                <a:solidFill>
                  <a:srgbClr val="FF0000"/>
                </a:solidFill>
              </a:rPr>
              <a:t>!!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Laske </a:t>
            </a:r>
            <a:r>
              <a:rPr lang="en-US" dirty="0" err="1"/>
              <a:t>sijoitukset</a:t>
            </a:r>
            <a:r>
              <a:rPr lang="en-US" dirty="0"/>
              <a:t> &gt; </a:t>
            </a:r>
            <a:r>
              <a:rPr lang="en-US" dirty="0" err="1"/>
              <a:t>koirat</a:t>
            </a:r>
            <a:r>
              <a:rPr lang="en-US" dirty="0"/>
              <a:t> </a:t>
            </a:r>
            <a:r>
              <a:rPr lang="en-US" dirty="0" err="1"/>
              <a:t>tulosjärjestykseen</a:t>
            </a:r>
            <a:endParaRPr lang="en-US" dirty="0"/>
          </a:p>
          <a:p>
            <a:pPr marL="666900" lvl="1" indent="-342900">
              <a:buFont typeface="+mj-lt"/>
              <a:buAutoNum type="arabicPeriod"/>
            </a:pPr>
            <a:r>
              <a:rPr lang="en-US" dirty="0" err="1"/>
              <a:t>Ruksi</a:t>
            </a:r>
            <a:r>
              <a:rPr lang="en-US" dirty="0"/>
              <a:t> &gt; </a:t>
            </a:r>
            <a:r>
              <a:rPr lang="en-US" dirty="0" err="1"/>
              <a:t>näytä</a:t>
            </a:r>
            <a:r>
              <a:rPr lang="en-US" dirty="0"/>
              <a:t> </a:t>
            </a:r>
            <a:r>
              <a:rPr lang="en-US" dirty="0" err="1"/>
              <a:t>pisteet</a:t>
            </a:r>
            <a:endParaRPr lang="en-US" dirty="0"/>
          </a:p>
          <a:p>
            <a:pPr marL="666900" lvl="1" indent="-342900">
              <a:buFont typeface="+mj-lt"/>
              <a:buAutoNum type="arabicPeriod"/>
            </a:pPr>
            <a:r>
              <a:rPr lang="en-US" dirty="0" err="1"/>
              <a:t>Lähetä</a:t>
            </a:r>
            <a:r>
              <a:rPr lang="en-US" dirty="0"/>
              <a:t> </a:t>
            </a:r>
            <a:r>
              <a:rPr lang="en-US" dirty="0" err="1"/>
              <a:t>tulospäivitys</a:t>
            </a:r>
            <a:endParaRPr lang="en-US" dirty="0"/>
          </a:p>
          <a:p>
            <a:pPr marL="666900" lvl="1" indent="-342900">
              <a:buFont typeface="+mj-lt"/>
              <a:buAutoNum type="arabicPeriod"/>
            </a:pPr>
            <a:r>
              <a:rPr lang="en-US" dirty="0" err="1"/>
              <a:t>Kyllä</a:t>
            </a:r>
            <a:r>
              <a:rPr lang="en-US" dirty="0"/>
              <a:t>, </a:t>
            </a:r>
            <a:r>
              <a:rPr lang="en-US" dirty="0" err="1"/>
              <a:t>tulokset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julkaista</a:t>
            </a:r>
            <a:endParaRPr lang="en-US" dirty="0"/>
          </a:p>
          <a:p>
            <a:pPr marL="666900" lvl="1" indent="-342900">
              <a:buFont typeface="+mj-lt"/>
              <a:buAutoNum type="arabicPeriod"/>
            </a:pPr>
            <a:r>
              <a:rPr lang="en-US" dirty="0" err="1"/>
              <a:t>Tulospalvelussa</a:t>
            </a:r>
            <a:r>
              <a:rPr lang="en-US" dirty="0"/>
              <a:t> </a:t>
            </a:r>
            <a:r>
              <a:rPr lang="en-US" dirty="0" err="1"/>
              <a:t>koirat</a:t>
            </a:r>
            <a:r>
              <a:rPr lang="en-US" dirty="0"/>
              <a:t> </a:t>
            </a:r>
            <a:r>
              <a:rPr lang="en-US" dirty="0" err="1"/>
              <a:t>oikeassa</a:t>
            </a:r>
            <a:r>
              <a:rPr lang="en-US" dirty="0"/>
              <a:t> </a:t>
            </a:r>
            <a:r>
              <a:rPr lang="en-US" dirty="0" err="1"/>
              <a:t>järjestyksessä</a:t>
            </a:r>
            <a:r>
              <a:rPr lang="en-US" dirty="0"/>
              <a:t> ja </a:t>
            </a:r>
            <a:r>
              <a:rPr lang="en-US" dirty="0" err="1"/>
              <a:t>pisteet</a:t>
            </a:r>
            <a:r>
              <a:rPr lang="en-US" dirty="0"/>
              <a:t> </a:t>
            </a:r>
            <a:r>
              <a:rPr lang="en-US" dirty="0" err="1"/>
              <a:t>näkyvillä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DB4A46-1050-E38D-DF0F-75C39C26D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8" y="1963863"/>
            <a:ext cx="5230004" cy="286993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59F13C6-5DF2-E858-CFE9-1F3CA240ABC9}"/>
              </a:ext>
            </a:extLst>
          </p:cNvPr>
          <p:cNvSpPr/>
          <p:nvPr/>
        </p:nvSpPr>
        <p:spPr>
          <a:xfrm>
            <a:off x="2379209" y="4153883"/>
            <a:ext cx="739516" cy="102875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E37BB7-F76F-439A-9230-39016FC0CB75}"/>
              </a:ext>
            </a:extLst>
          </p:cNvPr>
          <p:cNvSpPr/>
          <p:nvPr/>
        </p:nvSpPr>
        <p:spPr>
          <a:xfrm>
            <a:off x="314182" y="4153883"/>
            <a:ext cx="1032723" cy="109770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3244F9F-68D9-6E48-7526-FB70F3EE615C}"/>
              </a:ext>
            </a:extLst>
          </p:cNvPr>
          <p:cNvSpPr/>
          <p:nvPr/>
        </p:nvSpPr>
        <p:spPr>
          <a:xfrm>
            <a:off x="3118725" y="4853102"/>
            <a:ext cx="457200" cy="457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FI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ABF6C70-CCE3-162C-D075-4E4449F38561}"/>
              </a:ext>
            </a:extLst>
          </p:cNvPr>
          <p:cNvSpPr/>
          <p:nvPr/>
        </p:nvSpPr>
        <p:spPr>
          <a:xfrm>
            <a:off x="166792" y="5182641"/>
            <a:ext cx="457200" cy="457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C09F97-7A84-4D35-F336-DB93368E9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545" y="5639841"/>
            <a:ext cx="2750891" cy="1080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2FEB55F-72E6-02F9-B7EA-86843D1302D6}"/>
              </a:ext>
            </a:extLst>
          </p:cNvPr>
          <p:cNvSpPr/>
          <p:nvPr/>
        </p:nvSpPr>
        <p:spPr>
          <a:xfrm>
            <a:off x="1400585" y="4153883"/>
            <a:ext cx="580484" cy="109770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6CFC9B2-DF00-4425-796F-E62B093DD24D}"/>
              </a:ext>
            </a:extLst>
          </p:cNvPr>
          <p:cNvSpPr/>
          <p:nvPr/>
        </p:nvSpPr>
        <p:spPr>
          <a:xfrm>
            <a:off x="1547015" y="5310302"/>
            <a:ext cx="457200" cy="457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FI" dirty="0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F976B2E3-6BF6-C1D0-91A9-F08B9E86437C}"/>
              </a:ext>
            </a:extLst>
          </p:cNvPr>
          <p:cNvSpPr/>
          <p:nvPr/>
        </p:nvSpPr>
        <p:spPr>
          <a:xfrm>
            <a:off x="2453741" y="6179938"/>
            <a:ext cx="457200" cy="457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FI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27F704B-8D2C-170E-D81C-37E7F6504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858" y="4432159"/>
            <a:ext cx="4616838" cy="2240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E7AD6379-5107-D08C-A118-42599B1EBD4B}"/>
              </a:ext>
            </a:extLst>
          </p:cNvPr>
          <p:cNvSpPr/>
          <p:nvPr/>
        </p:nvSpPr>
        <p:spPr>
          <a:xfrm>
            <a:off x="11169939" y="4357991"/>
            <a:ext cx="457200" cy="457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FI" dirty="0"/>
          </a:p>
        </p:txBody>
      </p:sp>
      <p:pic>
        <p:nvPicPr>
          <p:cNvPr id="8" name="Picture 4" descr="SAJ">
            <a:extLst>
              <a:ext uri="{FF2B5EF4-FFF2-40B4-BE49-F238E27FC236}">
                <a16:creationId xmlns:a16="http://schemas.microsoft.com/office/drawing/2014/main" id="{2795AEAA-3526-02A4-0401-ABA1CA8AE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76" y="681719"/>
            <a:ext cx="587667" cy="5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00B9284-76D0-F6A6-6451-921B0AF1C7E2}"/>
              </a:ext>
            </a:extLst>
          </p:cNvPr>
          <p:cNvSpPr txBox="1">
            <a:spLocks noChangeArrowheads="1"/>
          </p:cNvSpPr>
          <p:nvPr/>
        </p:nvSpPr>
        <p:spPr>
          <a:xfrm>
            <a:off x="8486451" y="1170993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9D327F-4487-3916-21FC-2047D12E9794}"/>
              </a:ext>
            </a:extLst>
          </p:cNvPr>
          <p:cNvSpPr/>
          <p:nvPr/>
        </p:nvSpPr>
        <p:spPr>
          <a:xfrm rot="564707">
            <a:off x="6724966" y="403529"/>
            <a:ext cx="5359942" cy="175097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HUOM ! Jos </a:t>
            </a:r>
            <a:r>
              <a:rPr lang="en-US" sz="2400" b="1" dirty="0" err="1">
                <a:solidFill>
                  <a:schemeClr val="tx1"/>
                </a:solidFill>
              </a:rPr>
              <a:t>joudut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lähettämään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kokeen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uudestaan</a:t>
            </a:r>
            <a:r>
              <a:rPr lang="en-US" sz="2400" b="1" dirty="0">
                <a:solidFill>
                  <a:schemeClr val="tx1"/>
                </a:solidFill>
              </a:rPr>
              <a:t>/</a:t>
            </a:r>
            <a:r>
              <a:rPr lang="en-US" sz="2400" b="1" dirty="0" err="1">
                <a:solidFill>
                  <a:schemeClr val="tx1"/>
                </a:solidFill>
              </a:rPr>
              <a:t>korjattuna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en-US" sz="2400" b="1" dirty="0" err="1">
                <a:solidFill>
                  <a:schemeClr val="tx1"/>
                </a:solidFill>
              </a:rPr>
              <a:t>Toista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kohdat</a:t>
            </a:r>
            <a:r>
              <a:rPr lang="en-US" sz="2400" b="1" dirty="0">
                <a:solidFill>
                  <a:schemeClr val="tx1"/>
                </a:solidFill>
              </a:rPr>
              <a:t> 1-5 </a:t>
            </a:r>
            <a:r>
              <a:rPr lang="en-US" sz="2400" b="1" dirty="0" err="1">
                <a:solidFill>
                  <a:schemeClr val="tx1"/>
                </a:solidFill>
              </a:rPr>
              <a:t>ennen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uudelleen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lähetystä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en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1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8" grpId="0" animBg="1"/>
      <p:bldP spid="21" grpId="0" animBg="1"/>
      <p:bldP spid="22" grpId="0" animBg="1"/>
      <p:bldP spid="2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8235-280D-749B-3845-1160C609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KOKEEN SIIRTO/ PERUUTUS</a:t>
            </a:r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CE054-68E7-FFBA-4FA2-6D166075D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/>
          <a:lstStyle/>
          <a:p>
            <a:r>
              <a:rPr lang="en-US" sz="2000" b="1" dirty="0" err="1"/>
              <a:t>Ylituomari</a:t>
            </a:r>
            <a:r>
              <a:rPr lang="en-US" sz="2000" b="1" dirty="0"/>
              <a:t> </a:t>
            </a:r>
            <a:r>
              <a:rPr lang="en-US" sz="2000" b="1" dirty="0" err="1"/>
              <a:t>vastaa</a:t>
            </a:r>
            <a:r>
              <a:rPr lang="en-US" sz="2000" b="1" dirty="0"/>
              <a:t> </a:t>
            </a:r>
            <a:endParaRPr lang="en-US" sz="2000" dirty="0"/>
          </a:p>
          <a:p>
            <a:pPr lvl="1"/>
            <a:r>
              <a:rPr lang="en-US" sz="2000" dirty="0" err="1"/>
              <a:t>ilmoitus</a:t>
            </a:r>
            <a:r>
              <a:rPr lang="en-US" sz="2000" dirty="0"/>
              <a:t> </a:t>
            </a:r>
            <a:r>
              <a:rPr lang="en-US" sz="2000" dirty="0" err="1"/>
              <a:t>kokeen</a:t>
            </a:r>
            <a:r>
              <a:rPr lang="en-US" sz="2000" dirty="0"/>
              <a:t> </a:t>
            </a:r>
            <a:r>
              <a:rPr lang="en-US" sz="2000" dirty="0" err="1"/>
              <a:t>siirrosta</a:t>
            </a:r>
            <a:r>
              <a:rPr lang="en-US" sz="2000" dirty="0"/>
              <a:t>/</a:t>
            </a:r>
            <a:r>
              <a:rPr lang="en-US" sz="2000" dirty="0" err="1"/>
              <a:t>peruutuksesta</a:t>
            </a:r>
            <a:r>
              <a:rPr lang="en-US" sz="2000" dirty="0"/>
              <a:t> </a:t>
            </a:r>
            <a:r>
              <a:rPr lang="en-US" sz="2000" dirty="0" err="1"/>
              <a:t>tehdään</a:t>
            </a:r>
            <a:endParaRPr lang="en-US" sz="2000" dirty="0"/>
          </a:p>
          <a:p>
            <a:pPr lvl="1"/>
            <a:r>
              <a:rPr lang="en-US" sz="2000" dirty="0" err="1"/>
              <a:t>Ilmoitus</a:t>
            </a:r>
            <a:r>
              <a:rPr lang="en-US" sz="2000" dirty="0"/>
              <a:t> </a:t>
            </a:r>
            <a:r>
              <a:rPr lang="en-US" sz="2000" dirty="0" err="1"/>
              <a:t>tehdään</a:t>
            </a:r>
            <a:r>
              <a:rPr lang="en-US" sz="2000" dirty="0"/>
              <a:t> </a:t>
            </a:r>
            <a:r>
              <a:rPr lang="en-US" sz="2000" dirty="0" err="1"/>
              <a:t>tallennusohjelmassa</a:t>
            </a:r>
            <a:endParaRPr lang="en-US" sz="2000" dirty="0"/>
          </a:p>
          <a:p>
            <a:pPr lvl="1"/>
            <a:r>
              <a:rPr lang="en-US" sz="2000" dirty="0" err="1"/>
              <a:t>Siirto</a:t>
            </a:r>
            <a:r>
              <a:rPr lang="en-US" sz="2000" dirty="0"/>
              <a:t> ja </a:t>
            </a:r>
            <a:r>
              <a:rPr lang="en-US" sz="2000" dirty="0" err="1"/>
              <a:t>peruutus</a:t>
            </a:r>
            <a:r>
              <a:rPr lang="en-US" sz="2000" dirty="0"/>
              <a:t> vain </a:t>
            </a:r>
            <a:r>
              <a:rPr lang="en-US" sz="2000" dirty="0" err="1"/>
              <a:t>kennelliiton</a:t>
            </a:r>
            <a:r>
              <a:rPr lang="en-US" sz="2000" dirty="0"/>
              <a:t> </a:t>
            </a:r>
            <a:r>
              <a:rPr lang="en-US" sz="2000" dirty="0" err="1"/>
              <a:t>sääntöjen</a:t>
            </a:r>
            <a:r>
              <a:rPr lang="en-US" sz="2000" dirty="0"/>
              <a:t> </a:t>
            </a:r>
            <a:r>
              <a:rPr lang="en-US" sz="2000" dirty="0" err="1"/>
              <a:t>mukaan</a:t>
            </a:r>
            <a:endParaRPr lang="en-US" sz="2000" dirty="0"/>
          </a:p>
          <a:p>
            <a:pPr lvl="1"/>
            <a:r>
              <a:rPr lang="en-US" sz="2000" dirty="0"/>
              <a:t>KV ja SM </a:t>
            </a:r>
            <a:r>
              <a:rPr lang="en-US" sz="2000" dirty="0" err="1"/>
              <a:t>koetta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siirtää</a:t>
            </a:r>
            <a:r>
              <a:rPr lang="en-US" sz="2000" dirty="0"/>
              <a:t> tai </a:t>
            </a:r>
            <a:r>
              <a:rPr lang="en-US" sz="2000" dirty="0" err="1"/>
              <a:t>peruuttaa</a:t>
            </a:r>
            <a:r>
              <a:rPr lang="en-US" sz="2000" dirty="0"/>
              <a:t> </a:t>
            </a:r>
            <a:r>
              <a:rPr lang="en-US" sz="2000" dirty="0" err="1"/>
              <a:t>tallennusohjelman</a:t>
            </a:r>
            <a:r>
              <a:rPr lang="en-US" sz="2000" dirty="0"/>
              <a:t> </a:t>
            </a:r>
            <a:r>
              <a:rPr lang="en-US" sz="2000" dirty="0" err="1"/>
              <a:t>kautta</a:t>
            </a:r>
            <a:endParaRPr lang="en-US" sz="2000" dirty="0"/>
          </a:p>
          <a:p>
            <a:pPr lvl="1"/>
            <a:r>
              <a:rPr lang="en-US" sz="2000" dirty="0" err="1"/>
              <a:t>Myös</a:t>
            </a:r>
            <a:r>
              <a:rPr lang="en-US" sz="2000" dirty="0"/>
              <a:t> PM </a:t>
            </a:r>
            <a:r>
              <a:rPr lang="en-US" sz="2000" dirty="0" err="1"/>
              <a:t>kokeen</a:t>
            </a:r>
            <a:r>
              <a:rPr lang="en-US" sz="2000" dirty="0"/>
              <a:t> </a:t>
            </a:r>
            <a:r>
              <a:rPr lang="en-US" sz="2000" dirty="0" err="1"/>
              <a:t>siirto</a:t>
            </a:r>
            <a:r>
              <a:rPr lang="en-US" sz="2000" dirty="0"/>
              <a:t>/</a:t>
            </a:r>
            <a:r>
              <a:rPr lang="en-US" sz="2000" dirty="0" err="1"/>
              <a:t>peruutus</a:t>
            </a:r>
            <a:r>
              <a:rPr lang="en-US" sz="2000" dirty="0"/>
              <a:t> </a:t>
            </a:r>
            <a:r>
              <a:rPr lang="en-US" sz="2000" dirty="0" err="1"/>
              <a:t>menee</a:t>
            </a:r>
            <a:r>
              <a:rPr lang="en-US" sz="2000" dirty="0"/>
              <a:t> </a:t>
            </a:r>
            <a:r>
              <a:rPr lang="en-US" sz="2000" dirty="0" err="1"/>
              <a:t>piirin</a:t>
            </a:r>
            <a:r>
              <a:rPr lang="en-US" sz="2000" dirty="0"/>
              <a:t> </a:t>
            </a:r>
            <a:r>
              <a:rPr lang="en-US" sz="2000" dirty="0" err="1"/>
              <a:t>sihteerin</a:t>
            </a:r>
            <a:r>
              <a:rPr lang="en-US" sz="2000" dirty="0"/>
              <a:t> </a:t>
            </a:r>
            <a:r>
              <a:rPr lang="en-US" sz="2000" dirty="0" err="1"/>
              <a:t>kautta</a:t>
            </a:r>
            <a:endParaRPr lang="en-FI" sz="2000" dirty="0"/>
          </a:p>
        </p:txBody>
      </p:sp>
      <p:pic>
        <p:nvPicPr>
          <p:cNvPr id="6" name="Picture 4" descr="SAJ">
            <a:extLst>
              <a:ext uri="{FF2B5EF4-FFF2-40B4-BE49-F238E27FC236}">
                <a16:creationId xmlns:a16="http://schemas.microsoft.com/office/drawing/2014/main" id="{313DE2F2-26E3-21F0-4B32-9FEC2604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76" y="681719"/>
            <a:ext cx="587667" cy="5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09F4231-5F91-F93B-08DF-8506A2916349}"/>
              </a:ext>
            </a:extLst>
          </p:cNvPr>
          <p:cNvSpPr txBox="1">
            <a:spLocks noChangeArrowheads="1"/>
          </p:cNvSpPr>
          <p:nvPr/>
        </p:nvSpPr>
        <p:spPr>
          <a:xfrm>
            <a:off x="8486451" y="1170993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02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D764E1D-A297-63AE-EEA6-F78AE8A42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546" y="2372633"/>
            <a:ext cx="777716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1500" dirty="0">
                <a:solidFill>
                  <a:schemeClr val="accent1"/>
                </a:solidFill>
              </a:rPr>
              <a:t>KIITOS !</a:t>
            </a:r>
          </a:p>
        </p:txBody>
      </p:sp>
      <p:pic>
        <p:nvPicPr>
          <p:cNvPr id="2" name="Picture 4" descr="SAJ">
            <a:extLst>
              <a:ext uri="{FF2B5EF4-FFF2-40B4-BE49-F238E27FC236}">
                <a16:creationId xmlns:a16="http://schemas.microsoft.com/office/drawing/2014/main" id="{04D38B24-B5E8-27C6-8239-7462A49C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76" y="681719"/>
            <a:ext cx="587667" cy="5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F1B5E70-8795-5AD8-9CA9-F7A502ECD009}"/>
              </a:ext>
            </a:extLst>
          </p:cNvPr>
          <p:cNvSpPr txBox="1">
            <a:spLocks noChangeArrowheads="1"/>
          </p:cNvSpPr>
          <p:nvPr/>
        </p:nvSpPr>
        <p:spPr>
          <a:xfrm>
            <a:off x="8486451" y="1170993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6219-1555-458E-F429-41FEDA61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AJOAIKA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DD085-7E0D-F03B-AC14-4A84D315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7984"/>
            <a:ext cx="11029615" cy="42978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AJOAIKA</a:t>
            </a:r>
            <a:endParaRPr lang="en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*jokainen minuutti kun on kuultu hyväksyttävää ajoa lasketaan ajoaikaan</a:t>
            </a:r>
            <a:endParaRPr lang="en-FI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FI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8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ajoksi ei hyväksytä</a:t>
            </a:r>
            <a:endParaRPr lang="en-FI" sz="8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7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5min tai pitempi katko ajossa</a:t>
            </a:r>
            <a:endParaRPr lang="en-FI" sz="7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7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hukkahaukahtelua</a:t>
            </a:r>
            <a:endParaRPr lang="en-FI" sz="7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7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paikalla haukkua esteessä</a:t>
            </a:r>
            <a:endParaRPr lang="en-FI" sz="7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FI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80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HUOM.ajoksi hyväksytään vain </a:t>
            </a:r>
            <a:r>
              <a:rPr lang="fi-FI" sz="80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haukkuen</a:t>
            </a:r>
            <a:r>
              <a:rPr lang="fi-FI" sz="80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etenevä ajo</a:t>
            </a:r>
            <a:endParaRPr lang="en-FI" sz="80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FI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FI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FI" dirty="0"/>
          </a:p>
        </p:txBody>
      </p:sp>
      <p:pic>
        <p:nvPicPr>
          <p:cNvPr id="6" name="Picture 4" descr="SAJ">
            <a:extLst>
              <a:ext uri="{FF2B5EF4-FFF2-40B4-BE49-F238E27FC236}">
                <a16:creationId xmlns:a16="http://schemas.microsoft.com/office/drawing/2014/main" id="{450A6173-FBA4-F863-8808-8ABCAA0D5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76" y="681719"/>
            <a:ext cx="587667" cy="5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A7DE5CC3-D757-833F-3DBF-7C37E71D75D4}"/>
              </a:ext>
            </a:extLst>
          </p:cNvPr>
          <p:cNvSpPr txBox="1">
            <a:spLocks noChangeArrowheads="1"/>
          </p:cNvSpPr>
          <p:nvPr/>
        </p:nvSpPr>
        <p:spPr>
          <a:xfrm>
            <a:off x="8486451" y="1170993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095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C77C1FF-23E4-67BE-9DAA-A8BFD3E8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57" y="681719"/>
            <a:ext cx="7024688" cy="1143000"/>
          </a:xfrm>
        </p:spPr>
        <p:txBody>
          <a:bodyPr/>
          <a:lstStyle/>
          <a:p>
            <a:pPr eaLnBrk="1" hangingPunct="1"/>
            <a:r>
              <a:rPr lang="fi-FI" altLang="fi-FI" dirty="0"/>
              <a:t>AJETTAVAN VAIHTUMINEN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7C870B0-D60E-0EF4-96A5-7F660FD6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989138"/>
            <a:ext cx="11364685" cy="4114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kun koiran todetaan ajotyöskentelyajan puitteissa ajavan tai työskentelevän muulla eläimellä</a:t>
            </a:r>
            <a:endParaRPr lang="en-F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kuin ketulla (myös sorkkaeläimet)</a:t>
            </a:r>
            <a:endParaRPr lang="en-F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koira kytketään</a:t>
            </a:r>
            <a:endParaRPr lang="en-F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koiran kytkennästä kello pysähtyy</a:t>
            </a:r>
            <a:endParaRPr lang="en-F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pyritään viemään koira jatkamaan katkennutta ketunajoa</a:t>
            </a:r>
            <a:endParaRPr lang="en-F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F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Irtilaskusta, kello käynnistyy ja koira on ajotyöskentelyajalla</a:t>
            </a:r>
            <a:endParaRPr lang="en-F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108" name="Picture 4" descr="SAJ">
            <a:extLst>
              <a:ext uri="{FF2B5EF4-FFF2-40B4-BE49-F238E27FC236}">
                <a16:creationId xmlns:a16="http://schemas.microsoft.com/office/drawing/2014/main" id="{DA9F2375-5728-0392-4B75-99BAF92F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76" y="681719"/>
            <a:ext cx="587667" cy="5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92B8ACA-57E4-05B0-8C75-F94067F95875}"/>
              </a:ext>
            </a:extLst>
          </p:cNvPr>
          <p:cNvSpPr txBox="1">
            <a:spLocks noChangeArrowheads="1"/>
          </p:cNvSpPr>
          <p:nvPr/>
        </p:nvSpPr>
        <p:spPr>
          <a:xfrm>
            <a:off x="8486451" y="1170993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Suomen Ajokoirajärjestö -</a:t>
            </a:r>
            <a:br>
              <a:rPr kumimoji="0" lang="fi-FI" alt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fi-FI" alt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fi-FI" alt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Finska</a:t>
            </a:r>
            <a:r>
              <a:rPr kumimoji="0" lang="fi-FI" alt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fi-FI" alt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Stövarklubben</a:t>
            </a:r>
            <a:r>
              <a:rPr kumimoji="0" lang="fi-FI" alt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C099C-EC0E-0195-C4C8-C67A540F4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48EC-6302-07F7-6286-06E455E9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AJON PISTEYTYS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ED1E-1665-702F-86B5-BB21BF92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175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pisteet annetaan ajoajan mukaan erillisestä taulukosta</a:t>
            </a:r>
            <a:endParaRPr lang="en-FI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kohtuuttoman häiriön johdosta pisteitä voidaan korottaa,  +3p</a:t>
            </a:r>
            <a:endParaRPr lang="en-FI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7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korotusta </a:t>
            </a:r>
            <a:r>
              <a:rPr lang="fi-FI" sz="78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 anneta jos jatketaan samalla ketulla</a:t>
            </a:r>
            <a:endParaRPr lang="en-FI" sz="7800" b="1" i="1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7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korotuksen voi antaa päivän aikana </a:t>
            </a:r>
            <a:r>
              <a:rPr lang="fi-FI" sz="78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vain kerran</a:t>
            </a:r>
            <a:endParaRPr lang="en-FI" sz="7800" b="1" i="1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louheen päättyneen ajon pisteet tulevat louhitaulukosta</a:t>
            </a:r>
            <a:endParaRPr lang="en-FI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koiran tavoittaessa ajettavan annetaan pisteet louhitaulukosta  +3p</a:t>
            </a:r>
            <a:endParaRPr lang="en-FI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FI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jos useampia ajoja niin samantyyppisten ajojen ajat lasketaan yhteen </a:t>
            </a:r>
            <a:endParaRPr lang="en-FI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 katsotaan pisteet ko.taulukosta</a:t>
            </a:r>
            <a:endParaRPr lang="en-FI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FI" dirty="0"/>
          </a:p>
        </p:txBody>
      </p:sp>
      <p:pic>
        <p:nvPicPr>
          <p:cNvPr id="6" name="Picture 4" descr="SAJ">
            <a:extLst>
              <a:ext uri="{FF2B5EF4-FFF2-40B4-BE49-F238E27FC236}">
                <a16:creationId xmlns:a16="http://schemas.microsoft.com/office/drawing/2014/main" id="{48C82773-0BCC-97CB-48C0-E84D6D96B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76" y="681719"/>
            <a:ext cx="587667" cy="5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E0194A1-3AA6-7DB8-CBFC-5776FB60EE41}"/>
              </a:ext>
            </a:extLst>
          </p:cNvPr>
          <p:cNvSpPr txBox="1">
            <a:spLocks noChangeArrowheads="1"/>
          </p:cNvSpPr>
          <p:nvPr/>
        </p:nvSpPr>
        <p:spPr>
          <a:xfrm>
            <a:off x="8486451" y="1170993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33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9D98-900E-AA8A-E2A7-97582575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AJOLÖYSYYS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4051-8A9D-8893-689B-5DAEBDD54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*kertaa ajettua jälkeä</a:t>
            </a:r>
            <a:endParaRPr lang="en-FI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*haukkuu ilman jälkeä</a:t>
            </a:r>
            <a:endParaRPr lang="en-FI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*Haukkuu yli 30 min vanhaa jälkeä eikä pysty sitä varmasti etenemään</a:t>
            </a:r>
            <a:endParaRPr lang="en-FI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*ajaa takajälkeen</a:t>
            </a:r>
            <a:endParaRPr lang="en-FI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i-FI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aina todettava paikanpäällä,GPS havainto ei kelpaa</a:t>
            </a:r>
            <a:endParaRPr lang="en-FI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i-FI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todettaessa lisätiedot täytettävä</a:t>
            </a:r>
            <a:endParaRPr lang="en-FI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i-FI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ajolöysyys alentaa ajon arvoa</a:t>
            </a:r>
            <a:endParaRPr lang="en-FI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fi-FI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todettu ajolöysyys vähennetään ajoajasta</a:t>
            </a:r>
            <a:endParaRPr lang="en-FI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30000" lvl="2" indent="0">
              <a:buNone/>
            </a:pPr>
            <a:endParaRPr lang="en-US" dirty="0"/>
          </a:p>
        </p:txBody>
      </p:sp>
      <p:pic>
        <p:nvPicPr>
          <p:cNvPr id="6" name="Picture 4" descr="SAJ">
            <a:extLst>
              <a:ext uri="{FF2B5EF4-FFF2-40B4-BE49-F238E27FC236}">
                <a16:creationId xmlns:a16="http://schemas.microsoft.com/office/drawing/2014/main" id="{14980FB2-D906-3713-4AEC-0823D765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76" y="681719"/>
            <a:ext cx="587667" cy="5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7215A77-51DA-2D95-397D-DB233A6D8B3C}"/>
              </a:ext>
            </a:extLst>
          </p:cNvPr>
          <p:cNvSpPr txBox="1">
            <a:spLocks noChangeArrowheads="1"/>
          </p:cNvSpPr>
          <p:nvPr/>
        </p:nvSpPr>
        <p:spPr>
          <a:xfrm>
            <a:off x="8486451" y="1170993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59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97CAD-BA96-AF47-93B6-C887B8D5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40F9-847B-08AB-929A-252D7D0F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Esimerkit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&gt; EI AJOLÖYSYYTTÄ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8790-A9E1-78C3-DA59-A289AC457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estehaukahtelu ei ole ajolöysyyttä (kohtuuton häiriö)</a:t>
            </a:r>
            <a:endParaRPr lang="en-F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en-US" sz="2000" dirty="0"/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koira</a:t>
            </a:r>
            <a:r>
              <a:rPr lang="en-US" sz="2000" dirty="0"/>
              <a:t> </a:t>
            </a:r>
            <a:r>
              <a:rPr lang="en-US" sz="2000" dirty="0" err="1"/>
              <a:t>haukkuu</a:t>
            </a:r>
            <a:r>
              <a:rPr lang="en-US" sz="2000" dirty="0"/>
              <a:t> </a:t>
            </a:r>
            <a:r>
              <a:rPr lang="en-US" sz="2000" dirty="0" err="1"/>
              <a:t>joen</a:t>
            </a:r>
            <a:r>
              <a:rPr lang="en-US" sz="2000" dirty="0"/>
              <a:t>/</a:t>
            </a:r>
            <a:r>
              <a:rPr lang="en-US" sz="2000" dirty="0" err="1"/>
              <a:t>Puron</a:t>
            </a:r>
            <a:r>
              <a:rPr lang="en-US" sz="2000" dirty="0"/>
              <a:t> </a:t>
            </a:r>
            <a:r>
              <a:rPr lang="en-US" sz="2000" dirty="0" err="1"/>
              <a:t>rannalla</a:t>
            </a:r>
            <a:r>
              <a:rPr lang="en-US" sz="2000" dirty="0"/>
              <a:t>, </a:t>
            </a:r>
            <a:r>
              <a:rPr lang="en-US" sz="2000" dirty="0" err="1"/>
              <a:t>koira</a:t>
            </a:r>
            <a:r>
              <a:rPr lang="en-US" sz="2000" dirty="0"/>
              <a:t> </a:t>
            </a:r>
            <a:r>
              <a:rPr lang="en-US" sz="2000" dirty="0" err="1"/>
              <a:t>siirtyy</a:t>
            </a:r>
            <a:r>
              <a:rPr lang="en-US" sz="2000" dirty="0"/>
              <a:t> </a:t>
            </a:r>
            <a:r>
              <a:rPr lang="en-US" sz="2000" dirty="0" err="1"/>
              <a:t>rantaa</a:t>
            </a:r>
            <a:r>
              <a:rPr lang="en-US" sz="2000" dirty="0"/>
              <a:t> </a:t>
            </a:r>
            <a:r>
              <a:rPr lang="en-US" sz="2000" dirty="0" err="1"/>
              <a:t>pitkin</a:t>
            </a:r>
            <a:r>
              <a:rPr lang="en-US" sz="2000" dirty="0"/>
              <a:t>, </a:t>
            </a:r>
            <a:r>
              <a:rPr lang="en-US" sz="2000" dirty="0" err="1"/>
              <a:t>ehkä</a:t>
            </a:r>
            <a:r>
              <a:rPr lang="en-US" sz="2000" dirty="0"/>
              <a:t> </a:t>
            </a:r>
            <a:r>
              <a:rPr lang="en-US" sz="2000" dirty="0" err="1"/>
              <a:t>haukkuen</a:t>
            </a:r>
            <a:r>
              <a:rPr lang="en-US" sz="2000" dirty="0"/>
              <a:t> ja </a:t>
            </a:r>
            <a:r>
              <a:rPr lang="en-US" sz="2000" dirty="0" err="1"/>
              <a:t>löytää</a:t>
            </a:r>
            <a:r>
              <a:rPr lang="en-US" sz="2000" dirty="0"/>
              <a:t> </a:t>
            </a:r>
            <a:r>
              <a:rPr lang="en-US" sz="2000" dirty="0" err="1"/>
              <a:t>ylimenopaikan</a:t>
            </a:r>
            <a:r>
              <a:rPr lang="en-US" sz="2000" dirty="0"/>
              <a:t> </a:t>
            </a:r>
            <a:r>
              <a:rPr lang="en-US" sz="2000" dirty="0" err="1"/>
              <a:t>palaa</a:t>
            </a:r>
            <a:r>
              <a:rPr lang="en-US" sz="2000" dirty="0"/>
              <a:t> </a:t>
            </a:r>
            <a:r>
              <a:rPr lang="en-US" sz="2000" dirty="0" err="1"/>
              <a:t>ketun</a:t>
            </a:r>
            <a:r>
              <a:rPr lang="en-US" sz="2000" dirty="0"/>
              <a:t> </a:t>
            </a:r>
            <a:r>
              <a:rPr lang="en-US" sz="2000" dirty="0" err="1"/>
              <a:t>jäljelle</a:t>
            </a:r>
            <a:r>
              <a:rPr lang="en-US" sz="2000" dirty="0"/>
              <a:t> ja </a:t>
            </a:r>
            <a:r>
              <a:rPr lang="en-US" sz="2000" dirty="0" err="1"/>
              <a:t>jatkaa</a:t>
            </a:r>
            <a:r>
              <a:rPr lang="en-US" sz="2000" dirty="0"/>
              <a:t> </a:t>
            </a:r>
            <a:r>
              <a:rPr lang="en-US" sz="2000" dirty="0" err="1"/>
              <a:t>ajoa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ajolöysyyttä</a:t>
            </a:r>
            <a:endParaRPr lang="en-US" sz="2000" dirty="0"/>
          </a:p>
          <a:p>
            <a:pPr lvl="1"/>
            <a:r>
              <a:rPr lang="en-US" sz="2000" dirty="0" err="1"/>
              <a:t>Esteessä</a:t>
            </a:r>
            <a:r>
              <a:rPr lang="en-US" sz="2000" dirty="0"/>
              <a:t> </a:t>
            </a:r>
            <a:r>
              <a:rPr lang="en-US" sz="2000" dirty="0" err="1"/>
              <a:t>haukkuminen</a:t>
            </a:r>
            <a:r>
              <a:rPr lang="en-US" sz="2000" dirty="0"/>
              <a:t>, Ei </a:t>
            </a:r>
            <a:r>
              <a:rPr lang="en-US" sz="2000" dirty="0" err="1"/>
              <a:t>kerrytä</a:t>
            </a:r>
            <a:r>
              <a:rPr lang="en-US" sz="2000" dirty="0"/>
              <a:t> </a:t>
            </a:r>
            <a:r>
              <a:rPr lang="en-US" sz="2000" dirty="0" err="1"/>
              <a:t>ajominuutteja</a:t>
            </a:r>
            <a:r>
              <a:rPr lang="en-US" sz="2000" dirty="0"/>
              <a:t> </a:t>
            </a:r>
          </a:p>
          <a:p>
            <a:pPr lvl="3"/>
            <a:endParaRPr lang="en-US" sz="2000" dirty="0"/>
          </a:p>
          <a:p>
            <a:r>
              <a:rPr lang="en-US" sz="2000" dirty="0" err="1"/>
              <a:t>Louheen</a:t>
            </a:r>
            <a:r>
              <a:rPr lang="en-US" sz="2000" dirty="0"/>
              <a:t> </a:t>
            </a:r>
            <a:r>
              <a:rPr lang="en-US" sz="2000" dirty="0" err="1"/>
              <a:t>mennyt</a:t>
            </a:r>
            <a:r>
              <a:rPr lang="en-US" sz="2000" dirty="0"/>
              <a:t> ajo,  </a:t>
            </a:r>
            <a:r>
              <a:rPr lang="en-US" sz="2000" dirty="0" err="1"/>
              <a:t>palatessaan</a:t>
            </a:r>
            <a:r>
              <a:rPr lang="en-US" sz="2000" dirty="0"/>
              <a:t> </a:t>
            </a:r>
            <a:r>
              <a:rPr lang="en-US" sz="2000" dirty="0" err="1"/>
              <a:t>ääntelee</a:t>
            </a:r>
            <a:r>
              <a:rPr lang="en-US" sz="2000" dirty="0"/>
              <a:t> &gt;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ajolöysyyyttä</a:t>
            </a:r>
            <a:endParaRPr lang="en-US" sz="2000" dirty="0"/>
          </a:p>
          <a:p>
            <a:pPr marL="630000" lvl="2" indent="0">
              <a:buNone/>
            </a:pPr>
            <a:endParaRPr lang="en-US" dirty="0"/>
          </a:p>
        </p:txBody>
      </p:sp>
      <p:pic>
        <p:nvPicPr>
          <p:cNvPr id="6" name="Picture 4" descr="SAJ">
            <a:extLst>
              <a:ext uri="{FF2B5EF4-FFF2-40B4-BE49-F238E27FC236}">
                <a16:creationId xmlns:a16="http://schemas.microsoft.com/office/drawing/2014/main" id="{8C56E7DE-AE8D-8C1F-24C2-0DCE9F00E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76" y="681719"/>
            <a:ext cx="587667" cy="5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EC35275-16A5-1BBA-6EB8-633A8DE0CBF8}"/>
              </a:ext>
            </a:extLst>
          </p:cNvPr>
          <p:cNvSpPr txBox="1">
            <a:spLocks noChangeArrowheads="1"/>
          </p:cNvSpPr>
          <p:nvPr/>
        </p:nvSpPr>
        <p:spPr>
          <a:xfrm>
            <a:off x="8486451" y="1170993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33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AF33-D66D-3F23-9DA2-3646C686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Kiitettävä</a:t>
            </a:r>
            <a:r>
              <a:rPr lang="en-US" dirty="0"/>
              <a:t> </a:t>
            </a:r>
            <a:r>
              <a:rPr lang="en-US" dirty="0" err="1"/>
              <a:t>ajosuoritus</a:t>
            </a:r>
            <a:r>
              <a:rPr lang="en-US" dirty="0"/>
              <a:t> &gt; </a:t>
            </a:r>
            <a:r>
              <a:rPr lang="en-US" dirty="0" err="1"/>
              <a:t>Yleistä</a:t>
            </a:r>
            <a:endParaRPr lang="en-F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04B064-CC61-5D62-3630-B616A6DC4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74714"/>
            <a:ext cx="11029950" cy="45914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i-FI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Pääsääntö: Annettaessa kiitettäviä numeroita normaalissa olosuhteissa</a:t>
            </a:r>
          </a:p>
          <a:p>
            <a:pPr>
              <a:lnSpc>
                <a:spcPct val="107000"/>
              </a:lnSpc>
            </a:pPr>
            <a:r>
              <a:rPr lang="fi-FI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Pyritään erottamaan tuntumasta ajettu vs. Normaali ajosuoritus </a:t>
            </a:r>
            <a:endParaRPr lang="fi-FI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fi-FI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fi-FI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Koiran ajotapa tuo ajettavan näytille ja etäisyys ajettavaan voi vaihdella, useimmiten kuitenkin ajaa tuntumasta joka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johtaa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näkö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havaintoihin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&gt; NS.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Metsästyksellinen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ajotapa</a:t>
            </a:r>
            <a:endParaRPr lang="en-US" sz="2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Jos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koira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ajaa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pidemmällä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etäisyydellä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ajettavaan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pitää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kiitettävään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ansionumeroon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olla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korottavia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syitä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…..</a:t>
            </a:r>
          </a:p>
          <a:p>
            <a:pPr>
              <a:lnSpc>
                <a:spcPct val="107000"/>
              </a:lnSpc>
            </a:pP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Tarkoitus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löytää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ja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erotella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huippuajosuoritukset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ns.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Hyvästä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perustekemisestä</a:t>
            </a:r>
            <a:endParaRPr lang="en-US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tarkoita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koiran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olevan</a:t>
            </a:r>
            <a:r>
              <a:rPr lang="en-US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huono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vaikka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tänään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saisi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jonkun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muun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numeron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kuin</a:t>
            </a:r>
            <a:r>
              <a:rPr lang="en-US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9-10</a:t>
            </a:r>
            <a:endParaRPr lang="en-FI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en-US" sz="8000" dirty="0"/>
          </a:p>
        </p:txBody>
      </p:sp>
      <p:pic>
        <p:nvPicPr>
          <p:cNvPr id="6" name="Picture 4" descr="SAJ">
            <a:extLst>
              <a:ext uri="{FF2B5EF4-FFF2-40B4-BE49-F238E27FC236}">
                <a16:creationId xmlns:a16="http://schemas.microsoft.com/office/drawing/2014/main" id="{1BEB6115-8352-512C-6FA9-EEF941A11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76" y="681719"/>
            <a:ext cx="587667" cy="5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7BFC288-C8E2-515F-C948-E8A1059C0440}"/>
              </a:ext>
            </a:extLst>
          </p:cNvPr>
          <p:cNvSpPr txBox="1">
            <a:spLocks noChangeArrowheads="1"/>
          </p:cNvSpPr>
          <p:nvPr/>
        </p:nvSpPr>
        <p:spPr>
          <a:xfrm>
            <a:off x="8486451" y="1170993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42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64F1-C3F8-B70D-586E-F313051D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AJON SUJUVUUS ja </a:t>
            </a:r>
            <a:r>
              <a:rPr lang="en-US" dirty="0" err="1"/>
              <a:t>nopeus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70042-1C1D-B2E8-A333-CF044E074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48256"/>
            <a:ext cx="11029615" cy="448317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i-FI" sz="6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ajo on riittävän vauhdikasta kun se luo mahdollisuuden näköhavaintoihin</a:t>
            </a:r>
          </a:p>
          <a:p>
            <a:pPr>
              <a:lnSpc>
                <a:spcPct val="107000"/>
              </a:lnSpc>
            </a:pPr>
            <a:r>
              <a:rPr lang="fi-FI" sz="6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edellyttää koiralta hyvää estetyöskentelyä ja kykyä pitää kettu liikkeessä                                vaikeissakin olosuhteissa</a:t>
            </a:r>
            <a:endParaRPr lang="en-US" sz="6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i-FI" sz="6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olosuhteet tulee huomioida</a:t>
            </a:r>
            <a:endParaRPr lang="en-US" sz="6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i-FI" sz="6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tunnista</a:t>
            </a:r>
            <a:r>
              <a:rPr lang="fi-FI" sz="6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ja </a:t>
            </a:r>
            <a:r>
              <a:rPr lang="fi-FI" sz="6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erota</a:t>
            </a:r>
            <a:r>
              <a:rPr lang="fi-FI" sz="6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harvahaukkuisuus huonosta ajon sujuvuudesta</a:t>
            </a:r>
            <a:endParaRPr lang="en-US" sz="6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i-FI" sz="62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Haukku, </a:t>
            </a:r>
            <a:r>
              <a:rPr lang="fi-FI" sz="6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erillinen arvostelukohde</a:t>
            </a:r>
            <a:endParaRPr lang="en-FI" sz="62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8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FI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US" sz="8000" dirty="0"/>
          </a:p>
        </p:txBody>
      </p:sp>
      <p:pic>
        <p:nvPicPr>
          <p:cNvPr id="6" name="Picture 4" descr="SAJ">
            <a:extLst>
              <a:ext uri="{FF2B5EF4-FFF2-40B4-BE49-F238E27FC236}">
                <a16:creationId xmlns:a16="http://schemas.microsoft.com/office/drawing/2014/main" id="{DBC1F04B-CD88-BC99-E316-81EE940B3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76" y="681719"/>
            <a:ext cx="587667" cy="5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B3E85DF-ADE4-B995-DC2E-3193A801227B}"/>
              </a:ext>
            </a:extLst>
          </p:cNvPr>
          <p:cNvSpPr txBox="1">
            <a:spLocks noChangeArrowheads="1"/>
          </p:cNvSpPr>
          <p:nvPr/>
        </p:nvSpPr>
        <p:spPr>
          <a:xfrm>
            <a:off x="8486451" y="1170993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19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F1213-4B9B-1495-76A6-A69BDCF1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D0F2-048B-8BE1-83C3-241DC641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METSÄSTYSINTO JA AJON MUUT OMINAISUUDET</a:t>
            </a:r>
            <a:endParaRPr lang="en-FI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11F48-C7D1-0A98-B531-41CEB1E99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59540"/>
            <a:ext cx="11029615" cy="422180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fi-FI" sz="2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fi-FI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oiran onnistuneeseen suoritukseen vaaditaan </a:t>
            </a:r>
            <a:endParaRPr lang="en-FI" sz="2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fi-FI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metsästysintoa</a:t>
            </a:r>
            <a:endParaRPr lang="en-FI" sz="2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fi-FI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keskittymiskykyä </a:t>
            </a:r>
          </a:p>
          <a:p>
            <a:pPr marL="324000" lvl="1" indent="0">
              <a:lnSpc>
                <a:spcPct val="107000"/>
              </a:lnSpc>
              <a:buNone/>
            </a:pPr>
            <a:endParaRPr lang="en-FI" sz="2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kyseiset seikat tai niiden puuttuminen heijastuvat koiran suorituksen tasoon</a:t>
            </a:r>
            <a:endParaRPr lang="en-FI" sz="2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SAJ">
            <a:extLst>
              <a:ext uri="{FF2B5EF4-FFF2-40B4-BE49-F238E27FC236}">
                <a16:creationId xmlns:a16="http://schemas.microsoft.com/office/drawing/2014/main" id="{7F6A68EA-85DA-B35A-72E3-9F635B24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76" y="681719"/>
            <a:ext cx="587667" cy="5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DC43FDF-66CA-1089-DB55-1B9294F6D365}"/>
              </a:ext>
            </a:extLst>
          </p:cNvPr>
          <p:cNvSpPr txBox="1">
            <a:spLocks noChangeArrowheads="1"/>
          </p:cNvSpPr>
          <p:nvPr/>
        </p:nvSpPr>
        <p:spPr>
          <a:xfrm>
            <a:off x="8486451" y="1170993"/>
            <a:ext cx="3494088" cy="5492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Suomen Ajokoirajärjestö -</a:t>
            </a:r>
            <a:br>
              <a:rPr lang="fi-FI" altLang="fi-FI" sz="1600" dirty="0">
                <a:solidFill>
                  <a:schemeClr val="bg1"/>
                </a:solidFill>
              </a:rPr>
            </a:b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Finska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  <a:r>
              <a:rPr lang="fi-FI" altLang="fi-FI" sz="1600" dirty="0" err="1">
                <a:solidFill>
                  <a:schemeClr val="bg1"/>
                </a:solidFill>
              </a:rPr>
              <a:t>Stövarklubben</a:t>
            </a:r>
            <a:r>
              <a:rPr lang="fi-FI" altLang="fi-FI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29494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1095</Words>
  <Application>Microsoft Office PowerPoint</Application>
  <PresentationFormat>Widescreen</PresentationFormat>
  <Paragraphs>150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Gill Sans MT</vt:lpstr>
      <vt:lpstr>Times New Roman</vt:lpstr>
      <vt:lpstr>Wingdings</vt:lpstr>
      <vt:lpstr>Wingdings 2</vt:lpstr>
      <vt:lpstr>Dividend</vt:lpstr>
      <vt:lpstr>KETUNAJOKOKEIDEN  KOULUTUSPAKETTI 2025 </vt:lpstr>
      <vt:lpstr>AJOAIKA</vt:lpstr>
      <vt:lpstr>AJETTAVAN VAIHTUMINEN</vt:lpstr>
      <vt:lpstr>AJON PISTEYTYS</vt:lpstr>
      <vt:lpstr>AJOLÖYSYYS</vt:lpstr>
      <vt:lpstr>Esimerkit alla &gt; EI AJOLÖYSYYTTÄ</vt:lpstr>
      <vt:lpstr>Kiitettävä ajosuoritus &gt; Yleistä</vt:lpstr>
      <vt:lpstr>AJON SUJUVUUS ja nopeus</vt:lpstr>
      <vt:lpstr>METSÄSTYSINTO JA AJON MUUT OMINAISUUDET</vt:lpstr>
      <vt:lpstr>Haukku</vt:lpstr>
      <vt:lpstr>KESKUSTELU 1  </vt:lpstr>
      <vt:lpstr>KESKUSTELU 1 Vastaukset Katso &gt; esitys moodissa</vt:lpstr>
      <vt:lpstr>KESKUSTELU 2  Vastaukset seuraava slide Katso &gt; esitystilassa</vt:lpstr>
      <vt:lpstr>KESKUSTELU 2 Vastaukset Katso &gt; esitys moodissa</vt:lpstr>
      <vt:lpstr>Tallennusohjelma</vt:lpstr>
      <vt:lpstr>Tallennusohjelma katso esitystilassa</vt:lpstr>
      <vt:lpstr>KOKEEN SIIRTO/ PERUUTUS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Jarkko Ylesmäki</dc:creator>
  <cp:lastModifiedBy>Jarkko Ylesmäki</cp:lastModifiedBy>
  <cp:revision>54</cp:revision>
  <dcterms:created xsi:type="dcterms:W3CDTF">2025-02-26T15:26:09Z</dcterms:created>
  <dcterms:modified xsi:type="dcterms:W3CDTF">2025-04-08T20:07:25Z</dcterms:modified>
</cp:coreProperties>
</file>