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</p:sldMasterIdLst>
  <p:notesMasterIdLst>
    <p:notesMasterId r:id="rId65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302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304" r:id="rId42"/>
    <p:sldId id="287" r:id="rId43"/>
    <p:sldId id="288" r:id="rId44"/>
    <p:sldId id="303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1" r:id="rId57"/>
    <p:sldId id="305" r:id="rId58"/>
    <p:sldId id="307" r:id="rId59"/>
    <p:sldId id="310" r:id="rId60"/>
    <p:sldId id="311" r:id="rId61"/>
    <p:sldId id="308" r:id="rId62"/>
    <p:sldId id="309" r:id="rId63"/>
    <p:sldId id="300" r:id="rId64"/>
  </p:sldIdLst>
  <p:sldSz cx="12192000" cy="6858000"/>
  <p:notesSz cx="7559675" cy="10691813"/>
  <p:embeddedFontLst>
    <p:embeddedFont>
      <p:font typeface="Corbel" panose="020B0503020204020204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font" Target="fonts/font1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font" Target="fonts/font4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font" Target="fonts/font2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notesMaster" Target="notesMasters/notesMaster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7:47:51.12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10242 61 24533,'-10241'0'0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7:47:51.1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24534,'10038'0'0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7:47:51.1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43 24575,'43'3'0,"0"1"0,-1 3 0,76 21 0,-72-16 0,1-1 0,86 7 0,426-16 0,-269-5 0,3512 3 0,-3776 2 0,-1 0 0,1 2 0,28 8 0,-24-5 0,57 6 0,304-10 0,-201-5 0,-148-1 0,1-2 0,-2-1 0,78-22 0,-77 16 0,2 2 0,0 1 0,63-3 0,57 14 0,-89 1 0,1-4 0,126-16 0,6-4 0,-112 14 0,30-12 0,-82 11 0,71-4 0,202 11 0,-143 3 0,-148-1 0,-1 2 0,0 0 0,33 10 0,-29-6 0,56 6 0,41-12 0,-92-3 0,0 2 0,0 1 0,0 2 0,55 11 0,-40-4-165,0-2 0,1-3 0,0-1 0,69-5 0,-94 1-375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7:47:51.13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24561,'7129'0'0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7:47:51.13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 24575,'132'-3'0,"147"7"0,-262-2 0,0 2 0,0 0 0,-1 1-1,1 0 1,-1 2 0,15 7 0,20 8-1364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2T17:47:51.1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80 24451,'6514'-80'0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3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>
          <a:extLst>
            <a:ext uri="{FF2B5EF4-FFF2-40B4-BE49-F238E27FC236}">
              <a16:creationId xmlns:a16="http://schemas.microsoft.com/office/drawing/2014/main" id="{8478D403-FA80-E5E2-1517-6C3A6B17B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:notes">
            <a:extLst>
              <a:ext uri="{FF2B5EF4-FFF2-40B4-BE49-F238E27FC236}">
                <a16:creationId xmlns:a16="http://schemas.microsoft.com/office/drawing/2014/main" id="{A458AD76-54A7-08F9-0CDB-31CA91B000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3:notes">
            <a:extLst>
              <a:ext uri="{FF2B5EF4-FFF2-40B4-BE49-F238E27FC236}">
                <a16:creationId xmlns:a16="http://schemas.microsoft.com/office/drawing/2014/main" id="{9162E58C-293A-29FE-D0B2-C9E8AB130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509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6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7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38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8:notes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0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1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2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3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5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mediaAndTx">
  <p:cSld name="MEDIA_AND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letus 28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letus 4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letus 16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letus 20" type="mediaAndTx">
  <p:cSld name="MEDIA_AND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letus 12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letus 5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letus 17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11" name="Google Shape;11;p1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1"/>
          <p:cNvGrpSpPr/>
          <p:nvPr/>
        </p:nvGrpSpPr>
        <p:grpSpPr>
          <a:xfrm>
            <a:off x="546120" y="-4680"/>
            <a:ext cx="5013720" cy="6861600"/>
            <a:chOff x="546120" y="-4680"/>
            <a:chExt cx="5013720" cy="6861600"/>
          </a:xfrm>
        </p:grpSpPr>
        <p:sp>
          <p:nvSpPr>
            <p:cNvPr id="18" name="Google Shape;18;p1"/>
            <p:cNvSpPr/>
            <p:nvPr/>
          </p:nvSpPr>
          <p:spPr>
            <a:xfrm>
              <a:off x="984240" y="-4680"/>
              <a:ext cx="1062720" cy="2781720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546120" y="-4680"/>
              <a:ext cx="1033920" cy="267228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546120" y="2583000"/>
              <a:ext cx="2692800" cy="4273920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988920" y="2692440"/>
              <a:ext cx="3331080" cy="416448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984240" y="2687760"/>
              <a:ext cx="4575600" cy="4169160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46120" y="2577960"/>
              <a:ext cx="3583440" cy="427896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29" name="Google Shape;29;p3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5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42" name="Google Shape;42;p5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7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55" name="Google Shape;55;p7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9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68" name="Google Shape;68;p9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79" name="Google Shape;79;p11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90" name="Google Shape;90;p13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5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103" name="Google Shape;103;p15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7"/>
          <p:cNvGrpSpPr/>
          <p:nvPr/>
        </p:nvGrpSpPr>
        <p:grpSpPr>
          <a:xfrm>
            <a:off x="150840" y="0"/>
            <a:ext cx="2435760" cy="6856920"/>
            <a:chOff x="150840" y="0"/>
            <a:chExt cx="2435760" cy="6856920"/>
          </a:xfrm>
        </p:grpSpPr>
        <p:sp>
          <p:nvSpPr>
            <p:cNvPr id="116" name="Google Shape;116;p17"/>
            <p:cNvSpPr/>
            <p:nvPr/>
          </p:nvSpPr>
          <p:spPr>
            <a:xfrm>
              <a:off x="457200" y="0"/>
              <a:ext cx="1121400" cy="5328000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150840" y="0"/>
              <a:ext cx="1116360" cy="527580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150840" y="5238720"/>
              <a:ext cx="1227600" cy="161820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457200" y="5291280"/>
              <a:ext cx="1494360" cy="1565640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457200" y="5286240"/>
              <a:ext cx="2129400" cy="1570680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150840" y="5238720"/>
              <a:ext cx="1694520" cy="161820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17"/>
          <p:cNvGrpSpPr/>
          <p:nvPr/>
        </p:nvGrpSpPr>
        <p:grpSpPr>
          <a:xfrm>
            <a:off x="546120" y="-4680"/>
            <a:ext cx="5013720" cy="6861600"/>
            <a:chOff x="546120" y="-4680"/>
            <a:chExt cx="5013720" cy="6861600"/>
          </a:xfrm>
        </p:grpSpPr>
        <p:sp>
          <p:nvSpPr>
            <p:cNvPr id="123" name="Google Shape;123;p17"/>
            <p:cNvSpPr/>
            <p:nvPr/>
          </p:nvSpPr>
          <p:spPr>
            <a:xfrm>
              <a:off x="984240" y="-4680"/>
              <a:ext cx="1062720" cy="2781720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546120" y="-4680"/>
              <a:ext cx="1033920" cy="267228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546120" y="2583000"/>
              <a:ext cx="2692800" cy="4273920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988920" y="2692440"/>
              <a:ext cx="3331080" cy="416448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984240" y="2687760"/>
              <a:ext cx="4575600" cy="4169160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546120" y="2577960"/>
              <a:ext cx="3583440" cy="427896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koiratietokanta.fi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19"/>
          <p:cNvGrpSpPr/>
          <p:nvPr/>
        </p:nvGrpSpPr>
        <p:grpSpPr>
          <a:xfrm>
            <a:off x="2959200" y="-4680"/>
            <a:ext cx="5013720" cy="6861600"/>
            <a:chOff x="2959200" y="-4680"/>
            <a:chExt cx="5013720" cy="6861600"/>
          </a:xfrm>
        </p:grpSpPr>
        <p:sp>
          <p:nvSpPr>
            <p:cNvPr id="136" name="Google Shape;136;p19"/>
            <p:cNvSpPr/>
            <p:nvPr/>
          </p:nvSpPr>
          <p:spPr>
            <a:xfrm>
              <a:off x="3397320" y="-4680"/>
              <a:ext cx="1062720" cy="2781720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2959200" y="-4680"/>
              <a:ext cx="1033920" cy="267228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2959200" y="2583000"/>
              <a:ext cx="2692800" cy="4273920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3402000" y="2692440"/>
              <a:ext cx="3331080" cy="416448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3397320" y="2687760"/>
              <a:ext cx="4575600" cy="4169160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2959200" y="2577960"/>
              <a:ext cx="3583440" cy="427896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19"/>
          <p:cNvSpPr/>
          <p:nvPr/>
        </p:nvSpPr>
        <p:spPr>
          <a:xfrm>
            <a:off x="0" y="1850040"/>
            <a:ext cx="5447160" cy="5006880"/>
          </a:xfrm>
          <a:custGeom>
            <a:avLst/>
            <a:gdLst/>
            <a:ahLst/>
            <a:cxnLst/>
            <a:rect l="l" t="t" r="r" b="b"/>
            <a:pathLst>
              <a:path w="5448300" h="5007817" extrusionOk="0">
                <a:moveTo>
                  <a:pt x="0" y="0"/>
                </a:moveTo>
                <a:lnTo>
                  <a:pt x="2872397" y="716034"/>
                </a:lnTo>
                <a:lnTo>
                  <a:pt x="5448300" y="5003584"/>
                </a:lnTo>
                <a:lnTo>
                  <a:pt x="0" y="5007817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0" y="0"/>
            <a:ext cx="3512520" cy="2565000"/>
          </a:xfrm>
          <a:custGeom>
            <a:avLst/>
            <a:gdLst/>
            <a:ahLst/>
            <a:cxnLst/>
            <a:rect l="l" t="t" r="r" b="b"/>
            <a:pathLst>
              <a:path w="3513666" h="2566216" extrusionOk="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2872397" y="2566216"/>
                </a:lnTo>
                <a:lnTo>
                  <a:pt x="0" y="185018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/>
          <p:nvPr/>
        </p:nvSpPr>
        <p:spPr>
          <a:xfrm rot="840000">
            <a:off x="-47520" y="2178000"/>
            <a:ext cx="3008160" cy="44640"/>
          </a:xfrm>
          <a:prstGeom prst="rect">
            <a:avLst/>
          </a:prstGeom>
          <a:blipFill rotWithShape="0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4294967295"/>
          </p:nvPr>
        </p:nvSpPr>
        <p:spPr>
          <a:xfrm>
            <a:off x="4561380" y="340544"/>
            <a:ext cx="7528320" cy="356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54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fi-FI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KOETOIMITSIJAKURSSI OSA2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fi-FI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AJOK / BEAJ / KEAJ / IAJOK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 idx="4294967295"/>
          </p:nvPr>
        </p:nvSpPr>
        <p:spPr>
          <a:xfrm>
            <a:off x="1484280" y="322920"/>
            <a:ext cx="10017720" cy="8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Kokeiden suunnittelu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4294967295"/>
          </p:nvPr>
        </p:nvSpPr>
        <p:spPr>
          <a:xfrm>
            <a:off x="1484280" y="1770840"/>
            <a:ext cx="1001772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1484280" y="1770840"/>
            <a:ext cx="10215000" cy="452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1687340" y="1770840"/>
            <a:ext cx="10037880" cy="444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Suunnitelmassa on huomioitava ko. koe ja sen tarpeellisuus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Järjestäjä</a:t>
            </a:r>
            <a:r>
              <a:rPr lang="fi-FI" sz="2400" dirty="0">
                <a:solidFill>
                  <a:schemeClr val="dk1"/>
                </a:solidFill>
              </a:rPr>
              <a:t>vän yhdistyksen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oltava SKL:n jäsen</a:t>
            </a:r>
            <a:endParaRPr sz="2400" b="0" strike="noStrik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Koetoimikunnan muodostaminen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Yhteistyö lähialueen muiden järjestäjien kanssa (sopivat           koemaastot)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Mahdollisimman tasainen kilpailumahdollisuus eri                     maastoissa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 idx="4294967295"/>
          </p:nvPr>
        </p:nvSpPr>
        <p:spPr>
          <a:xfrm>
            <a:off x="1484280" y="322920"/>
            <a:ext cx="10017720" cy="8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Kokeiden suunnittelu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4294967295"/>
          </p:nvPr>
        </p:nvSpPr>
        <p:spPr>
          <a:xfrm>
            <a:off x="1484280" y="1770840"/>
            <a:ext cx="1001772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1484280" y="1980000"/>
            <a:ext cx="9855000" cy="413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1484280" y="1260000"/>
            <a:ext cx="10395360" cy="52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Kokeen keskuspaikan suunnittelu</a:t>
            </a:r>
            <a:endParaRPr sz="2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Tarkoituksenmukainen keskuspaikka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Sijainniltaan mahdollisimman keskeinen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Koemaastoihin max.100 km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Varmistettava maastojen saanti</a:t>
            </a:r>
            <a:endParaRPr sz="2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Varataan sihteerille tietokone ja tulostin</a:t>
            </a:r>
            <a:endParaRPr sz="2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Tilataan tarvittava määrä maastokortteja</a:t>
            </a:r>
            <a:endParaRPr sz="2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1620000" y="1800000"/>
            <a:ext cx="9899280" cy="431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1347855" y="2863140"/>
            <a:ext cx="11132731" cy="21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Toimenpiteet </a:t>
            </a:r>
            <a:r>
              <a:rPr lang="fi-FI" sz="4400" b="1" dirty="0">
                <a:solidFill>
                  <a:srgbClr val="262626"/>
                </a:solidFill>
              </a:rPr>
              <a:t>suunnittelukokouksissa ja</a:t>
            </a:r>
            <a:r>
              <a:rPr lang="fi-FI" sz="4400" b="1" dirty="0">
                <a:solidFill>
                  <a:srgbClr val="FF0000"/>
                </a:solidFill>
              </a:rPr>
              <a:t> </a:t>
            </a:r>
            <a:r>
              <a:rPr lang="fi-FI" sz="4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kokeessa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strike="noStrik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 idx="4294967295"/>
          </p:nvPr>
        </p:nvSpPr>
        <p:spPr>
          <a:xfrm>
            <a:off x="1484280" y="322920"/>
            <a:ext cx="10017720" cy="8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38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i-FI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2.1.	Koetoimikunta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0"/>
          <p:cNvSpPr txBox="1">
            <a:spLocks noGrp="1"/>
          </p:cNvSpPr>
          <p:nvPr>
            <p:ph type="body" idx="4294967295"/>
          </p:nvPr>
        </p:nvSpPr>
        <p:spPr>
          <a:xfrm>
            <a:off x="1484280" y="1770840"/>
            <a:ext cx="1001772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0"/>
          <p:cNvSpPr/>
          <p:nvPr/>
        </p:nvSpPr>
        <p:spPr>
          <a:xfrm>
            <a:off x="1484280" y="1980000"/>
            <a:ext cx="9675000" cy="381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0"/>
          <p:cNvSpPr/>
          <p:nvPr/>
        </p:nvSpPr>
        <p:spPr>
          <a:xfrm>
            <a:off x="1353603" y="2364840"/>
            <a:ext cx="10601691" cy="311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Koetoimikunnan puheenjohtaja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(yleensä kokeesta vastaava toimitsija)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Jahtivouti / maastomestari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(joka samalla on varapuheenjohtaja)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Koetoimitsija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(toimii useimmiten koesihteerinä)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Koesihteeri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 rahastonhoitaja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/>
          <p:nvPr/>
        </p:nvSpPr>
        <p:spPr>
          <a:xfrm>
            <a:off x="1484280" y="1770840"/>
            <a:ext cx="10215000" cy="43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 txBox="1">
            <a:spLocks noGrp="1"/>
          </p:cNvSpPr>
          <p:nvPr>
            <p:ph type="title"/>
          </p:nvPr>
        </p:nvSpPr>
        <p:spPr>
          <a:xfrm>
            <a:off x="1440000" y="2952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38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i-FI" sz="36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2.1.	Koetoimikunta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1"/>
          <p:cNvSpPr/>
          <p:nvPr/>
        </p:nvSpPr>
        <p:spPr>
          <a:xfrm>
            <a:off x="1260000" y="1800000"/>
            <a:ext cx="10460160" cy="4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Kokeiden suuruudesta ja paikallisista olosuhteista riippuen voidaan tehtäviä jakaa useammille henkilöille, esim.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Huoltopäällikkö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Rahastonhoitaja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Kuljetuspäällikkö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Majoituspäällikkö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Muonituspäällikkö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>
            <a:spLocks noGrp="1"/>
          </p:cNvSpPr>
          <p:nvPr>
            <p:ph type="title" idx="4294967295"/>
          </p:nvPr>
        </p:nvSpPr>
        <p:spPr>
          <a:xfrm>
            <a:off x="1484280" y="322920"/>
            <a:ext cx="10017720" cy="8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2.2. Ensimmäinen kokous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 txBox="1">
            <a:spLocks noGrp="1"/>
          </p:cNvSpPr>
          <p:nvPr>
            <p:ph type="body" idx="4294967295"/>
          </p:nvPr>
        </p:nvSpPr>
        <p:spPr>
          <a:xfrm>
            <a:off x="1484280" y="1770840"/>
            <a:ext cx="1001772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1484280" y="1600200"/>
            <a:ext cx="10707480" cy="461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Koetoimikunnan järjestäytyminen ja tehtävien jako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Ajokoe järjestetään</a:t>
            </a: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Yksipäiväisenä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Kahtena peräkkäisenä yhden päivän kokeena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Koekauden kokeena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/>
          <p:nvPr/>
        </p:nvSpPr>
        <p:spPr>
          <a:xfrm>
            <a:off x="1980000" y="1800000"/>
            <a:ext cx="9179280" cy="431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3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2744460" y="2656034"/>
            <a:ext cx="9048240" cy="30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Koeanomuksen laatijalla tulee olla yhdistyksen oikeudet Kennelliiton </a:t>
            </a: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omakoira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järjestelmässä.</a:t>
            </a:r>
            <a:endParaRPr sz="2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fi-FI" sz="2400" dirty="0">
                <a:solidFill>
                  <a:srgbClr val="262626"/>
                </a:solidFill>
              </a:rPr>
              <a:t>K</a:t>
            </a:r>
            <a:r>
              <a:rPr lang="fi-FI" sz="2400" b="0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oetta ei voi anoa toisin yhdistyksen puolesta)</a:t>
            </a:r>
            <a:endParaRPr sz="2400" dirty="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www. omakoira.kennelliitto.fi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2.3. Koeanomuksen laadinta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 idx="4294967295"/>
          </p:nvPr>
        </p:nvSpPr>
        <p:spPr>
          <a:xfrm>
            <a:off x="1484280" y="322920"/>
            <a:ext cx="10017720" cy="8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Koeanomuksen laadinta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4294967295"/>
          </p:nvPr>
        </p:nvSpPr>
        <p:spPr>
          <a:xfrm>
            <a:off x="1484280" y="1770840"/>
            <a:ext cx="1001772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1800000" y="1770840"/>
            <a:ext cx="9539280" cy="452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4"/>
          <p:cNvSpPr/>
          <p:nvPr/>
        </p:nvSpPr>
        <p:spPr>
          <a:xfrm>
            <a:off x="1726800" y="1215540"/>
            <a:ext cx="10465200" cy="53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Tapahtumatyyppi yleinen, jäsentenvälinen, kv, sm, pm ym.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 Aika, kennelpiiri, paikkakunta, paikka (koepaikka)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 Valitaan koemuoto:  AJOK, BEAJ ,KEAJ, IAJOK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4. Ylituomarin ja varamiehen tiedot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Valitaan listasta.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Kysytään</a:t>
            </a:r>
            <a:r>
              <a:rPr lang="fi-FI" sz="2400" dirty="0">
                <a:solidFill>
                  <a:schemeClr val="dk1"/>
                </a:solidFill>
              </a:rPr>
              <a:t> ja pyydetään 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henk. </a:t>
            </a:r>
            <a:r>
              <a:rPr lang="fi-FI" sz="2400" dirty="0">
                <a:solidFill>
                  <a:schemeClr val="dk1"/>
                </a:solidFill>
              </a:rPr>
              <a:t>Kohtainen omakoira-avain hakemukseen</a:t>
            </a:r>
            <a:endParaRPr lang="fi-FI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457200"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 voi nimetä ilman tuota koodia!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Vastaava koetoimitsija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Valitaan listasta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title" idx="4294967295"/>
          </p:nvPr>
        </p:nvSpPr>
        <p:spPr>
          <a:xfrm>
            <a:off x="1484280" y="322920"/>
            <a:ext cx="10017720" cy="8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Koeanomuksen laadinta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4294967295"/>
          </p:nvPr>
        </p:nvSpPr>
        <p:spPr>
          <a:xfrm>
            <a:off x="1484280" y="1770840"/>
            <a:ext cx="1001772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5"/>
          <p:cNvSpPr/>
          <p:nvPr/>
        </p:nvSpPr>
        <p:spPr>
          <a:xfrm>
            <a:off x="1620000" y="1770840"/>
            <a:ext cx="9719280" cy="43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/>
          <p:nvPr/>
        </p:nvSpPr>
        <p:spPr>
          <a:xfrm>
            <a:off x="2325120" y="1670940"/>
            <a:ext cx="9866880" cy="454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Ilmoittautumisten vastaanottaja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Nimi ja mahdollinen Kennelliiton jäsen nro.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Muussa tapauksessa muut yhteystiedot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Rajoitettu osanotto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Valitaan rajoituksen peruste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Lisätieto : Rajoitettu osallistuminen on pakko perustella!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 idx="4294967295"/>
          </p:nvPr>
        </p:nvSpPr>
        <p:spPr>
          <a:xfrm>
            <a:off x="1484280" y="322920"/>
            <a:ext cx="10017720" cy="8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Koeanomuksen laadinta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6"/>
          <p:cNvSpPr txBox="1">
            <a:spLocks noGrp="1"/>
          </p:cNvSpPr>
          <p:nvPr>
            <p:ph type="body" idx="4294967295"/>
          </p:nvPr>
        </p:nvSpPr>
        <p:spPr>
          <a:xfrm>
            <a:off x="1484280" y="1770840"/>
            <a:ext cx="1001772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6"/>
          <p:cNvSpPr/>
          <p:nvPr/>
        </p:nvSpPr>
        <p:spPr>
          <a:xfrm>
            <a:off x="1980000" y="1800000"/>
            <a:ext cx="9539280" cy="449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6"/>
          <p:cNvSpPr/>
          <p:nvPr/>
        </p:nvSpPr>
        <p:spPr>
          <a:xfrm>
            <a:off x="2107680" y="1825284"/>
            <a:ext cx="10084320" cy="464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Osanottomaksu ja maksutiedot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Ilmoittautumisen lisätiedot.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Esim. maksu etukäteen yllämainitulle tilille tai muu tarpeellinen tieto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Ilmoittautumisaika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11. Muut tarvittavat lisätiedot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KOETOIMITSIJALLE ASETETTAVAT VAATIMUKSET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1260000" y="2160000"/>
            <a:ext cx="10517400" cy="304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Oltava Suomen kennelliiton jäsen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Oltava toiminut aktiivisesti koemuodon harrastajana ja          toimitsijatehtävissä tai muuten</a:t>
            </a:r>
            <a:r>
              <a:rPr lang="fi-FI" sz="2400" dirty="0">
                <a:solidFill>
                  <a:schemeClr val="dk1"/>
                </a:solidFill>
              </a:rPr>
              <a:t>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koemuotoon</a:t>
            </a:r>
            <a:r>
              <a:rPr lang="fi-FI" sz="2400" b="0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hyvin perehtynyt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Oltava iältään oikeustoimikelpoinen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>
            <a:spLocks noGrp="1"/>
          </p:cNvSpPr>
          <p:nvPr>
            <p:ph type="title" idx="4294967295"/>
          </p:nvPr>
        </p:nvSpPr>
        <p:spPr>
          <a:xfrm>
            <a:off x="1484280" y="322920"/>
            <a:ext cx="10017720" cy="8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2.4. Toinen tai alustava kokous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7"/>
          <p:cNvSpPr txBox="1">
            <a:spLocks noGrp="1"/>
          </p:cNvSpPr>
          <p:nvPr>
            <p:ph type="body" idx="4294967295"/>
          </p:nvPr>
        </p:nvSpPr>
        <p:spPr>
          <a:xfrm>
            <a:off x="1484280" y="1770840"/>
            <a:ext cx="1001772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1620000" y="1770840"/>
            <a:ext cx="9719280" cy="452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1620000" y="1800000"/>
            <a:ext cx="10571760" cy="399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Todetaan maastovaraukset ja mahdolliset varamaastot</a:t>
            </a:r>
            <a:endParaRPr sz="2400" dirty="0"/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Tuomareiden vahvistukset ja tarvittaessa uusien hankinta 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Tärkeää! Riittävästi maastontuntevia tuomareita ja oppaita</a:t>
            </a:r>
            <a:endParaRPr sz="2400" dirty="0"/>
          </a:p>
          <a:p>
            <a:pPr marL="971550" marR="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Keskuspaikalle kartta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Koemaastot merkitty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>
            <a:spLocks noGrp="1"/>
          </p:cNvSpPr>
          <p:nvPr>
            <p:ph type="title" idx="4294967295"/>
          </p:nvPr>
        </p:nvSpPr>
        <p:spPr>
          <a:xfrm>
            <a:off x="1484280" y="322920"/>
            <a:ext cx="10017720" cy="8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2.4. Toinen tai alustava kokous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8"/>
          <p:cNvSpPr txBox="1">
            <a:spLocks noGrp="1"/>
          </p:cNvSpPr>
          <p:nvPr>
            <p:ph type="body" idx="4294967295"/>
          </p:nvPr>
        </p:nvSpPr>
        <p:spPr>
          <a:xfrm>
            <a:off x="1484279" y="1770840"/>
            <a:ext cx="10490469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1620000" y="1770840"/>
            <a:ext cx="9899280" cy="470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1372139" y="1770840"/>
            <a:ext cx="10714748" cy="3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Opasteet ja koemaastotaulut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Osanottajien määrän vahvistus ja mahdollisten peruutusten huomioiminen sekä majoitus -ja muonitusjärjestelyt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Palkintojen hankinta, kiertopalkinnot, keräys, ostaminen, mahdolliset ”sponsorit” (toimikunta kokonaisuudessaan)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>
            <a:spLocks noGrp="1"/>
          </p:cNvSpPr>
          <p:nvPr>
            <p:ph type="title" idx="4294967295"/>
          </p:nvPr>
        </p:nvSpPr>
        <p:spPr>
          <a:xfrm>
            <a:off x="1484280" y="322920"/>
            <a:ext cx="10017720" cy="8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2.4. Toinen tai alustava kokous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9"/>
          <p:cNvSpPr txBox="1">
            <a:spLocks noGrp="1"/>
          </p:cNvSpPr>
          <p:nvPr>
            <p:ph type="body" idx="4294967295"/>
          </p:nvPr>
        </p:nvSpPr>
        <p:spPr>
          <a:xfrm>
            <a:off x="1484280" y="1770840"/>
            <a:ext cx="1001772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1620000" y="1800000"/>
            <a:ext cx="10079280" cy="46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9"/>
          <p:cNvSpPr/>
          <p:nvPr/>
        </p:nvSpPr>
        <p:spPr>
          <a:xfrm>
            <a:off x="1484280" y="1368957"/>
            <a:ext cx="10400760" cy="498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Ilmoitukset kokeen järjestämisestä, maastojen rauhoittaminen koekäyttöön ja pyyntö olla häiritsemästä koetta (sihteeri)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Ilmoitukset ja ajo-ohjeet osanottajille, sekä tuomareille ja muille            tarvitseville (kutsuvieraille, lehdistölle, jne…)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Kokoontumisajan</a:t>
            </a: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määrääminen keskuspaikalle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Ylituomarin puhuttelu koepäivän aamuna</a:t>
            </a: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(ellei arvokoe tai jokin muu este)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11. Sirunlukulaite</a:t>
            </a: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varattava ajoissa (koepaikalla koepäivän aamuna)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1620000" y="1800000"/>
            <a:ext cx="10079280" cy="449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2.5. Ilmoittautumisten vastaanotto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0"/>
          <p:cNvSpPr/>
          <p:nvPr/>
        </p:nvSpPr>
        <p:spPr>
          <a:xfrm>
            <a:off x="1527549" y="1800000"/>
            <a:ext cx="1032074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Koeanomuksessa ilmoitetulla aikavälillä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Kokokauden kokeessa suositellaan sähköistä ilmoittautumista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Vastaanottaa tehtävään valittu henkilö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Ilmoittautumisiin merkitään vastaanottopäivä 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Numeroidaan saapumisjärjestyksessä</a:t>
            </a:r>
            <a:endParaRPr sz="2400" dirty="0"/>
          </a:p>
          <a:p>
            <a:pPr marL="971550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Kannattaa tehdä s.postin kautta, helppo dokumentoida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Mahdollisten peruutusten tilalle seuraavat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Ilmoitus niille, joita ei voida ottaa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/>
          <p:nvPr/>
        </p:nvSpPr>
        <p:spPr>
          <a:xfrm>
            <a:off x="1620000" y="1800000"/>
            <a:ext cx="10079280" cy="449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2.5. Ilmoittautumisten vastaanotto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1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1922300" y="1604520"/>
            <a:ext cx="9659260" cy="480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Maksujen tarkistus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Osanottomaksu seuraa ilmoittautumista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Tilille tai sovittaessa erikseen koepaikalla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Ilmoittautumisajan jälkeen otetaan yhteys ylituomariin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marR="0" lvl="1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Ilmoittautumisten vastaanottaja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Koirien tietojen ennakkotäyttö tallennusohjelmaan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marR="0" lvl="1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Sihteeri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Yleensä omistajatodistukset puuttuvat rekisterikirjoista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/>
          <p:nvPr/>
        </p:nvSpPr>
        <p:spPr>
          <a:xfrm>
            <a:off x="1620000" y="1770840"/>
            <a:ext cx="9899280" cy="452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2.6. Palkintotuomareiden tulon varmentaminen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2"/>
          <p:cNvSpPr/>
          <p:nvPr/>
        </p:nvSpPr>
        <p:spPr>
          <a:xfrm>
            <a:off x="1616571" y="2156760"/>
            <a:ext cx="10639800" cy="470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Jahtivouti tai muu tehtävään valittu henkilö varmistaa tuomareiden tulon ja suunnittelee tuomarikäytön (maastontuntevat ja ryhmätuomarit)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Ennakkoon tuomareiden pätevyyden kysely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kortti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i-FI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jäsenyys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2-3 varamiestä</a:t>
            </a:r>
            <a:r>
              <a:rPr lang="fi-FI" sz="2400" b="0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/tuomaria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dirty="0">
                <a:solidFill>
                  <a:schemeClr val="dk1"/>
                </a:solidFill>
              </a:rPr>
              <a:t>ja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tarvittaessa heidän peruuttaminen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280" marR="0" lvl="1" indent="-3430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koetoimitsija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/>
          <p:nvPr/>
        </p:nvSpPr>
        <p:spPr>
          <a:xfrm>
            <a:off x="1620000" y="1620000"/>
            <a:ext cx="10259280" cy="48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2.7. Koetoimikunnan lopullinen kokous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3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3"/>
          <p:cNvSpPr/>
          <p:nvPr/>
        </p:nvSpPr>
        <p:spPr>
          <a:xfrm>
            <a:off x="1410660" y="1418040"/>
            <a:ext cx="10677960" cy="516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3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Pidetään joko edellisenä iltana tai kokeen keskuspaikalla koepäivän aamuna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Todetaan osanottajat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Todetaan, että</a:t>
            </a: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muonitus ja majoitus ovat kunnossa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Tarkistetaan, että koirien maastoarvonnassa tarvittavat arvontalipukkeet ovat oikein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Määrätään lopullisesti käytettävät varsinaiset ja varakoemaastot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Sijoitetaan alustavasti tuomarit maastoihin ylituomarin kanssa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Koetaulun ennakkotäyttö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/>
          <p:nvPr/>
        </p:nvSpPr>
        <p:spPr>
          <a:xfrm>
            <a:off x="1620000" y="1620000"/>
            <a:ext cx="10259280" cy="48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2.8. Toimenpiteet ennen kokeen alkua</a:t>
            </a:r>
            <a:endParaRPr sz="32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4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4"/>
          <p:cNvSpPr/>
          <p:nvPr/>
        </p:nvSpPr>
        <p:spPr>
          <a:xfrm>
            <a:off x="1464000" y="1800000"/>
            <a:ext cx="10728000" cy="48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Koepäivän aamuna, ennen ylituomarin puhuttelua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Tarkistetaan koirien rokotus-, tunnistusmerkinnät, sekä näyttelytulos   Näyttelytulos esim. aluekarsinnoista jatkoon menevät koirat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Sihteeri täydentää koirakohtaisiin pöytäkirjoihin tarvittavat tiedot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Tarkistettava tuomareiden pätevyys (K) kortti ja (J) jäsenyys ja otettava huomioon maaston tuntemus ja tuomareiden kyky liikkua tarvittaessa nopeastikin maastossa.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2.9. Toimenpiteet kokeen aikana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5"/>
          <p:cNvSpPr/>
          <p:nvPr/>
        </p:nvSpPr>
        <p:spPr>
          <a:xfrm>
            <a:off x="1663291" y="1712858"/>
            <a:ext cx="10190160" cy="425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Kokeen avaaminen 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Koetoimikunnan puheenjohtaja</a:t>
            </a:r>
            <a:r>
              <a:rPr lang="fi-FI" sz="2400" dirty="0">
                <a:solidFill>
                  <a:schemeClr val="dk1"/>
                </a:solidFill>
              </a:rPr>
              <a:t> kertoo yleiset asiat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Ylituomarin puhuttelu (koe alkaa varsinaisesti tästä)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Määrätään irtilaskuaika sekä etu- ja takarajat (ylituomari)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Kettukokeessa vain irtilaskuaika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Koirien arpominen (Ylituomari ja sihteeri)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Arvonta voidaan suorittaa myös etukäteen (arvokilpailut)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Arpomisen jälkeen tarkistetaan kunkin maaston tuomarit ja mahdolliset jääviydet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70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2.9. Toimenpiteet kokeen aikana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6"/>
          <p:cNvSpPr txBox="1">
            <a:spLocks noGrp="1"/>
          </p:cNvSpPr>
          <p:nvPr>
            <p:ph type="body" idx="1"/>
          </p:nvPr>
        </p:nvSpPr>
        <p:spPr>
          <a:xfrm>
            <a:off x="1489320" y="1878480"/>
            <a:ext cx="10300603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Maastoryhmien läpikäynti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lvl="1" indent="-5144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Jaetaan ryhmille maastokortit</a:t>
            </a:r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Ylituomarin kuljetus ja opastus maastossa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Ylituomari tarkkailee toimintaa useassa maastossa ja tekee merkintöjä omaan maastokorttiinsa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Koirakohtaisen pöytäkirjan täyttö ja tarkastaminen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lvl="1" indent="-5144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Ylituomari tarkastaa ennen hyväksymistä</a:t>
            </a:r>
            <a:endParaRPr dirty="0"/>
          </a:p>
          <a:p>
            <a:pPr marL="971640" lvl="1" indent="-5144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fi-FI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Tuomareiden ja koiranomistajan on myös hyvä katsoa </a:t>
            </a:r>
            <a:r>
              <a:rPr lang="fi-FI" dirty="0">
                <a:solidFill>
                  <a:srgbClr val="262626"/>
                </a:solidFill>
              </a:rPr>
              <a:t>koirakohtainen pöytäkirja</a:t>
            </a:r>
            <a:r>
              <a:rPr lang="fi-FI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koneelle syöttämisen jälkeen</a:t>
            </a:r>
            <a:endParaRPr b="0" strike="noStrik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16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16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060000" y="540000"/>
            <a:ext cx="6299280" cy="846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KURSSIN TARKOITUS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1398120" y="1760706"/>
            <a:ext cx="10793880" cy="349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Antaa v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almiudet</a:t>
            </a:r>
            <a:r>
              <a:rPr lang="fi-FI" sz="2400" b="0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toimia omassa koemuodossaan vastuullisena koetoimitsijana ja / tai sihteerin tehtävissä.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Opettaa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koetallennusohjelman</a:t>
            </a:r>
            <a:r>
              <a:rPr lang="fi-FI" sz="2400" b="0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käyttäminen  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/>
          <p:nvPr/>
        </p:nvSpPr>
        <p:spPr>
          <a:xfrm>
            <a:off x="1620000" y="1620000"/>
            <a:ext cx="10259280" cy="46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2.9. Toimenpiteet kokeen aikana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7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7"/>
          <p:cNvSpPr/>
          <p:nvPr/>
        </p:nvSpPr>
        <p:spPr>
          <a:xfrm>
            <a:off x="1259640" y="1238040"/>
            <a:ext cx="10619640" cy="506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Palkintojen järjestäminen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marR="0" lvl="1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Koetoimikunnan puheenjohtaja ja sihteeri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Tarvittaessa koepöytäkirjan tulostaminen tallennusohjelmasta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marR="0" lvl="1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Myös mahdolliset jatkokappaleet (sihteeri)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Koiranohjaajalle</a:t>
            </a: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tuleva koirakohtaisen pöytäkirjan osa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marR="0" lvl="1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paperisena tai sähköpostilla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marR="0" lvl="1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jaetaan ennen palkintojen jakoa (sihteeri) mahdollisten korjauksien varalta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Tulosten julkistaminen ja palkintojen jako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"/>
          <p:cNvSpPr/>
          <p:nvPr/>
        </p:nvSpPr>
        <p:spPr>
          <a:xfrm>
            <a:off x="1620000" y="1620000"/>
            <a:ext cx="10259280" cy="48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2.10. Toimenpiteet kokeen jälkeen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8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8"/>
          <p:cNvSpPr/>
          <p:nvPr/>
        </p:nvSpPr>
        <p:spPr>
          <a:xfrm>
            <a:off x="1620000" y="1800000"/>
            <a:ext cx="10259280" cy="3647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514440" marR="0" lvl="0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Kulukorvaukset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marR="0" lvl="1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Ylituomarin matkakulut (rahastonhoitaja)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marR="0" lvl="1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Kuitit kirjanpitoon</a:t>
            </a:r>
          </a:p>
          <a:p>
            <a: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440" marR="0" lvl="0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Tulosten toimittaminen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marR="0" lvl="1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Järjestön ja yhdistyksen</a:t>
            </a:r>
            <a:r>
              <a:rPr lang="fi-FI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nettisivuille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640" marR="0" lvl="1" indent="-514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Mukaan lyhyt selostus kokeen kulusta (sihteeri)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9"/>
          <p:cNvSpPr/>
          <p:nvPr/>
        </p:nvSpPr>
        <p:spPr>
          <a:xfrm>
            <a:off x="1620000" y="1770840"/>
            <a:ext cx="10079280" cy="470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2.10. Toimenpiteet kokeen jälkeen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9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9"/>
          <p:cNvSpPr/>
          <p:nvPr/>
        </p:nvSpPr>
        <p:spPr>
          <a:xfrm>
            <a:off x="1259790" y="1604520"/>
            <a:ext cx="10799700" cy="5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Tulokset ja koepöytäkirjat tallennusohjelmasta pöytäkirjantarkastajalle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Välittömästi kokeen päättymisen jälkeen!</a:t>
            </a:r>
            <a:endParaRPr sz="2400" i="1"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fi-FI" sz="2400" b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Tarkista</a:t>
            </a:r>
            <a:r>
              <a:rPr lang="fi-FI" sz="2400" dirty="0">
                <a:solidFill>
                  <a:srgbClr val="262626"/>
                </a:solidFill>
              </a:rPr>
              <a:t>, että</a:t>
            </a:r>
            <a:r>
              <a:rPr lang="fi-FI" sz="2400" b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tulokset koiratietokannassa näkyvillä oikein </a:t>
            </a:r>
            <a:endParaRPr sz="2400" dirty="0">
              <a:solidFill>
                <a:srgbClr val="262626"/>
              </a:solidFill>
            </a:endParaRPr>
          </a:p>
          <a:p>
            <a:pPr marL="1828800" marR="0" lvl="3" indent="-4572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fi-FI" sz="2400" b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koirat sijoitusjärjestyksessä </a:t>
            </a:r>
            <a:endParaRPr sz="2400" dirty="0">
              <a:solidFill>
                <a:srgbClr val="262626"/>
              </a:solidFill>
            </a:endParaRPr>
          </a:p>
          <a:p>
            <a:pPr marL="1828800" marR="0" lvl="3" indent="-4572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fi-FI" sz="2400" b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Pisteet näkyvissä</a:t>
            </a:r>
            <a:endParaRPr sz="2400" b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Käytä konetta johon sinulla on vaivattomasti pääsy!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Helpottaa mahdollisten korjausten tekemistä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 konetta joka sä</a:t>
            </a:r>
            <a:r>
              <a:rPr lang="fi-FI" sz="2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ilytetään sadan kilometrin päässä seuran majalla!! Koska mahdolliset korjaukset on tehtävä samalla koneella kuin kokeen kirjaaminen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58C443A-3230-AAC1-441B-80D02AC0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212" y="343376"/>
            <a:ext cx="10515600" cy="1325563"/>
          </a:xfrm>
        </p:spPr>
        <p:txBody>
          <a:bodyPr>
            <a:noAutofit/>
          </a:bodyPr>
          <a:lstStyle/>
          <a:p>
            <a:r>
              <a:rPr lang="fi-FI" sz="3200" b="1" dirty="0"/>
              <a:t>2.10 Kokeen lopputulokset näkyviin tulospalveluun</a:t>
            </a:r>
          </a:p>
        </p:txBody>
      </p:sp>
      <p:sp>
        <p:nvSpPr>
          <p:cNvPr id="5" name="Tekstin paikkamerkki 9">
            <a:extLst>
              <a:ext uri="{FF2B5EF4-FFF2-40B4-BE49-F238E27FC236}">
                <a16:creationId xmlns:a16="http://schemas.microsoft.com/office/drawing/2014/main" id="{4F489715-F2E2-9187-5B6F-D92BB01F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6484" y="4177699"/>
            <a:ext cx="5157787" cy="1325562"/>
          </a:xfrm>
        </p:spPr>
        <p:txBody>
          <a:bodyPr>
            <a:normAutofit fontScale="92500" lnSpcReduction="20000"/>
          </a:bodyPr>
          <a:lstStyle/>
          <a:p>
            <a:r>
              <a:rPr lang="fi-FI" sz="5200" dirty="0">
                <a:solidFill>
                  <a:srgbClr val="FF0000"/>
                </a:solidFill>
              </a:rPr>
              <a:t>Ei näin</a:t>
            </a:r>
            <a:endParaRPr lang="fi-FI" sz="5200" dirty="0"/>
          </a:p>
          <a:p>
            <a:r>
              <a:rPr lang="fi-FI" dirty="0"/>
              <a:t>Tulospäivitys lähetettävä vielä tulosten julkaisemisen jälkeen 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EC131446-19ED-B492-379D-2AD1E1274D7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22" y="5761098"/>
            <a:ext cx="5791098" cy="711023"/>
          </a:xfrm>
          <a:prstGeom prst="rect">
            <a:avLst/>
          </a:prstGeom>
        </p:spPr>
      </p:pic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67C78046-1CFA-5F40-DC98-8284535A89AC}"/>
              </a:ext>
            </a:extLst>
          </p:cNvPr>
          <p:cNvSpPr txBox="1">
            <a:spLocks/>
          </p:cNvSpPr>
          <p:nvPr/>
        </p:nvSpPr>
        <p:spPr>
          <a:xfrm>
            <a:off x="3376484" y="1870506"/>
            <a:ext cx="5183188" cy="82391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800">
                <a:solidFill>
                  <a:srgbClr val="00B050"/>
                </a:solidFill>
              </a:rPr>
              <a:t>Tässä oikein</a:t>
            </a:r>
            <a:endParaRPr lang="fi-FI" sz="4800" dirty="0">
              <a:solidFill>
                <a:srgbClr val="00B050"/>
              </a:solidFill>
            </a:endParaRPr>
          </a:p>
        </p:txBody>
      </p:sp>
      <p:pic>
        <p:nvPicPr>
          <p:cNvPr id="8" name="Sisällön paikkamerkki 20">
            <a:extLst>
              <a:ext uri="{FF2B5EF4-FFF2-40B4-BE49-F238E27FC236}">
                <a16:creationId xmlns:a16="http://schemas.microsoft.com/office/drawing/2014/main" id="{C5C5335C-BCD2-6713-6A23-D94EE910C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484" y="2699686"/>
            <a:ext cx="8501682" cy="8239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Käsinkirjoitus 6">
                <a:extLst>
                  <a:ext uri="{FF2B5EF4-FFF2-40B4-BE49-F238E27FC236}">
                    <a16:creationId xmlns:a16="http://schemas.microsoft.com/office/drawing/2014/main" id="{AD2FEBB3-F0B1-1DBD-48A9-A563666483DA}"/>
                  </a:ext>
                </a:extLst>
              </p14:cNvPr>
              <p14:cNvContentPartPr/>
              <p14:nvPr/>
            </p14:nvContentPartPr>
            <p14:xfrm>
              <a:off x="3560254" y="6112476"/>
              <a:ext cx="3687097" cy="720"/>
            </p14:xfrm>
          </p:contentPart>
        </mc:Choice>
        <mc:Fallback xmlns="">
          <p:pic>
            <p:nvPicPr>
              <p:cNvPr id="9" name="Käsinkirjoitus 6">
                <a:extLst>
                  <a:ext uri="{FF2B5EF4-FFF2-40B4-BE49-F238E27FC236}">
                    <a16:creationId xmlns:a16="http://schemas.microsoft.com/office/drawing/2014/main" id="{AD2FEBB3-F0B1-1DBD-48A9-A563666483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7254" y="5986476"/>
                <a:ext cx="381273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Käsinkirjoitus 18">
                <a:extLst>
                  <a:ext uri="{FF2B5EF4-FFF2-40B4-BE49-F238E27FC236}">
                    <a16:creationId xmlns:a16="http://schemas.microsoft.com/office/drawing/2014/main" id="{DDA66B92-1E18-7EDF-B5ED-77CB9D251683}"/>
                  </a:ext>
                </a:extLst>
              </p14:cNvPr>
              <p14:cNvContentPartPr/>
              <p14:nvPr/>
            </p14:nvContentPartPr>
            <p14:xfrm>
              <a:off x="3545958" y="6292478"/>
              <a:ext cx="3614040" cy="360"/>
            </p14:xfrm>
          </p:contentPart>
        </mc:Choice>
        <mc:Fallback xmlns="">
          <p:pic>
            <p:nvPicPr>
              <p:cNvPr id="10" name="Käsinkirjoitus 18">
                <a:extLst>
                  <a:ext uri="{FF2B5EF4-FFF2-40B4-BE49-F238E27FC236}">
                    <a16:creationId xmlns:a16="http://schemas.microsoft.com/office/drawing/2014/main" id="{DDA66B92-1E18-7EDF-B5ED-77CB9D2516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2958" y="6229478"/>
                <a:ext cx="3739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Käsinkirjoitus 3">
                <a:extLst>
                  <a:ext uri="{FF2B5EF4-FFF2-40B4-BE49-F238E27FC236}">
                    <a16:creationId xmlns:a16="http://schemas.microsoft.com/office/drawing/2014/main" id="{207C03B2-BAE5-2DC3-DD03-AFE473646C72}"/>
                  </a:ext>
                </a:extLst>
              </p14:cNvPr>
              <p14:cNvContentPartPr/>
              <p14:nvPr/>
            </p14:nvContentPartPr>
            <p14:xfrm>
              <a:off x="3789732" y="3037111"/>
              <a:ext cx="3230280" cy="60480"/>
            </p14:xfrm>
          </p:contentPart>
        </mc:Choice>
        <mc:Fallback xmlns="">
          <p:pic>
            <p:nvPicPr>
              <p:cNvPr id="11" name="Käsinkirjoitus 3">
                <a:extLst>
                  <a:ext uri="{FF2B5EF4-FFF2-40B4-BE49-F238E27FC236}">
                    <a16:creationId xmlns:a16="http://schemas.microsoft.com/office/drawing/2014/main" id="{207C03B2-BAE5-2DC3-DD03-AFE473646C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6732" y="2974484"/>
                <a:ext cx="3355920" cy="185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Käsinkirjoitus 7">
                <a:extLst>
                  <a:ext uri="{FF2B5EF4-FFF2-40B4-BE49-F238E27FC236}">
                    <a16:creationId xmlns:a16="http://schemas.microsoft.com/office/drawing/2014/main" id="{842A470D-9AE0-ADF5-FCCD-2806C887C88D}"/>
                  </a:ext>
                </a:extLst>
              </p14:cNvPr>
              <p14:cNvContentPartPr/>
              <p14:nvPr/>
            </p14:nvContentPartPr>
            <p14:xfrm>
              <a:off x="3834012" y="3185071"/>
              <a:ext cx="2566800" cy="720"/>
            </p14:xfrm>
          </p:contentPart>
        </mc:Choice>
        <mc:Fallback xmlns="">
          <p:pic>
            <p:nvPicPr>
              <p:cNvPr id="12" name="Käsinkirjoitus 7">
                <a:extLst>
                  <a:ext uri="{FF2B5EF4-FFF2-40B4-BE49-F238E27FC236}">
                    <a16:creationId xmlns:a16="http://schemas.microsoft.com/office/drawing/2014/main" id="{842A470D-9AE0-ADF5-FCCD-2806C887C8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1012" y="3059071"/>
                <a:ext cx="26924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Käsinkirjoitus 8">
                <a:extLst>
                  <a:ext uri="{FF2B5EF4-FFF2-40B4-BE49-F238E27FC236}">
                    <a16:creationId xmlns:a16="http://schemas.microsoft.com/office/drawing/2014/main" id="{FBA13087-BCFB-D68F-D3D2-5A488E6D8519}"/>
                  </a:ext>
                </a:extLst>
              </p14:cNvPr>
              <p14:cNvContentPartPr/>
              <p14:nvPr/>
            </p14:nvContentPartPr>
            <p14:xfrm>
              <a:off x="6400452" y="3169951"/>
              <a:ext cx="213840" cy="24480"/>
            </p14:xfrm>
          </p:contentPart>
        </mc:Choice>
        <mc:Fallback xmlns="">
          <p:pic>
            <p:nvPicPr>
              <p:cNvPr id="13" name="Käsinkirjoitus 8">
                <a:extLst>
                  <a:ext uri="{FF2B5EF4-FFF2-40B4-BE49-F238E27FC236}">
                    <a16:creationId xmlns:a16="http://schemas.microsoft.com/office/drawing/2014/main" id="{FBA13087-BCFB-D68F-D3D2-5A488E6D85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7452" y="3106951"/>
                <a:ext cx="339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C9BEA9C4-D059-9444-8A04-F7565C863B69}"/>
                  </a:ext>
                </a:extLst>
              </p14:cNvPr>
              <p14:cNvContentPartPr/>
              <p14:nvPr/>
            </p14:nvContentPartPr>
            <p14:xfrm>
              <a:off x="3878652" y="3362551"/>
              <a:ext cx="2345400" cy="291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C9BEA9C4-D059-9444-8A04-F7565C863B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5652" y="3299551"/>
                <a:ext cx="2471040" cy="1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514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2.11. Kokeen yhteenveto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0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0"/>
          <p:cNvSpPr/>
          <p:nvPr/>
        </p:nvSpPr>
        <p:spPr>
          <a:xfrm>
            <a:off x="1440000" y="1604520"/>
            <a:ext cx="10619640" cy="449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Risut ja ruusut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Käsitellään kokeesta välittömästi saatu palaute esim. osanottajilta, ylituomarilta, kutsuvierailta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Mitä opimme tästä kokeesta?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Toteamusten </a:t>
            </a: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kirjaaminen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jotta samoja virheitä </a:t>
            </a: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 tehdä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seuraavassa kokeessa.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Taloudellinen yhteenveto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1"/>
          <p:cNvSpPr/>
          <p:nvPr/>
        </p:nvSpPr>
        <p:spPr>
          <a:xfrm>
            <a:off x="1620000" y="1770840"/>
            <a:ext cx="10259280" cy="470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Kokeen siirtäminen ja peruuttaminen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1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1"/>
          <p:cNvSpPr/>
          <p:nvPr/>
        </p:nvSpPr>
        <p:spPr>
          <a:xfrm>
            <a:off x="1917000" y="2123640"/>
            <a:ext cx="9664560" cy="3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Kokeet on anottava voimassaolevien määräaikaisilmoitusten mukaisesti.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Hyväksytty koe tulee järjestää myönnettynä ajankohtana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Vain poikkeustapauksissa se voidaan siirtää tai peruuttaa.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>
          <a:extLst>
            <a:ext uri="{FF2B5EF4-FFF2-40B4-BE49-F238E27FC236}">
              <a16:creationId xmlns:a16="http://schemas.microsoft.com/office/drawing/2014/main" id="{DEA20313-2EAD-FA39-352A-4E911C3D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1">
            <a:extLst>
              <a:ext uri="{FF2B5EF4-FFF2-40B4-BE49-F238E27FC236}">
                <a16:creationId xmlns:a16="http://schemas.microsoft.com/office/drawing/2014/main" id="{FE02C89E-94E5-9477-B8A6-305AA56F4D87}"/>
              </a:ext>
            </a:extLst>
          </p:cNvPr>
          <p:cNvSpPr/>
          <p:nvPr/>
        </p:nvSpPr>
        <p:spPr>
          <a:xfrm>
            <a:off x="1620000" y="1770840"/>
            <a:ext cx="10259280" cy="470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1">
            <a:extLst>
              <a:ext uri="{FF2B5EF4-FFF2-40B4-BE49-F238E27FC236}">
                <a16:creationId xmlns:a16="http://schemas.microsoft.com/office/drawing/2014/main" id="{1EC72958-1090-0143-116A-EED557C137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tsikko 14">
            <a:extLst>
              <a:ext uri="{FF2B5EF4-FFF2-40B4-BE49-F238E27FC236}">
                <a16:creationId xmlns:a16="http://schemas.microsoft.com/office/drawing/2014/main" id="{AC656F44-0581-F507-D1CC-FDD0F83D02A8}"/>
              </a:ext>
            </a:extLst>
          </p:cNvPr>
          <p:cNvSpPr txBox="1">
            <a:spLocks/>
          </p:cNvSpPr>
          <p:nvPr/>
        </p:nvSpPr>
        <p:spPr>
          <a:xfrm>
            <a:off x="1736338" y="469917"/>
            <a:ext cx="10238635" cy="111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sz="4000" dirty="0"/>
              <a:t>3. Koiratietokannan </a:t>
            </a:r>
            <a:r>
              <a:rPr lang="fi-FI" sz="4000" dirty="0">
                <a:hlinkClick r:id="rId3"/>
              </a:rPr>
              <a:t>koekalenterissa</a:t>
            </a:r>
            <a:r>
              <a:rPr lang="fi-FI" sz="4000" dirty="0"/>
              <a:t> koe täytyy näkyä peruttuna, pidettynä tai siirrettynä.</a:t>
            </a:r>
            <a:br>
              <a:rPr lang="fi-FI" sz="4000" dirty="0"/>
            </a:br>
            <a:r>
              <a:rPr lang="fi-FI" sz="4000" dirty="0"/>
              <a:t>	</a:t>
            </a:r>
          </a:p>
        </p:txBody>
      </p:sp>
      <p:pic>
        <p:nvPicPr>
          <p:cNvPr id="3" name="Sisällön paikkamerkki 11">
            <a:extLst>
              <a:ext uri="{FF2B5EF4-FFF2-40B4-BE49-F238E27FC236}">
                <a16:creationId xmlns:a16="http://schemas.microsoft.com/office/drawing/2014/main" id="{F86A7A78-F132-C21B-6872-5700AEF7D1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0288"/>
          <a:stretch/>
        </p:blipFill>
        <p:spPr>
          <a:xfrm>
            <a:off x="1137564" y="3257056"/>
            <a:ext cx="11054436" cy="671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16">
            <a:extLst>
              <a:ext uri="{FF2B5EF4-FFF2-40B4-BE49-F238E27FC236}">
                <a16:creationId xmlns:a16="http://schemas.microsoft.com/office/drawing/2014/main" id="{B8710132-E4B7-D3D9-8956-EB110111F2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256"/>
          <a:stretch/>
        </p:blipFill>
        <p:spPr>
          <a:xfrm>
            <a:off x="1137564" y="4438390"/>
            <a:ext cx="11054436" cy="32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9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2"/>
          <p:cNvSpPr/>
          <p:nvPr/>
        </p:nvSpPr>
        <p:spPr>
          <a:xfrm>
            <a:off x="1620000" y="1770840"/>
            <a:ext cx="10259280" cy="470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 Kokeen ajankohdan siirto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2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2"/>
          <p:cNvSpPr/>
          <p:nvPr/>
        </p:nvSpPr>
        <p:spPr>
          <a:xfrm>
            <a:off x="1620000" y="2040660"/>
            <a:ext cx="9841320" cy="4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Suositusluonteiset lämpötilarajat kaikkissa kokeissa +/- 20°C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Kokeen siirto koskee koko koetta / koelajia, sekä siihen ilmoittautuneita koiria.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Päätös siirrosta tulee tehdä ennen kokeen alkamista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Ennen yt-puhuttelua ja koirien arvontaa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/>
          <p:nvPr/>
        </p:nvSpPr>
        <p:spPr>
          <a:xfrm>
            <a:off x="1620000" y="1770840"/>
            <a:ext cx="10259280" cy="470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 Kokeen ajankohdan siirto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3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3"/>
          <p:cNvSpPr/>
          <p:nvPr/>
        </p:nvSpPr>
        <p:spPr>
          <a:xfrm>
            <a:off x="1357440" y="1276560"/>
            <a:ext cx="10834560" cy="541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Kokeen siirtämisestä ja sen uudesta ajankohdasta päättävät kokeen ylituomari ja koetoimikunnan puheenjohtaja tai kokeesta vastaava koetoimitsija yhteisellä päätöksellä</a:t>
            </a:r>
            <a:endParaRPr sz="2400" dirty="0"/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Mikäli toinen näistä on koepäivänä estynyt, paikalla oleva tekee päätöksen yksin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 voidaan siirtää vain </a:t>
            </a:r>
            <a:r>
              <a:rPr lang="fi-FI" sz="2400" b="1" u="sng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yhden kerran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 uuden ajankohdan tulee olla samalla koekaudella, muita vastaavalle ajankohdalle myönnettyjä kokeita häiritsemättä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Siirrettyyn kokeeseen voidaan ottaa mukaan myös uusia koiria koesäännön mukaisen ilmoittautumisajan puitteissa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 Kokeen ajankohdan siirto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4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4"/>
          <p:cNvSpPr/>
          <p:nvPr/>
        </p:nvSpPr>
        <p:spPr>
          <a:xfrm>
            <a:off x="1489637" y="1875064"/>
            <a:ext cx="10514295" cy="41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 voidaan siirtää vain seuraavin perustein: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Sääolosuhteet ovat koirille kohtuuttoman epäedulliset tai koiria vahingoittavat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Järjestäjästä riippumaton koealueen peruutus tai käytön este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Koetta ei voi järjestää sääntöjen edellyttämällä tavalla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Ylituomarin äkillinen, ylivoimainen este, mikäli sijaista ei kohtuudella saada hankittua; esim. sairaus, onnettomuus, kuolema tms.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Muun ko. lajin säännöissä / koeohjeissa mainitun syyn vuoksi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1800000" y="1770840"/>
            <a:ext cx="9539280" cy="416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3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sz="44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PÄTEVÖINTI</a:t>
            </a:r>
            <a:endParaRPr sz="4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4294967295"/>
          </p:nvPr>
        </p:nvSpPr>
        <p:spPr>
          <a:xfrm>
            <a:off x="1440000" y="1604520"/>
            <a:ext cx="1014156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1692919" y="1896350"/>
            <a:ext cx="10291557" cy="4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Osallistujan on suoritettava molemmat kurssit hyväksytysti pätevöityäkseen</a:t>
            </a:r>
            <a:r>
              <a:rPr lang="fi-FI" sz="2400" b="0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(yleinen ja lajikohtainen osio)</a:t>
            </a:r>
            <a:endParaRPr sz="2400" b="0" strike="noStrik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Kennelpiiri myöntää koetoimitsijakortin koulutuksen pitäjän esityksestä ja ylläpitää koetoimitsijakortistoa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Koetoimitsijakortti on voimassa niin kauan, kuin henkilö on toiminnassa mukana. (voimassa 4 vuotta ilman toimintaa)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Kortti uusitaan jäsenyhdistyksen esityksestä.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/>
          <p:nvPr/>
        </p:nvSpPr>
        <p:spPr>
          <a:xfrm>
            <a:off x="1620000" y="1620000"/>
            <a:ext cx="10259280" cy="485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 Kokeen ajankohdan siirto</a:t>
            </a:r>
            <a:endParaRPr sz="32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5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5"/>
          <p:cNvSpPr/>
          <p:nvPr/>
        </p:nvSpPr>
        <p:spPr>
          <a:xfrm>
            <a:off x="1530150" y="1433520"/>
            <a:ext cx="10438980" cy="476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Kokeen siirto tehdään tallennusohjelmalla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■"/>
            </a:pPr>
            <a:r>
              <a:rPr lang="fi-FI" sz="2400" b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Tallennusohjelmassa tehty ilmoitus ajankohdan siirrosta:</a:t>
            </a:r>
            <a:endParaRPr sz="2400" dirty="0">
              <a:solidFill>
                <a:srgbClr val="262626"/>
              </a:solidFill>
            </a:endParaRPr>
          </a:p>
          <a:p>
            <a:pPr marL="18288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on riittävä kokeen myöntäjälle (kennelpiirille/-liitolle) ja 	pöytäkirjantarkastajalle</a:t>
            </a:r>
            <a:endParaRPr sz="2400" dirty="0">
              <a:solidFill>
                <a:srgbClr val="262626"/>
              </a:solidFill>
            </a:endParaRPr>
          </a:p>
          <a:p>
            <a:pPr marL="1828800" marR="0" lvl="3" indent="-4064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●"/>
            </a:pPr>
            <a:r>
              <a:rPr lang="fi-FI" sz="2400" b="0" i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"Kerran viikossa tehdään päivitysajo SHHJ:n toimesta koiratietokannasta kennelliiton tapahtumakalenteriin”</a:t>
            </a:r>
            <a:endParaRPr sz="2400" i="1" dirty="0">
              <a:solidFill>
                <a:srgbClr val="262626"/>
              </a:solidFill>
            </a:endParaRPr>
          </a:p>
          <a:p>
            <a:pPr marL="1828800" marR="0" lvl="3" indent="-4064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●"/>
            </a:pPr>
            <a:r>
              <a:rPr lang="fi-FI" sz="2400" b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Seuraa ja varmista</a:t>
            </a:r>
            <a:r>
              <a:rPr lang="fi-FI" sz="2400" b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i-FI" sz="240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siirretyn</a:t>
            </a:r>
            <a:r>
              <a:rPr lang="fi-FI" sz="2400" b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kokeen uusi ajankohta päivittyy tapahtumakalenteriin</a:t>
            </a:r>
            <a:endParaRPr sz="2400" dirty="0">
              <a:solidFill>
                <a:srgbClr val="26262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 ilmoitettu koira ei voi osallistua</a:t>
            </a: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siirrettyyn kokeeseen, osallistumismaksu on palautettava.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2. Kokeen peruuttaminen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6"/>
          <p:cNvSpPr/>
          <p:nvPr/>
        </p:nvSpPr>
        <p:spPr>
          <a:xfrm>
            <a:off x="1702136" y="1456920"/>
            <a:ext cx="10489864" cy="504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Suositusluonteiset lämpötilarajat kaikissa kokeissa +/- 20°C 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Kokeen </a:t>
            </a:r>
            <a:r>
              <a:rPr lang="fi-FI" sz="2400" b="0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peruuttaminen koskee koko koetta / koelajia, sekä siihen ilmoittautuneita koiria</a:t>
            </a:r>
            <a:endParaRPr sz="2400" b="0" strike="noStrik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Päätös </a:t>
            </a:r>
            <a:r>
              <a:rPr lang="fi-FI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peruuttamisesta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tulee tehdä ennen kokeen alkamista	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Ennen yt-puhuttelua ja koirien arvontaa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Kokeen</a:t>
            </a:r>
            <a:r>
              <a:rPr lang="fi-FI" sz="2400" b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peruuttamisesta</a:t>
            </a:r>
            <a:r>
              <a:rPr lang="fi-FI" sz="2400" dirty="0">
                <a:solidFill>
                  <a:schemeClr val="dk1"/>
                </a:solidFill>
              </a:rPr>
              <a:t> ja sen uudesta ajankohdasta p</a:t>
            </a:r>
            <a:r>
              <a:rPr lang="fi-FI" sz="24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äättävät</a:t>
            </a:r>
            <a:r>
              <a:rPr lang="fi-FI" sz="24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kokeen ylituomari ja koetoimikunnan puheenjohtaja tai kokeesta vastaava koetoimitsija yhteisellä päätöksellä</a:t>
            </a:r>
            <a:endParaRPr sz="24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Mikäli toinen näistä on koepäivänä estynyt, paikalla oleva tekee päätöksen yksin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2. Kokeen peruuttaminen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7"/>
          <p:cNvSpPr/>
          <p:nvPr/>
        </p:nvSpPr>
        <p:spPr>
          <a:xfrm>
            <a:off x="1620000" y="1620000"/>
            <a:ext cx="10259280" cy="503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7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7"/>
          <p:cNvSpPr/>
          <p:nvPr/>
        </p:nvSpPr>
        <p:spPr>
          <a:xfrm>
            <a:off x="1727004" y="2139541"/>
            <a:ext cx="10354749" cy="362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 voidaan peruuttaa vain seuraavin perustein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Kokeen siirtämiseen oikeuttava peruste </a:t>
            </a:r>
            <a:r>
              <a:rPr lang="fi-FI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(kts. kohta kokeen siirtäminen)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Muu ko. lajin säännöissä / koeohjeissa mainittu hyväksyttävä syy kokeen peruuttamisesta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2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8"/>
          <p:cNvSpPr/>
          <p:nvPr/>
        </p:nvSpPr>
        <p:spPr>
          <a:xfrm>
            <a:off x="1620000" y="1800000"/>
            <a:ext cx="10259280" cy="46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5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2. Kokeen peruuttaminen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8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8"/>
          <p:cNvSpPr/>
          <p:nvPr/>
        </p:nvSpPr>
        <p:spPr>
          <a:xfrm>
            <a:off x="1620000" y="1972800"/>
            <a:ext cx="10259280" cy="262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Kokeen peruminen tehdään tallennusohjelmalla sähköisenä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Ilmoitus näkyy pöytäkirjantarkastajalle ** Peruttu**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 koe joudutaan peruuttamaan, ilmoittautumismaksu on palautettava.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"/>
          <p:cNvSpPr/>
          <p:nvPr/>
        </p:nvSpPr>
        <p:spPr>
          <a:xfrm>
            <a:off x="1620000" y="1800000"/>
            <a:ext cx="10259280" cy="46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3. Kokeen keskeytys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858290" y="2075220"/>
            <a:ext cx="9941362" cy="323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Olosuhteet </a:t>
            </a:r>
            <a:r>
              <a:rPr lang="fi-FI" sz="24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muuttuvat</a:t>
            </a: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sellaisiksi, että kokeen jatkaminen olisi eläinsuojelumääräysten vastaista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Koira vahingoittuu kokeen aikana niin, että sen koetteleminen olisi eläinsuojelumääräysten vastaista.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Helle –ja pakkasraja (+/-20 astetta) suositusluonteiset lämpötilat.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/>
          <p:nvPr/>
        </p:nvSpPr>
        <p:spPr>
          <a:xfrm>
            <a:off x="1620000" y="1800000"/>
            <a:ext cx="10259280" cy="46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6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3. Kokeen keskeytys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60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60"/>
          <p:cNvSpPr/>
          <p:nvPr/>
        </p:nvSpPr>
        <p:spPr>
          <a:xfrm>
            <a:off x="1919903" y="2266928"/>
            <a:ext cx="9296088" cy="286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Pöytäkirjoihin rastitetaan syyksi keskeytys (ei luopunut)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usein jäänyt merkitsemättä koepöytäkirjaan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Keskeytetyn kokeen tulos lasketaan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Luopuneen ja suljetun tulosta ei lasketa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1"/>
          <p:cNvSpPr/>
          <p:nvPr/>
        </p:nvSpPr>
        <p:spPr>
          <a:xfrm>
            <a:off x="1620000" y="1800000"/>
            <a:ext cx="10259280" cy="46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AJOKOKEIDEN PÖYTÄKIRJAT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1"/>
          <p:cNvSpPr txBox="1">
            <a:spLocks noGrp="1"/>
          </p:cNvSpPr>
          <p:nvPr>
            <p:ph type="body" idx="1"/>
          </p:nvPr>
        </p:nvSpPr>
        <p:spPr>
          <a:xfrm>
            <a:off x="2218212" y="2151180"/>
            <a:ext cx="9260426" cy="26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rbel"/>
              <a:buNone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Pöytäkirjat lähetetään tallennusohjelmalla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rbel"/>
              <a:buNone/>
            </a:pPr>
            <a:r>
              <a:rPr lang="fi-FI" sz="2800" b="0" i="0" u="none" strike="noStrike" cap="non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Ohjelma erittelee rodut, lumi/paljas, jne. automaattisesti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2"/>
          <p:cNvSpPr/>
          <p:nvPr/>
        </p:nvSpPr>
        <p:spPr>
          <a:xfrm>
            <a:off x="1620000" y="1800000"/>
            <a:ext cx="10259280" cy="46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AJOKOKEIDEN PÖYTÄKIRJAT</a:t>
            </a:r>
            <a:endParaRPr sz="32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2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62"/>
          <p:cNvSpPr/>
          <p:nvPr/>
        </p:nvSpPr>
        <p:spPr>
          <a:xfrm>
            <a:off x="1474008" y="1815480"/>
            <a:ext cx="10792570" cy="39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strike="noStrike" dirty="0">
                <a:solidFill>
                  <a:schemeClr val="dk1"/>
                </a:solidFill>
              </a:rPr>
              <a:t>Huom.</a:t>
            </a:r>
            <a:endParaRPr sz="2400" strike="noStrik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strike="noStrike" dirty="0">
                <a:solidFill>
                  <a:schemeClr val="dk1"/>
                </a:solidFill>
              </a:rPr>
              <a:t>Yksittäisissä erää koskevissa huomautuksissa merkitään aina erän numero ja huomautus pöytäkirjan kohtaan HUOMAUTUKSET.</a:t>
            </a:r>
            <a:endParaRPr sz="2400" strike="noStrik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strike="noStrik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strike="noStrike" dirty="0">
                <a:solidFill>
                  <a:schemeClr val="dk1"/>
                </a:solidFill>
              </a:rPr>
              <a:t>Muista</a:t>
            </a:r>
            <a:r>
              <a:rPr lang="fi-FI" sz="2400" strike="noStrike" dirty="0">
                <a:solidFill>
                  <a:schemeClr val="dk1"/>
                </a:solidFill>
              </a:rPr>
              <a:t>, että koepöytäkirjan </a:t>
            </a:r>
            <a:r>
              <a:rPr lang="fi-FI" sz="2400" b="1" strike="noStrike" dirty="0">
                <a:solidFill>
                  <a:schemeClr val="dk1"/>
                </a:solidFill>
              </a:rPr>
              <a:t>tiedot </a:t>
            </a:r>
            <a:r>
              <a:rPr lang="fi-FI" sz="2400" strike="noStrike" dirty="0">
                <a:solidFill>
                  <a:schemeClr val="dk1"/>
                </a:solidFill>
              </a:rPr>
              <a:t>kiinnostavat tavattomasti </a:t>
            </a:r>
            <a:r>
              <a:rPr lang="fi-FI" sz="2400" b="1" strike="noStrike" dirty="0">
                <a:solidFill>
                  <a:schemeClr val="dk1"/>
                </a:solidFill>
              </a:rPr>
              <a:t>koiranomistajia </a:t>
            </a:r>
            <a:r>
              <a:rPr lang="fi-FI" sz="2400" strike="noStrike" dirty="0">
                <a:solidFill>
                  <a:schemeClr val="dk1"/>
                </a:solidFill>
              </a:rPr>
              <a:t>ja että täyttämäsi pöytäkirja välittää </a:t>
            </a:r>
            <a:r>
              <a:rPr lang="fi-FI" sz="2400" b="1" strike="noStrike" dirty="0">
                <a:solidFill>
                  <a:schemeClr val="dk1"/>
                </a:solidFill>
              </a:rPr>
              <a:t>tiedot </a:t>
            </a:r>
            <a:r>
              <a:rPr lang="fi-FI" sz="2400" strike="noStrike" dirty="0">
                <a:solidFill>
                  <a:schemeClr val="dk1"/>
                </a:solidFill>
              </a:rPr>
              <a:t>koiran suorituksista muille koiraharrastajille sekä lisäksi jalostuksen käyttöön. </a:t>
            </a:r>
            <a:endParaRPr sz="2400" strike="noStrik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strike="noStrik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strike="noStrike" dirty="0">
                <a:solidFill>
                  <a:schemeClr val="dk1"/>
                </a:solidFill>
              </a:rPr>
              <a:t>Ole huolellinen!!</a:t>
            </a:r>
            <a:endParaRPr sz="2400" strike="noStrik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0D53BC-67F5-74F8-271E-0F742EB646D1}"/>
              </a:ext>
            </a:extLst>
          </p:cNvPr>
          <p:cNvSpPr txBox="1"/>
          <p:nvPr/>
        </p:nvSpPr>
        <p:spPr>
          <a:xfrm>
            <a:off x="2063169" y="1549187"/>
            <a:ext cx="96224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/>
              <a:t>Vain hyväksyttävän esteen vuoksi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Sairastuminen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Työeste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Muu äkillinen este</a:t>
            </a:r>
          </a:p>
          <a:p>
            <a:pPr lvl="1"/>
            <a:endParaRPr lang="fi-FI" sz="2400" dirty="0"/>
          </a:p>
          <a:p>
            <a:r>
              <a:rPr lang="fi-FI" sz="2400" dirty="0"/>
              <a:t>Ei esimerkiksi sen vuoksi, että ylituomariksi lupautunut haluaa osallistua omalla koirallaan ko. kokeeseen</a:t>
            </a:r>
          </a:p>
          <a:p>
            <a:pPr lvl="1"/>
            <a:r>
              <a:rPr lang="fi-FI" sz="2400" dirty="0"/>
              <a:t>Kennelpiirit ja kennelliitto ovat kiinnittäneet asiaan huomiota</a:t>
            </a:r>
          </a:p>
          <a:p>
            <a:pPr lvl="1"/>
            <a:endParaRPr lang="fi-FI" sz="2400" dirty="0"/>
          </a:p>
          <a:p>
            <a:pPr lvl="1"/>
            <a:r>
              <a:rPr lang="fi-FI" sz="2400" dirty="0"/>
              <a:t>YLITUOMARIN KIINNITETTÄVÄ HUOMIOTA LUPAUTUESSAAN KOKEESEEN!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07C6D1D-DA60-053F-9CFE-28DA09378E6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i-FI" sz="3600" b="1" dirty="0"/>
              <a:t>Ylituomarin vaihtaminen</a:t>
            </a:r>
          </a:p>
        </p:txBody>
      </p:sp>
    </p:spTree>
    <p:extLst>
      <p:ext uri="{BB962C8B-B14F-4D97-AF65-F5344CB8AC3E}">
        <p14:creationId xmlns:p14="http://schemas.microsoft.com/office/powerpoint/2010/main" val="3869654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2D921-7274-66FF-8DE1-2360683038D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i-FI" sz="3600" b="1" dirty="0"/>
              <a:t>Kennelliiton yleinen jääviyssääntö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CA333-3B21-D70C-3152-7A0524EDC619}"/>
              </a:ext>
            </a:extLst>
          </p:cNvPr>
          <p:cNvSpPr txBox="1"/>
          <p:nvPr/>
        </p:nvSpPr>
        <p:spPr>
          <a:xfrm>
            <a:off x="1579727" y="1137563"/>
            <a:ext cx="1027829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/>
              <a:t>Kokeet, kilpailut ja testit </a:t>
            </a:r>
          </a:p>
          <a:p>
            <a:endParaRPr lang="fi-FI" sz="1800" dirty="0"/>
          </a:p>
          <a:p>
            <a:r>
              <a:rPr lang="fi-FI" sz="1800" dirty="0"/>
              <a:t>1</a:t>
            </a:r>
          </a:p>
          <a:p>
            <a:r>
              <a:rPr lang="fi-FI" sz="1800" dirty="0"/>
              <a:t>Tuomari ei saa toimia nimettynä (johtavana) ylituomarina siinä kokeessa, johon osallistuu hänen omistamansa tai sopimuksen perusteella hallitsema koira. </a:t>
            </a:r>
          </a:p>
          <a:p>
            <a:endParaRPr lang="fi-FI" sz="1800" dirty="0"/>
          </a:p>
          <a:p>
            <a:r>
              <a:rPr lang="fi-FI" sz="1800" dirty="0"/>
              <a:t>Tuomari ei saa toimia nimettynä (johtavana) ylituomarina siinä kokeessa, johon osallistuu hänen perheenjäsenensä omistama tai sopimuksen perusteella hallitsema koira. koiran ohjaaja,</a:t>
            </a:r>
          </a:p>
          <a:p>
            <a:r>
              <a:rPr lang="fi-FI" sz="1800" dirty="0"/>
              <a:t> </a:t>
            </a:r>
          </a:p>
          <a:p>
            <a:r>
              <a:rPr lang="fi-FI" sz="1800" dirty="0"/>
              <a:t>2</a:t>
            </a:r>
          </a:p>
          <a:p>
            <a:r>
              <a:rPr lang="fi-FI" sz="1800" dirty="0"/>
              <a:t>Kokeessa koiraa arvosteleva tuomari on jäävi tehtäväänsä, jos hän tai hänen perheenjäsenensä on: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fi-FI" sz="1800" dirty="0"/>
              <a:t>Koiran ohjaaja</a:t>
            </a:r>
          </a:p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fi-FI" sz="1800" dirty="0"/>
              <a:t>koiran omistaja, </a:t>
            </a:r>
          </a:p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fi-FI" sz="1800" dirty="0"/>
              <a:t>tai sopimuksen perusteella koiran haltija. </a:t>
            </a:r>
          </a:p>
          <a:p>
            <a:pPr marL="342900" lvl="7" indent="-342900">
              <a:buFont typeface="Arial" panose="020B0604020202020204" pitchFamily="34" charset="0"/>
              <a:buChar char="•"/>
            </a:pPr>
            <a:r>
              <a:rPr lang="fi-FI" sz="1800" dirty="0">
                <a:highlight>
                  <a:srgbClr val="FFFF00"/>
                </a:highlight>
              </a:rPr>
              <a:t>Koiran kasvattaja (0nko jo voimassa?)</a:t>
            </a:r>
          </a:p>
          <a:p>
            <a:pPr marL="342900" indent="-342900">
              <a:buFontTx/>
              <a:buChar char="-"/>
            </a:pPr>
            <a:endParaRPr lang="fi-FI" sz="1800" dirty="0"/>
          </a:p>
          <a:p>
            <a:r>
              <a:rPr lang="fi-FI" sz="1800" dirty="0"/>
              <a:t>Tuomari ei voi toimia ohjaajana siinä kokeessa, jossa hän itse toimii nimettynä ylituomarina tai arvostelevana tuomarina. </a:t>
            </a:r>
          </a:p>
        </p:txBody>
      </p:sp>
    </p:spTree>
    <p:extLst>
      <p:ext uri="{BB962C8B-B14F-4D97-AF65-F5344CB8AC3E}">
        <p14:creationId xmlns:p14="http://schemas.microsoft.com/office/powerpoint/2010/main" val="119896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subTitle" idx="4294967295"/>
          </p:nvPr>
        </p:nvSpPr>
        <p:spPr>
          <a:xfrm>
            <a:off x="1440000" y="1604520"/>
            <a:ext cx="1014156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VELVOLLISUUDET JA VASTUUT</a:t>
            </a:r>
            <a:endParaRPr sz="32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1440000" y="2309759"/>
            <a:ext cx="10661209" cy="383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Koetoimitsija on velvollinen noudattamaan tehtävässään  ko. koemuodon sääntöjä ja järjestämisohjetta.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Hänen on noudatettava toiminnassaan yleisesti hyväksyttyjä tapoja tasapuolisesti ja oikeudenmukaisesti.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Koetoimitsija vastaa muiden toimitsijoiden työskentelystä, ja seuraa heidän toimintaansa kokeen aikana </a:t>
            </a:r>
            <a:r>
              <a:rPr lang="fi-FI" sz="2400" b="0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ml. </a:t>
            </a:r>
            <a:r>
              <a:rPr lang="fi-FI" sz="2400" dirty="0">
                <a:solidFill>
                  <a:srgbClr val="262626"/>
                </a:solidFill>
              </a:rPr>
              <a:t>k</a:t>
            </a:r>
            <a:r>
              <a:rPr lang="fi-FI" sz="2400" b="0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okeen ylituomari</a:t>
            </a:r>
            <a:endParaRPr sz="2400" b="0" strike="noStrik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88214-D38B-1861-8E39-8E66647E7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BA46E4-12EB-72DB-C629-63DF1A71E320}"/>
              </a:ext>
            </a:extLst>
          </p:cNvPr>
          <p:cNvSpPr txBox="1"/>
          <p:nvPr/>
        </p:nvSpPr>
        <p:spPr>
          <a:xfrm>
            <a:off x="1858889" y="1909110"/>
            <a:ext cx="962246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err="1"/>
              <a:t>Yleiset</a:t>
            </a:r>
            <a:r>
              <a:rPr lang="en-US" sz="2400" dirty="0"/>
              <a:t> </a:t>
            </a:r>
            <a:r>
              <a:rPr lang="en-US" sz="2400" dirty="0" err="1"/>
              <a:t>ohjeet</a:t>
            </a:r>
            <a:r>
              <a:rPr lang="en-US" sz="2400" dirty="0"/>
              <a:t> </a:t>
            </a:r>
            <a:r>
              <a:rPr lang="en-US" sz="2400" dirty="0" err="1"/>
              <a:t>kokeiden</a:t>
            </a:r>
            <a:r>
              <a:rPr lang="en-US" sz="2400" dirty="0"/>
              <a:t> </a:t>
            </a:r>
            <a:r>
              <a:rPr lang="en-US" sz="2400" dirty="0" err="1"/>
              <a:t>anomisesta</a:t>
            </a:r>
            <a:r>
              <a:rPr lang="en-US" sz="2400" dirty="0"/>
              <a:t> </a:t>
            </a:r>
            <a:r>
              <a:rPr lang="en-US" sz="2400" dirty="0" err="1"/>
              <a:t>löytyvät</a:t>
            </a:r>
            <a:r>
              <a:rPr lang="en-US" sz="2400" dirty="0"/>
              <a:t> </a:t>
            </a:r>
            <a:r>
              <a:rPr lang="en-US" sz="2400" dirty="0" err="1"/>
              <a:t>kennelliiton</a:t>
            </a:r>
            <a:r>
              <a:rPr lang="en-US" sz="2400" dirty="0"/>
              <a:t> </a:t>
            </a:r>
            <a:r>
              <a:rPr lang="en-US" sz="2400" dirty="0" err="1"/>
              <a:t>säännöt</a:t>
            </a:r>
            <a:r>
              <a:rPr lang="en-US" sz="2400" dirty="0"/>
              <a:t>- ja </a:t>
            </a:r>
            <a:r>
              <a:rPr lang="en-US" sz="2400" dirty="0" err="1"/>
              <a:t>ohjeet</a:t>
            </a:r>
            <a:r>
              <a:rPr lang="en-US" sz="2400" dirty="0"/>
              <a:t> </a:t>
            </a:r>
            <a:r>
              <a:rPr lang="en-US" sz="2400" dirty="0" err="1"/>
              <a:t>sivustolta</a:t>
            </a:r>
            <a:r>
              <a:rPr lang="en-US" sz="2400" dirty="0"/>
              <a:t>. </a:t>
            </a:r>
            <a:r>
              <a:rPr lang="en-US" sz="2400" dirty="0" err="1"/>
              <a:t>Liitevihko</a:t>
            </a:r>
            <a:r>
              <a:rPr lang="en-US" sz="2400" dirty="0"/>
              <a:t> (</a:t>
            </a:r>
            <a:r>
              <a:rPr lang="en-US" sz="2400" dirty="0" err="1"/>
              <a:t>kennelliiton</a:t>
            </a:r>
            <a:r>
              <a:rPr lang="en-US" sz="2400" dirty="0"/>
              <a:t> </a:t>
            </a:r>
            <a:r>
              <a:rPr lang="en-US" sz="2400" dirty="0" err="1"/>
              <a:t>yleisiä</a:t>
            </a:r>
            <a:r>
              <a:rPr lang="en-US" sz="2400" dirty="0"/>
              <a:t> </a:t>
            </a:r>
            <a:r>
              <a:rPr lang="en-US" sz="2400" dirty="0" err="1"/>
              <a:t>kokeitaja</a:t>
            </a:r>
            <a:r>
              <a:rPr lang="en-US" sz="2400" dirty="0"/>
              <a:t> </a:t>
            </a:r>
            <a:r>
              <a:rPr lang="en-US" sz="2400" dirty="0" err="1"/>
              <a:t>kilpailuja</a:t>
            </a:r>
            <a:r>
              <a:rPr lang="en-US" sz="2400" dirty="0"/>
              <a:t> </a:t>
            </a:r>
            <a:r>
              <a:rPr lang="en-US" sz="2400" dirty="0" err="1"/>
              <a:t>koskevat</a:t>
            </a:r>
            <a:r>
              <a:rPr lang="en-US" sz="2400" dirty="0"/>
              <a:t> </a:t>
            </a:r>
            <a:r>
              <a:rPr lang="en-US" sz="2400" dirty="0" err="1"/>
              <a:t>säännöt</a:t>
            </a:r>
            <a:r>
              <a:rPr lang="en-US" sz="2400" dirty="0"/>
              <a:t> ja </a:t>
            </a:r>
            <a:r>
              <a:rPr lang="en-US" sz="2400" dirty="0" err="1"/>
              <a:t>ohjeet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fi-FI" sz="2400" dirty="0"/>
              <a:t>Kokeet anotaan kennelpiiriltä sähköisesti Omakoirapalvelun kautta.</a:t>
            </a:r>
          </a:p>
          <a:p>
            <a:pPr marL="285750" indent="-285750">
              <a:buFontTx/>
              <a:buChar char="-"/>
            </a:pPr>
            <a:endParaRPr lang="fi-FI" sz="2400" dirty="0"/>
          </a:p>
          <a:p>
            <a:pPr marL="285750" indent="-285750">
              <a:buFontTx/>
              <a:buChar char="-"/>
            </a:pPr>
            <a:r>
              <a:rPr lang="fi-FI" sz="2400" dirty="0"/>
              <a:t>Kennelpiirillä on mahdollista myöntää anomisajoista poiketen alueellaan kokeita, aikaisintaan kuusi (6) viikkoa, tai viimeistään kaksi (2) viikkoa ennen koepäivää.</a:t>
            </a:r>
          </a:p>
          <a:p>
            <a:pPr marL="285750" indent="-285750">
              <a:buFontTx/>
              <a:buChar char="-"/>
            </a:pPr>
            <a:endParaRPr lang="fi-FI" sz="2800" dirty="0"/>
          </a:p>
          <a:p>
            <a:r>
              <a:rPr lang="fi-FI" sz="2800" dirty="0"/>
              <a:t> </a:t>
            </a:r>
            <a:endParaRPr lang="en-US" sz="2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17CC4C2F-3271-65BD-9591-45DED4AA1EF6}"/>
              </a:ext>
            </a:extLst>
          </p:cNvPr>
          <p:cNvSpPr txBox="1">
            <a:spLocks/>
          </p:cNvSpPr>
          <p:nvPr/>
        </p:nvSpPr>
        <p:spPr>
          <a:xfrm>
            <a:off x="1178442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i-FI" sz="3600" b="1" dirty="0"/>
              <a:t>Pikakokeen anominen tallennusohjelmassa</a:t>
            </a:r>
          </a:p>
        </p:txBody>
      </p:sp>
    </p:spTree>
    <p:extLst>
      <p:ext uri="{BB962C8B-B14F-4D97-AF65-F5344CB8AC3E}">
        <p14:creationId xmlns:p14="http://schemas.microsoft.com/office/powerpoint/2010/main" val="1403641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88214-D38B-1861-8E39-8E66647E7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BA46E4-12EB-72DB-C629-63DF1A71E320}"/>
              </a:ext>
            </a:extLst>
          </p:cNvPr>
          <p:cNvSpPr txBox="1"/>
          <p:nvPr/>
        </p:nvSpPr>
        <p:spPr>
          <a:xfrm>
            <a:off x="1625009" y="945286"/>
            <a:ext cx="9622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400" dirty="0"/>
              <a:t>Omakoirapalvelu, yhdistys, kokeet +Uusi koeanomus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17CC4C2F-3271-65BD-9591-45DED4AA1EF6}"/>
              </a:ext>
            </a:extLst>
          </p:cNvPr>
          <p:cNvSpPr txBox="1">
            <a:spLocks/>
          </p:cNvSpPr>
          <p:nvPr/>
        </p:nvSpPr>
        <p:spPr>
          <a:xfrm>
            <a:off x="1178442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i-FI" sz="3600" b="1" dirty="0"/>
              <a:t>Pikakokeen anominen tallennusohjelmassa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2D636E31-4B23-4D6A-94E2-783092DE1EDC}"/>
              </a:ext>
            </a:extLst>
          </p:cNvPr>
          <p:cNvGrpSpPr/>
          <p:nvPr/>
        </p:nvGrpSpPr>
        <p:grpSpPr>
          <a:xfrm>
            <a:off x="2048526" y="1528620"/>
            <a:ext cx="9050734" cy="4891636"/>
            <a:chOff x="1936884" y="1459346"/>
            <a:chExt cx="9645516" cy="5398654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8C820B96-E4C1-427F-83A0-93B954277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6884" y="1459346"/>
              <a:ext cx="9645516" cy="53986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35656EFE-3B97-493F-8359-781DA7BE032F}"/>
                </a:ext>
              </a:extLst>
            </p:cNvPr>
            <p:cNvSpPr/>
            <p:nvPr/>
          </p:nvSpPr>
          <p:spPr>
            <a:xfrm flipV="1">
              <a:off x="10640291" y="2052347"/>
              <a:ext cx="526473" cy="13956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98384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88214-D38B-1861-8E39-8E66647E7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BA46E4-12EB-72DB-C629-63DF1A71E320}"/>
              </a:ext>
            </a:extLst>
          </p:cNvPr>
          <p:cNvSpPr txBox="1"/>
          <p:nvPr/>
        </p:nvSpPr>
        <p:spPr>
          <a:xfrm>
            <a:off x="1848670" y="859691"/>
            <a:ext cx="96224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-</a:t>
            </a:r>
            <a:r>
              <a:rPr lang="en-US" sz="2000" dirty="0" err="1"/>
              <a:t>Tietojen</a:t>
            </a:r>
            <a:r>
              <a:rPr lang="en-US" sz="2000" dirty="0"/>
              <a:t> </a:t>
            </a:r>
            <a:r>
              <a:rPr lang="en-US" sz="2000" dirty="0" err="1"/>
              <a:t>lisääminen</a:t>
            </a:r>
            <a:r>
              <a:rPr lang="en-US" sz="2000" dirty="0"/>
              <a:t> </a:t>
            </a:r>
            <a:r>
              <a:rPr lang="en-US" sz="2000" dirty="0" err="1"/>
              <a:t>jokaiseen</a:t>
            </a:r>
            <a:r>
              <a:rPr lang="en-US" sz="2000" dirty="0"/>
              <a:t> </a:t>
            </a:r>
            <a:r>
              <a:rPr lang="en-US" sz="2000" dirty="0" err="1"/>
              <a:t>alasvetovalikkoon</a:t>
            </a:r>
            <a:r>
              <a:rPr lang="en-US" sz="2000" dirty="0"/>
              <a:t>. </a:t>
            </a:r>
            <a:r>
              <a:rPr lang="en-US" sz="2000" dirty="0" err="1"/>
              <a:t>Raksi</a:t>
            </a:r>
            <a:r>
              <a:rPr lang="en-US" sz="2000" dirty="0"/>
              <a:t> </a:t>
            </a:r>
            <a:r>
              <a:rPr lang="en-US" sz="2000" dirty="0" err="1"/>
              <a:t>ruutuun</a:t>
            </a:r>
            <a:r>
              <a:rPr lang="en-US" sz="2000" dirty="0"/>
              <a:t>, </a:t>
            </a:r>
            <a:r>
              <a:rPr lang="en-US" sz="2000" dirty="0" err="1"/>
              <a:t>anomus</a:t>
            </a:r>
            <a:r>
              <a:rPr lang="en-US" sz="2000" dirty="0"/>
              <a:t> on </a:t>
            </a:r>
            <a:r>
              <a:rPr lang="en-US" sz="2000" dirty="0" err="1"/>
              <a:t>valmis</a:t>
            </a:r>
            <a:r>
              <a:rPr lang="en-US" sz="2000" dirty="0"/>
              <a:t> </a:t>
            </a:r>
            <a:r>
              <a:rPr lang="en-US" sz="2000" dirty="0" err="1"/>
              <a:t>kennelpiirin</a:t>
            </a:r>
            <a:r>
              <a:rPr lang="en-US" sz="2000" dirty="0"/>
              <a:t> </a:t>
            </a:r>
            <a:r>
              <a:rPr lang="en-US" sz="2000" dirty="0" err="1"/>
              <a:t>käsittelyyn</a:t>
            </a:r>
            <a:r>
              <a:rPr lang="en-US" sz="2000" dirty="0"/>
              <a:t>. </a:t>
            </a:r>
            <a:r>
              <a:rPr lang="en-US" sz="2000" dirty="0" err="1"/>
              <a:t>Paina</a:t>
            </a:r>
            <a:r>
              <a:rPr lang="en-US" sz="2000" dirty="0"/>
              <a:t> </a:t>
            </a:r>
            <a:r>
              <a:rPr lang="en-US" sz="2000" dirty="0" err="1"/>
              <a:t>tallenna</a:t>
            </a:r>
            <a:r>
              <a:rPr lang="en-US" sz="2000" dirty="0"/>
              <a:t>, </a:t>
            </a:r>
            <a:r>
              <a:rPr lang="en-US" sz="2000" dirty="0" err="1"/>
              <a:t>valmis</a:t>
            </a:r>
            <a:r>
              <a:rPr lang="en-US" sz="2000" dirty="0"/>
              <a:t> </a:t>
            </a:r>
            <a:r>
              <a:rPr lang="en-US" sz="2000" dirty="0" err="1"/>
              <a:t>nappia</a:t>
            </a:r>
            <a:r>
              <a:rPr lang="en-US" sz="2000" dirty="0"/>
              <a:t>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17CC4C2F-3271-65BD-9591-45DED4AA1EF6}"/>
              </a:ext>
            </a:extLst>
          </p:cNvPr>
          <p:cNvSpPr txBox="1">
            <a:spLocks/>
          </p:cNvSpPr>
          <p:nvPr/>
        </p:nvSpPr>
        <p:spPr>
          <a:xfrm>
            <a:off x="1178442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i-FI" sz="3600" b="1" dirty="0"/>
              <a:t>Pikakokeen anominen tallennusohjelmassa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F50E134-B167-4412-B917-7CAE934D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36" y="1690688"/>
            <a:ext cx="8617099" cy="499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022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3827D-6CB7-B89C-683E-7D4FBCCE5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9647CD8-D2A6-E722-A2E5-4D3C3C06C5E8}"/>
              </a:ext>
            </a:extLst>
          </p:cNvPr>
          <p:cNvSpPr txBox="1">
            <a:spLocks/>
          </p:cNvSpPr>
          <p:nvPr/>
        </p:nvSpPr>
        <p:spPr>
          <a:xfrm>
            <a:off x="1178442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i-FI" sz="3600" b="1" dirty="0"/>
              <a:t>Koirat joita ei löydy koetallennusohjelmassa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FE8D261-47BE-4E05-AA15-B0BDB7265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69" y="1334434"/>
            <a:ext cx="8048272" cy="515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062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3827D-6CB7-B89C-683E-7D4FBCCE5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39647CD8-D2A6-E722-A2E5-4D3C3C06C5E8}"/>
              </a:ext>
            </a:extLst>
          </p:cNvPr>
          <p:cNvSpPr txBox="1">
            <a:spLocks/>
          </p:cNvSpPr>
          <p:nvPr/>
        </p:nvSpPr>
        <p:spPr>
          <a:xfrm>
            <a:off x="1178442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i-FI" sz="3600" b="1" dirty="0"/>
              <a:t>Koirat joita ei löydy koetallennusohjelmassa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D80273A-DE48-431B-9D7E-F9DC7DFFE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13" y="1478281"/>
            <a:ext cx="8914878" cy="486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998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3"/>
          <p:cNvSpPr/>
          <p:nvPr/>
        </p:nvSpPr>
        <p:spPr>
          <a:xfrm>
            <a:off x="1620000" y="1800000"/>
            <a:ext cx="10259280" cy="46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63"/>
          <p:cNvSpPr txBox="1">
            <a:spLocks noGrp="1"/>
          </p:cNvSpPr>
          <p:nvPr>
            <p:ph type="subTitle" idx="4294967295"/>
          </p:nvPr>
        </p:nvSpPr>
        <p:spPr>
          <a:xfrm>
            <a:off x="609480" y="273600"/>
            <a:ext cx="10972080" cy="530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3429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fi-FI" sz="54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KIITOS!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1800000" y="1770840"/>
            <a:ext cx="8819280" cy="36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59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VELVOLLISUUDET JA VASTUUT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4294967295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1605480" y="2699924"/>
            <a:ext cx="10586520" cy="32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Antaa tarvittaessa lausunnon kokeen kulusta tai järjestelyistä, mikäli kokeesta on tehty valitusmenettelyn   mukainen valitus.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Kokeen sääntöjen mukaisesta toteutumisesta vastaa kokeen ylituomari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45160135-66C5-8811-EB23-B0D8E87CCC48}"/>
              </a:ext>
            </a:extLst>
          </p:cNvPr>
          <p:cNvSpPr txBox="1">
            <a:spLocks/>
          </p:cNvSpPr>
          <p:nvPr/>
        </p:nvSpPr>
        <p:spPr>
          <a:xfrm>
            <a:off x="2268159" y="131209"/>
            <a:ext cx="10515600" cy="10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/>
              <a:t>Vastaava koetoimitsija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966A8CC8-476D-3195-7142-30317178CAA5}"/>
              </a:ext>
            </a:extLst>
          </p:cNvPr>
          <p:cNvSpPr txBox="1">
            <a:spLocks/>
          </p:cNvSpPr>
          <p:nvPr/>
        </p:nvSpPr>
        <p:spPr>
          <a:xfrm>
            <a:off x="1192161" y="1971416"/>
            <a:ext cx="109998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fi-FI" dirty="0"/>
              <a:t>Vastaavan koetoimitsijan mahdollinen osallistuminen kokeeseen tai kilpailuun</a:t>
            </a:r>
          </a:p>
          <a:p>
            <a:pPr marL="457200" lvl="1" indent="0">
              <a:buFont typeface="Arial"/>
              <a:buNone/>
            </a:pPr>
            <a:endParaRPr lang="fi-FI" dirty="0"/>
          </a:p>
          <a:p>
            <a:pPr lvl="2"/>
            <a:r>
              <a:rPr lang="fi-FI" sz="2400" dirty="0"/>
              <a:t>Määritellään kunkin koemuodon säännöissä tai ohjeissa</a:t>
            </a:r>
          </a:p>
          <a:p>
            <a:pPr lvl="2"/>
            <a:r>
              <a:rPr lang="fi-FI" sz="2400" dirty="0"/>
              <a:t>Ajok ja keaj ei ole kielletty, mutta ei ole suotavaa</a:t>
            </a:r>
          </a:p>
          <a:p>
            <a:pPr lvl="2"/>
            <a:r>
              <a:rPr lang="fi-FI" sz="2400" dirty="0"/>
              <a:t>Pyrittävä olemaan paikalla koko kokeen ajan</a:t>
            </a:r>
          </a:p>
          <a:p>
            <a:pPr lvl="2"/>
            <a:r>
              <a:rPr lang="fi-FI" sz="2400" dirty="0"/>
              <a:t>Jos koiralla toinen omistaja koetoimitsijan lisäksi, toinen omistaja voi kuljettaa koiraa.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4549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/>
          <p:nvPr/>
        </p:nvSpPr>
        <p:spPr>
          <a:xfrm>
            <a:off x="1620000" y="1800000"/>
            <a:ext cx="9899280" cy="431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5"/>
          <p:cNvSpPr txBox="1">
            <a:spLocks noGrp="1"/>
          </p:cNvSpPr>
          <p:nvPr>
            <p:ph type="subTitle" idx="4294967295"/>
          </p:nvPr>
        </p:nvSpPr>
        <p:spPr>
          <a:xfrm>
            <a:off x="609480" y="273600"/>
            <a:ext cx="10972080" cy="530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" algn="l" rtl="0">
              <a:lnSpc>
                <a:spcPct val="100000"/>
              </a:lnSpc>
              <a:spcBef>
                <a:spcPts val="160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2563813" y="2602723"/>
            <a:ext cx="888156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i-FI" sz="4400" b="1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i-FI" sz="4400" b="1" dirty="0">
                <a:solidFill>
                  <a:srgbClr val="262626"/>
                </a:solidFill>
              </a:rPr>
              <a:t>Toiminta k</a:t>
            </a:r>
            <a:r>
              <a:rPr lang="fi-FI" sz="4400" b="1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okeen anom</a:t>
            </a:r>
            <a:r>
              <a:rPr lang="fi-FI" sz="4400" b="1" dirty="0">
                <a:solidFill>
                  <a:srgbClr val="262626"/>
                </a:solidFill>
              </a:rPr>
              <a:t>is-</a:t>
            </a:r>
            <a:r>
              <a:rPr lang="fi-FI" sz="4400" b="1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ja suunnitteluva</a:t>
            </a:r>
            <a:r>
              <a:rPr lang="fi-FI" sz="4400" b="1" dirty="0">
                <a:solidFill>
                  <a:srgbClr val="262626"/>
                </a:solidFill>
              </a:rPr>
              <a:t>iheessa</a:t>
            </a:r>
            <a:endParaRPr sz="4400" b="0" strike="noStrik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 idx="4294967295"/>
          </p:nvPr>
        </p:nvSpPr>
        <p:spPr>
          <a:xfrm>
            <a:off x="1484280" y="322920"/>
            <a:ext cx="10017720" cy="8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Kokeiden suunnittelu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4294967295"/>
          </p:nvPr>
        </p:nvSpPr>
        <p:spPr>
          <a:xfrm>
            <a:off x="1484280" y="1770840"/>
            <a:ext cx="1001772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rm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601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1484280" y="1770840"/>
            <a:ext cx="9135000" cy="4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1649645" y="2049955"/>
            <a:ext cx="10433100" cy="346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Suunniteltava seuraavan toimintakauden kokeet yhdistyksen toimintasuunnitelmaan, yhdistyksen vuosikokouksessa käsiteltäväksi.</a:t>
            </a: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Talousarviota varten suunniteltava kokeen rahoitus ja mahdollisuudet sponsorointiin” (esim. palkinnot)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strike="noStrik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Jokaisen kokeen koetoimikunnassa oltava ainakin yksi pätevöity koetoimitsija. </a:t>
            </a:r>
            <a:r>
              <a:rPr lang="fi-FI" sz="24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Koetoimitsija ja YT on sovittava ennen kokeen anomista.</a:t>
            </a:r>
            <a:endParaRPr sz="2400" b="0" strike="noStrik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2080</Words>
  <Application>Microsoft Office PowerPoint</Application>
  <PresentationFormat>Widescreen</PresentationFormat>
  <Paragraphs>444</Paragraphs>
  <Slides>55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Corbel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KOETOIMITSIJALLE ASETETTAVAT VAATIMUKSET</vt:lpstr>
      <vt:lpstr>KURSSIN TARKOITUS</vt:lpstr>
      <vt:lpstr>PÄTEVÖINTI</vt:lpstr>
      <vt:lpstr>VELVOLLISUUDET JA VASTUUT</vt:lpstr>
      <vt:lpstr>VELVOLLISUUDET JA VASTUUT</vt:lpstr>
      <vt:lpstr>PowerPoint Presentation</vt:lpstr>
      <vt:lpstr>PowerPoint Presentation</vt:lpstr>
      <vt:lpstr>Kokeiden suunnittelu</vt:lpstr>
      <vt:lpstr>Kokeiden suunnittelu</vt:lpstr>
      <vt:lpstr>Kokeiden suunnittelu</vt:lpstr>
      <vt:lpstr>PowerPoint Presentation</vt:lpstr>
      <vt:lpstr>2.1. Koetoimikunta</vt:lpstr>
      <vt:lpstr>2.1. Koetoimikunta</vt:lpstr>
      <vt:lpstr>2.2. Ensimmäinen kokous</vt:lpstr>
      <vt:lpstr>2.3. Koeanomuksen laadinta</vt:lpstr>
      <vt:lpstr>Koeanomuksen laadinta</vt:lpstr>
      <vt:lpstr>Koeanomuksen laadinta</vt:lpstr>
      <vt:lpstr>Koeanomuksen laadinta</vt:lpstr>
      <vt:lpstr>2.4. Toinen tai alustava kokous</vt:lpstr>
      <vt:lpstr>2.4. Toinen tai alustava kokous</vt:lpstr>
      <vt:lpstr>2.4. Toinen tai alustava kokous</vt:lpstr>
      <vt:lpstr>2.5. Ilmoittautumisten vastaanotto</vt:lpstr>
      <vt:lpstr>2.5. Ilmoittautumisten vastaanotto</vt:lpstr>
      <vt:lpstr>2.6. Palkintotuomareiden tulon varmentaminen</vt:lpstr>
      <vt:lpstr>2.7. Koetoimikunnan lopullinen kokous</vt:lpstr>
      <vt:lpstr>2.8. Toimenpiteet ennen kokeen alkua</vt:lpstr>
      <vt:lpstr>2.9. Toimenpiteet kokeen aikana</vt:lpstr>
      <vt:lpstr>2.9. Toimenpiteet kokeen aikana</vt:lpstr>
      <vt:lpstr>2.9. Toimenpiteet kokeen aikana</vt:lpstr>
      <vt:lpstr>2.10. Toimenpiteet kokeen jälkeen</vt:lpstr>
      <vt:lpstr>2.10. Toimenpiteet kokeen jälkeen</vt:lpstr>
      <vt:lpstr>2.10 Kokeen lopputulokset näkyviin tulospalveluun</vt:lpstr>
      <vt:lpstr>2.11. Kokeen yhteenveto</vt:lpstr>
      <vt:lpstr>3. Kokeen siirtäminen ja peruuttaminen</vt:lpstr>
      <vt:lpstr>PowerPoint Presentation</vt:lpstr>
      <vt:lpstr>3.1. Kokeen ajankohdan siirto</vt:lpstr>
      <vt:lpstr>3.1. Kokeen ajankohdan siirto</vt:lpstr>
      <vt:lpstr>3.1. Kokeen ajankohdan siirto</vt:lpstr>
      <vt:lpstr>3.1. Kokeen ajankohdan siirto</vt:lpstr>
      <vt:lpstr>3. 2. Kokeen peruuttaminen</vt:lpstr>
      <vt:lpstr>3. 2. Kokeen peruuttaminen</vt:lpstr>
      <vt:lpstr>3. 2. Kokeen peruuttaminen</vt:lpstr>
      <vt:lpstr>3. 3. Kokeen keskeytys</vt:lpstr>
      <vt:lpstr>3. 3. Kokeen keskeytys</vt:lpstr>
      <vt:lpstr>AJOKOKEIDEN PÖYTÄKIRJAT</vt:lpstr>
      <vt:lpstr>AJOKOKEIDEN PÖYTÄKIRJAT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Keränen Kalle PV KAIPR</dc:creator>
  <cp:lastModifiedBy>Jarkko Ylesmäki</cp:lastModifiedBy>
  <cp:revision>29</cp:revision>
  <dcterms:modified xsi:type="dcterms:W3CDTF">2025-07-11T09:54:19Z</dcterms:modified>
</cp:coreProperties>
</file>