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2" r:id="rId2"/>
  </p:sldMasterIdLst>
  <p:notesMasterIdLst>
    <p:notesMasterId r:id="rId33"/>
  </p:notesMasterIdLst>
  <p:sldIdLst>
    <p:sldId id="256" r:id="rId3"/>
    <p:sldId id="261" r:id="rId4"/>
    <p:sldId id="259" r:id="rId5"/>
    <p:sldId id="262" r:id="rId6"/>
    <p:sldId id="263" r:id="rId7"/>
    <p:sldId id="293" r:id="rId8"/>
    <p:sldId id="264" r:id="rId9"/>
    <p:sldId id="265" r:id="rId10"/>
    <p:sldId id="266" r:id="rId11"/>
    <p:sldId id="267" r:id="rId12"/>
    <p:sldId id="268" r:id="rId13"/>
    <p:sldId id="312" r:id="rId14"/>
    <p:sldId id="313" r:id="rId15"/>
    <p:sldId id="295" r:id="rId16"/>
    <p:sldId id="291" r:id="rId17"/>
    <p:sldId id="292" r:id="rId18"/>
    <p:sldId id="274" r:id="rId19"/>
    <p:sldId id="276" r:id="rId20"/>
    <p:sldId id="279" r:id="rId21"/>
    <p:sldId id="286" r:id="rId22"/>
    <p:sldId id="321" r:id="rId23"/>
    <p:sldId id="296" r:id="rId24"/>
    <p:sldId id="320" r:id="rId25"/>
    <p:sldId id="300" r:id="rId26"/>
    <p:sldId id="302" r:id="rId27"/>
    <p:sldId id="304" r:id="rId28"/>
    <p:sldId id="303" r:id="rId29"/>
    <p:sldId id="319" r:id="rId30"/>
    <p:sldId id="306" r:id="rId31"/>
    <p:sldId id="31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C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7CB3C-B70F-42E6-A207-1F89A66355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F983EFD-AAD8-44D3-A2D2-3D70ECC4CDDE}">
      <dgm:prSet/>
      <dgm:spPr/>
      <dgm:t>
        <a:bodyPr/>
        <a:lstStyle/>
        <a:p>
          <a:r>
            <a:rPr lang="fi-FI"/>
            <a:t>SÄÄNNÖT</a:t>
          </a:r>
          <a:endParaRPr lang="en-US"/>
        </a:p>
      </dgm:t>
    </dgm:pt>
    <dgm:pt modelId="{404FAEB4-2B29-4C5A-95B0-C2FE52526702}" type="parTrans" cxnId="{8AE57121-9D28-4941-97D2-01B24F47621C}">
      <dgm:prSet/>
      <dgm:spPr/>
      <dgm:t>
        <a:bodyPr/>
        <a:lstStyle/>
        <a:p>
          <a:endParaRPr lang="en-US"/>
        </a:p>
      </dgm:t>
    </dgm:pt>
    <dgm:pt modelId="{13FF2057-22C4-4467-97B1-BB5DDDF6129E}" type="sibTrans" cxnId="{8AE57121-9D28-4941-97D2-01B24F47621C}">
      <dgm:prSet/>
      <dgm:spPr/>
      <dgm:t>
        <a:bodyPr/>
        <a:lstStyle/>
        <a:p>
          <a:endParaRPr lang="en-US"/>
        </a:p>
      </dgm:t>
    </dgm:pt>
    <dgm:pt modelId="{EB7FB6FB-7B5E-47D9-B820-B95E8597E133}">
      <dgm:prSet/>
      <dgm:spPr/>
      <dgm:t>
        <a:bodyPr/>
        <a:lstStyle/>
        <a:p>
          <a:r>
            <a:rPr lang="fi-FI"/>
            <a:t>OHJEET</a:t>
          </a:r>
          <a:endParaRPr lang="en-US"/>
        </a:p>
      </dgm:t>
    </dgm:pt>
    <dgm:pt modelId="{256A928A-F14D-4439-AFB5-125B2CE93630}" type="parTrans" cxnId="{DDC9320A-B8A5-476B-A116-7C9663861AE8}">
      <dgm:prSet/>
      <dgm:spPr/>
      <dgm:t>
        <a:bodyPr/>
        <a:lstStyle/>
        <a:p>
          <a:endParaRPr lang="en-US"/>
        </a:p>
      </dgm:t>
    </dgm:pt>
    <dgm:pt modelId="{8420EF7A-B7A4-4E1F-A9E5-2F76EFAA249B}" type="sibTrans" cxnId="{DDC9320A-B8A5-476B-A116-7C9663861AE8}">
      <dgm:prSet/>
      <dgm:spPr/>
      <dgm:t>
        <a:bodyPr/>
        <a:lstStyle/>
        <a:p>
          <a:endParaRPr lang="en-US"/>
        </a:p>
      </dgm:t>
    </dgm:pt>
    <dgm:pt modelId="{7C62B186-C05A-4607-BDFE-F626B6C54C64}">
      <dgm:prSet/>
      <dgm:spPr/>
      <dgm:t>
        <a:bodyPr/>
        <a:lstStyle/>
        <a:p>
          <a:r>
            <a:rPr lang="fi-FI"/>
            <a:t>LISÄTIEDOT</a:t>
          </a:r>
          <a:endParaRPr lang="en-US"/>
        </a:p>
      </dgm:t>
    </dgm:pt>
    <dgm:pt modelId="{C91D3D84-0262-4FBA-83A7-CD27B0FF78A4}" type="parTrans" cxnId="{A577E8AC-F3A2-4DE9-B963-1961562E309E}">
      <dgm:prSet/>
      <dgm:spPr/>
      <dgm:t>
        <a:bodyPr/>
        <a:lstStyle/>
        <a:p>
          <a:endParaRPr lang="en-US"/>
        </a:p>
      </dgm:t>
    </dgm:pt>
    <dgm:pt modelId="{0DC8A9DC-D75E-4333-BEA0-10BFCDEA7123}" type="sibTrans" cxnId="{A577E8AC-F3A2-4DE9-B963-1961562E309E}">
      <dgm:prSet/>
      <dgm:spPr/>
      <dgm:t>
        <a:bodyPr/>
        <a:lstStyle/>
        <a:p>
          <a:endParaRPr lang="en-US"/>
        </a:p>
      </dgm:t>
    </dgm:pt>
    <dgm:pt modelId="{38862FEF-5D8A-4C9B-AB85-9A7330185C2C}">
      <dgm:prSet/>
      <dgm:spPr/>
      <dgm:t>
        <a:bodyPr/>
        <a:lstStyle/>
        <a:p>
          <a:r>
            <a:rPr lang="fi-FI" dirty="0"/>
            <a:t>TULKINNAT (SAJ:n vahvistamat)</a:t>
          </a:r>
          <a:endParaRPr lang="en-US" dirty="0"/>
        </a:p>
      </dgm:t>
    </dgm:pt>
    <dgm:pt modelId="{89E8BA04-C8B5-40D7-A8A1-FA4E9FA26934}" type="parTrans" cxnId="{E0FBC566-B913-450C-982A-79087651345F}">
      <dgm:prSet/>
      <dgm:spPr/>
      <dgm:t>
        <a:bodyPr/>
        <a:lstStyle/>
        <a:p>
          <a:endParaRPr lang="en-US"/>
        </a:p>
      </dgm:t>
    </dgm:pt>
    <dgm:pt modelId="{98D8F447-9B3D-44BF-B086-AB57A35136D3}" type="sibTrans" cxnId="{E0FBC566-B913-450C-982A-79087651345F}">
      <dgm:prSet/>
      <dgm:spPr/>
      <dgm:t>
        <a:bodyPr/>
        <a:lstStyle/>
        <a:p>
          <a:endParaRPr lang="en-US"/>
        </a:p>
      </dgm:t>
    </dgm:pt>
    <dgm:pt modelId="{AF203968-A3D0-4934-8B57-BC93F4E3C1E2}" type="pres">
      <dgm:prSet presAssocID="{E297CB3C-B70F-42E6-A207-1F89A6635528}" presName="linear" presStyleCnt="0">
        <dgm:presLayoutVars>
          <dgm:animLvl val="lvl"/>
          <dgm:resizeHandles val="exact"/>
        </dgm:presLayoutVars>
      </dgm:prSet>
      <dgm:spPr/>
    </dgm:pt>
    <dgm:pt modelId="{FC5ADABA-9BEB-4143-BF46-34939D324532}" type="pres">
      <dgm:prSet presAssocID="{7F983EFD-AAD8-44D3-A2D2-3D70ECC4CDDE}" presName="parentText" presStyleLbl="node1" presStyleIdx="0" presStyleCnt="4">
        <dgm:presLayoutVars>
          <dgm:chMax val="0"/>
          <dgm:bulletEnabled val="1"/>
        </dgm:presLayoutVars>
      </dgm:prSet>
      <dgm:spPr/>
    </dgm:pt>
    <dgm:pt modelId="{C90EB3BB-4179-4FEC-8806-CB8DBA77B3EA}" type="pres">
      <dgm:prSet presAssocID="{13FF2057-22C4-4467-97B1-BB5DDDF6129E}" presName="spacer" presStyleCnt="0"/>
      <dgm:spPr/>
    </dgm:pt>
    <dgm:pt modelId="{9A3424B3-1B47-41C3-B97E-59D28E0642F1}" type="pres">
      <dgm:prSet presAssocID="{EB7FB6FB-7B5E-47D9-B820-B95E8597E133}" presName="parentText" presStyleLbl="node1" presStyleIdx="1" presStyleCnt="4">
        <dgm:presLayoutVars>
          <dgm:chMax val="0"/>
          <dgm:bulletEnabled val="1"/>
        </dgm:presLayoutVars>
      </dgm:prSet>
      <dgm:spPr/>
    </dgm:pt>
    <dgm:pt modelId="{410C8497-98CB-4614-AC50-CAD2C0015B18}" type="pres">
      <dgm:prSet presAssocID="{8420EF7A-B7A4-4E1F-A9E5-2F76EFAA249B}" presName="spacer" presStyleCnt="0"/>
      <dgm:spPr/>
    </dgm:pt>
    <dgm:pt modelId="{7263B9D9-4E3B-4C79-8089-BBD7604D05DF}" type="pres">
      <dgm:prSet presAssocID="{7C62B186-C05A-4607-BDFE-F626B6C54C64}" presName="parentText" presStyleLbl="node1" presStyleIdx="2" presStyleCnt="4">
        <dgm:presLayoutVars>
          <dgm:chMax val="0"/>
          <dgm:bulletEnabled val="1"/>
        </dgm:presLayoutVars>
      </dgm:prSet>
      <dgm:spPr/>
    </dgm:pt>
    <dgm:pt modelId="{D09CF837-4734-401B-B51D-5021BF5CE9EB}" type="pres">
      <dgm:prSet presAssocID="{0DC8A9DC-D75E-4333-BEA0-10BFCDEA7123}" presName="spacer" presStyleCnt="0"/>
      <dgm:spPr/>
    </dgm:pt>
    <dgm:pt modelId="{05999011-2AAB-4A80-A147-01AE0A56A269}" type="pres">
      <dgm:prSet presAssocID="{38862FEF-5D8A-4C9B-AB85-9A7330185C2C}" presName="parentText" presStyleLbl="node1" presStyleIdx="3" presStyleCnt="4">
        <dgm:presLayoutVars>
          <dgm:chMax val="0"/>
          <dgm:bulletEnabled val="1"/>
        </dgm:presLayoutVars>
      </dgm:prSet>
      <dgm:spPr/>
    </dgm:pt>
  </dgm:ptLst>
  <dgm:cxnLst>
    <dgm:cxn modelId="{DDC9320A-B8A5-476B-A116-7C9663861AE8}" srcId="{E297CB3C-B70F-42E6-A207-1F89A6635528}" destId="{EB7FB6FB-7B5E-47D9-B820-B95E8597E133}" srcOrd="1" destOrd="0" parTransId="{256A928A-F14D-4439-AFB5-125B2CE93630}" sibTransId="{8420EF7A-B7A4-4E1F-A9E5-2F76EFAA249B}"/>
    <dgm:cxn modelId="{E09C1118-5F2D-4A63-B222-4F78355A436D}" type="presOf" srcId="{7F983EFD-AAD8-44D3-A2D2-3D70ECC4CDDE}" destId="{FC5ADABA-9BEB-4143-BF46-34939D324532}" srcOrd="0" destOrd="0" presId="urn:microsoft.com/office/officeart/2005/8/layout/vList2"/>
    <dgm:cxn modelId="{8AE57121-9D28-4941-97D2-01B24F47621C}" srcId="{E297CB3C-B70F-42E6-A207-1F89A6635528}" destId="{7F983EFD-AAD8-44D3-A2D2-3D70ECC4CDDE}" srcOrd="0" destOrd="0" parTransId="{404FAEB4-2B29-4C5A-95B0-C2FE52526702}" sibTransId="{13FF2057-22C4-4467-97B1-BB5DDDF6129E}"/>
    <dgm:cxn modelId="{E0FBC566-B913-450C-982A-79087651345F}" srcId="{E297CB3C-B70F-42E6-A207-1F89A6635528}" destId="{38862FEF-5D8A-4C9B-AB85-9A7330185C2C}" srcOrd="3" destOrd="0" parTransId="{89E8BA04-C8B5-40D7-A8A1-FA4E9FA26934}" sibTransId="{98D8F447-9B3D-44BF-B086-AB57A35136D3}"/>
    <dgm:cxn modelId="{A577E8AC-F3A2-4DE9-B963-1961562E309E}" srcId="{E297CB3C-B70F-42E6-A207-1F89A6635528}" destId="{7C62B186-C05A-4607-BDFE-F626B6C54C64}" srcOrd="2" destOrd="0" parTransId="{C91D3D84-0262-4FBA-83A7-CD27B0FF78A4}" sibTransId="{0DC8A9DC-D75E-4333-BEA0-10BFCDEA7123}"/>
    <dgm:cxn modelId="{5A2294B8-9EF4-46D8-9A8B-54A2249E51F5}" type="presOf" srcId="{38862FEF-5D8A-4C9B-AB85-9A7330185C2C}" destId="{05999011-2AAB-4A80-A147-01AE0A56A269}" srcOrd="0" destOrd="0" presId="urn:microsoft.com/office/officeart/2005/8/layout/vList2"/>
    <dgm:cxn modelId="{BC1513C7-E44A-43D8-91CD-5AE4A0A96252}" type="presOf" srcId="{7C62B186-C05A-4607-BDFE-F626B6C54C64}" destId="{7263B9D9-4E3B-4C79-8089-BBD7604D05DF}" srcOrd="0" destOrd="0" presId="urn:microsoft.com/office/officeart/2005/8/layout/vList2"/>
    <dgm:cxn modelId="{316572F5-C9DB-4ADA-9B87-C1F09F45C0B0}" type="presOf" srcId="{EB7FB6FB-7B5E-47D9-B820-B95E8597E133}" destId="{9A3424B3-1B47-41C3-B97E-59D28E0642F1}" srcOrd="0" destOrd="0" presId="urn:microsoft.com/office/officeart/2005/8/layout/vList2"/>
    <dgm:cxn modelId="{600682FF-3871-4E64-8737-C23AA1494C07}" type="presOf" srcId="{E297CB3C-B70F-42E6-A207-1F89A6635528}" destId="{AF203968-A3D0-4934-8B57-BC93F4E3C1E2}" srcOrd="0" destOrd="0" presId="urn:microsoft.com/office/officeart/2005/8/layout/vList2"/>
    <dgm:cxn modelId="{6A2F9F20-7C05-4976-8E85-CEF9E7EBEE5A}" type="presParOf" srcId="{AF203968-A3D0-4934-8B57-BC93F4E3C1E2}" destId="{FC5ADABA-9BEB-4143-BF46-34939D324532}" srcOrd="0" destOrd="0" presId="urn:microsoft.com/office/officeart/2005/8/layout/vList2"/>
    <dgm:cxn modelId="{522A47C2-0258-4C2D-B7BF-1A5D1D92DF18}" type="presParOf" srcId="{AF203968-A3D0-4934-8B57-BC93F4E3C1E2}" destId="{C90EB3BB-4179-4FEC-8806-CB8DBA77B3EA}" srcOrd="1" destOrd="0" presId="urn:microsoft.com/office/officeart/2005/8/layout/vList2"/>
    <dgm:cxn modelId="{C2C67B38-83EA-4ED7-AF76-B9C9A8F0E6AE}" type="presParOf" srcId="{AF203968-A3D0-4934-8B57-BC93F4E3C1E2}" destId="{9A3424B3-1B47-41C3-B97E-59D28E0642F1}" srcOrd="2" destOrd="0" presId="urn:microsoft.com/office/officeart/2005/8/layout/vList2"/>
    <dgm:cxn modelId="{37049F65-0B86-49D7-9A2F-BF2A71201CA0}" type="presParOf" srcId="{AF203968-A3D0-4934-8B57-BC93F4E3C1E2}" destId="{410C8497-98CB-4614-AC50-CAD2C0015B18}" srcOrd="3" destOrd="0" presId="urn:microsoft.com/office/officeart/2005/8/layout/vList2"/>
    <dgm:cxn modelId="{6295B350-E80F-4FC5-8D36-ADDAB0E702F2}" type="presParOf" srcId="{AF203968-A3D0-4934-8B57-BC93F4E3C1E2}" destId="{7263B9D9-4E3B-4C79-8089-BBD7604D05DF}" srcOrd="4" destOrd="0" presId="urn:microsoft.com/office/officeart/2005/8/layout/vList2"/>
    <dgm:cxn modelId="{506033DD-174E-4939-BFBE-03DCC2B76FE9}" type="presParOf" srcId="{AF203968-A3D0-4934-8B57-BC93F4E3C1E2}" destId="{D09CF837-4734-401B-B51D-5021BF5CE9EB}" srcOrd="5" destOrd="0" presId="urn:microsoft.com/office/officeart/2005/8/layout/vList2"/>
    <dgm:cxn modelId="{5007B20E-30DD-4F4B-8C80-44C25326C0DD}" type="presParOf" srcId="{AF203968-A3D0-4934-8B57-BC93F4E3C1E2}" destId="{05999011-2AAB-4A80-A147-01AE0A56A26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ADABA-9BEB-4143-BF46-34939D324532}">
      <dsp:nvSpPr>
        <dsp:cNvPr id="0" name=""/>
        <dsp:cNvSpPr/>
      </dsp:nvSpPr>
      <dsp:spPr>
        <a:xfrm>
          <a:off x="0" y="282923"/>
          <a:ext cx="5422390" cy="702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i-FI" sz="3000" kern="1200"/>
            <a:t>SÄÄNNÖT</a:t>
          </a:r>
          <a:endParaRPr lang="en-US" sz="3000" kern="1200"/>
        </a:p>
      </dsp:txBody>
      <dsp:txXfrm>
        <a:off x="34269" y="317192"/>
        <a:ext cx="5353852" cy="633462"/>
      </dsp:txXfrm>
    </dsp:sp>
    <dsp:sp modelId="{9A3424B3-1B47-41C3-B97E-59D28E0642F1}">
      <dsp:nvSpPr>
        <dsp:cNvPr id="0" name=""/>
        <dsp:cNvSpPr/>
      </dsp:nvSpPr>
      <dsp:spPr>
        <a:xfrm>
          <a:off x="0" y="1071323"/>
          <a:ext cx="5422390" cy="702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i-FI" sz="3000" kern="1200"/>
            <a:t>OHJEET</a:t>
          </a:r>
          <a:endParaRPr lang="en-US" sz="3000" kern="1200"/>
        </a:p>
      </dsp:txBody>
      <dsp:txXfrm>
        <a:off x="34269" y="1105592"/>
        <a:ext cx="5353852" cy="633462"/>
      </dsp:txXfrm>
    </dsp:sp>
    <dsp:sp modelId="{7263B9D9-4E3B-4C79-8089-BBD7604D05DF}">
      <dsp:nvSpPr>
        <dsp:cNvPr id="0" name=""/>
        <dsp:cNvSpPr/>
      </dsp:nvSpPr>
      <dsp:spPr>
        <a:xfrm>
          <a:off x="0" y="1859723"/>
          <a:ext cx="5422390" cy="702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i-FI" sz="3000" kern="1200"/>
            <a:t>LISÄTIEDOT</a:t>
          </a:r>
          <a:endParaRPr lang="en-US" sz="3000" kern="1200"/>
        </a:p>
      </dsp:txBody>
      <dsp:txXfrm>
        <a:off x="34269" y="1893992"/>
        <a:ext cx="5353852" cy="633462"/>
      </dsp:txXfrm>
    </dsp:sp>
    <dsp:sp modelId="{05999011-2AAB-4A80-A147-01AE0A56A269}">
      <dsp:nvSpPr>
        <dsp:cNvPr id="0" name=""/>
        <dsp:cNvSpPr/>
      </dsp:nvSpPr>
      <dsp:spPr>
        <a:xfrm>
          <a:off x="0" y="2648123"/>
          <a:ext cx="5422390" cy="702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i-FI" sz="3000" kern="1200" dirty="0"/>
            <a:t>TULKINNAT (SAJ:n vahvistamat)</a:t>
          </a:r>
          <a:endParaRPr lang="en-US" sz="3000" kern="1200" dirty="0"/>
        </a:p>
      </dsp:txBody>
      <dsp:txXfrm>
        <a:off x="34269" y="2682392"/>
        <a:ext cx="5353852" cy="6334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5CD92-0947-486C-84A7-BFE34B07652B}" type="datetimeFigureOut">
              <a:rPr lang="fi-FI" smtClean="0"/>
              <a:t>30.3.2024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34A4A-8246-4F4B-980E-BE23B980625D}" type="slidenum">
              <a:rPr lang="fi-FI" smtClean="0"/>
              <a:t>‹#›</a:t>
            </a:fld>
            <a:endParaRPr lang="fi-FI"/>
          </a:p>
        </p:txBody>
      </p:sp>
    </p:spTree>
    <p:extLst>
      <p:ext uri="{BB962C8B-B14F-4D97-AF65-F5344CB8AC3E}">
        <p14:creationId xmlns:p14="http://schemas.microsoft.com/office/powerpoint/2010/main" val="501620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FAFC015-F449-465B-ABF9-463FF96AB4E8}" type="datetimeFigureOut">
              <a:rPr lang="fi-FI" smtClean="0"/>
              <a:t>30.3.2024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164185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AFC015-F449-465B-ABF9-463FF96AB4E8}" type="datetimeFigureOut">
              <a:rPr lang="fi-FI" smtClean="0"/>
              <a:t>30.3.2024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207996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AFC015-F449-465B-ABF9-463FF96AB4E8}" type="datetimeFigureOut">
              <a:rPr lang="fi-FI" smtClean="0"/>
              <a:t>30.3.2024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242354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AFC015-F449-465B-ABF9-463FF96AB4E8}" type="datetimeFigureOut">
              <a:rPr lang="fi-FI" smtClean="0"/>
              <a:t>30.3.2024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1BD80A0-DD62-4278-AEF9-F2362D61729C}" type="slidenum">
              <a:rPr lang="fi-FI" smtClean="0"/>
              <a:t>‹#›</a:t>
            </a:fld>
            <a:endParaRPr lang="fi-FI"/>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11860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AFC015-F449-465B-ABF9-463FF96AB4E8}" type="datetimeFigureOut">
              <a:rPr lang="fi-FI" smtClean="0"/>
              <a:t>30.3.2024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15442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FC015-F449-465B-ABF9-463FF96AB4E8}" type="datetimeFigureOut">
              <a:rPr lang="fi-FI" smtClean="0"/>
              <a:t>30.3.2024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442665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FC015-F449-465B-ABF9-463FF96AB4E8}" type="datetimeFigureOut">
              <a:rPr lang="fi-FI" smtClean="0"/>
              <a:t>30.3.2024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880770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FC015-F449-465B-ABF9-463FF96AB4E8}" type="datetimeFigureOut">
              <a:rPr lang="fi-FI" smtClean="0"/>
              <a:t>30.3.2024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1759965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FC015-F449-465B-ABF9-463FF96AB4E8}" type="datetimeFigureOut">
              <a:rPr lang="fi-FI" smtClean="0"/>
              <a:t>30.3.2024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312805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FAFC015-F449-465B-ABF9-463FF96AB4E8}" type="datetimeFigureOut">
              <a:rPr lang="fi-FI" smtClean="0"/>
              <a:t>30.3.2024</a:t>
            </a:fld>
            <a:endParaRPr lang="fi-FI"/>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fi-FI"/>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91BD80A0-DD62-4278-AEF9-F2362D61729C}" type="slidenum">
              <a:rPr lang="fi-FI" smtClean="0"/>
              <a:t>‹#›</a:t>
            </a:fld>
            <a:endParaRPr lang="fi-FI"/>
          </a:p>
        </p:txBody>
      </p:sp>
    </p:spTree>
    <p:extLst>
      <p:ext uri="{BB962C8B-B14F-4D97-AF65-F5344CB8AC3E}">
        <p14:creationId xmlns:p14="http://schemas.microsoft.com/office/powerpoint/2010/main" val="1717260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FC015-F449-465B-ABF9-463FF96AB4E8}" type="datetimeFigureOut">
              <a:rPr lang="fi-FI" smtClean="0"/>
              <a:t>30.3.2024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a:xfrm>
            <a:off x="10558300" y="5956137"/>
            <a:ext cx="1052508" cy="365125"/>
          </a:xfrm>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92189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FC015-F449-465B-ABF9-463FF96AB4E8}" type="datetimeFigureOut">
              <a:rPr lang="fi-FI" smtClean="0"/>
              <a:t>30.3.2024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1948050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FAFC015-F449-465B-ABF9-463FF96AB4E8}" type="datetimeFigureOut">
              <a:rPr lang="fi-FI" smtClean="0"/>
              <a:t>30.3.2024</a:t>
            </a:fld>
            <a:endParaRPr lang="fi-FI"/>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fi-FI"/>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1BD80A0-DD62-4278-AEF9-F2362D61729C}" type="slidenum">
              <a:rPr lang="fi-FI" smtClean="0"/>
              <a:t>‹#›</a:t>
            </a:fld>
            <a:endParaRPr lang="fi-FI"/>
          </a:p>
        </p:txBody>
      </p:sp>
    </p:spTree>
    <p:extLst>
      <p:ext uri="{BB962C8B-B14F-4D97-AF65-F5344CB8AC3E}">
        <p14:creationId xmlns:p14="http://schemas.microsoft.com/office/powerpoint/2010/main" val="1384191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AFC015-F449-465B-ABF9-463FF96AB4E8}" type="datetimeFigureOut">
              <a:rPr lang="fi-FI" smtClean="0"/>
              <a:t>30.3.2024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2679980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AFC015-F449-465B-ABF9-463FF96AB4E8}" type="datetimeFigureOut">
              <a:rPr lang="fi-FI" smtClean="0"/>
              <a:t>30.3.2024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2576437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AFC015-F449-465B-ABF9-463FF96AB4E8}" type="datetimeFigureOut">
              <a:rPr lang="fi-FI" smtClean="0"/>
              <a:t>30.3.2024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2021300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FC015-F449-465B-ABF9-463FF96AB4E8}" type="datetimeFigureOut">
              <a:rPr lang="fi-FI" smtClean="0"/>
              <a:t>30.3.2024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515555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FAFC015-F449-465B-ABF9-463FF96AB4E8}" type="datetimeFigureOut">
              <a:rPr lang="fi-FI" smtClean="0"/>
              <a:t>30.3.2024</a:t>
            </a:fld>
            <a:endParaRPr lang="fi-FI"/>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fi-FI"/>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1BD80A0-DD62-4278-AEF9-F2362D61729C}" type="slidenum">
              <a:rPr lang="fi-FI" smtClean="0"/>
              <a:t>‹#›</a:t>
            </a:fld>
            <a:endParaRPr lang="fi-FI"/>
          </a:p>
        </p:txBody>
      </p:sp>
    </p:spTree>
    <p:extLst>
      <p:ext uri="{BB962C8B-B14F-4D97-AF65-F5344CB8AC3E}">
        <p14:creationId xmlns:p14="http://schemas.microsoft.com/office/powerpoint/2010/main" val="1007097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AFC015-F449-465B-ABF9-463FF96AB4E8}" type="datetimeFigureOut">
              <a:rPr lang="fi-FI" smtClean="0"/>
              <a:t>30.3.2024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3519591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FC015-F449-465B-ABF9-463FF96AB4E8}" type="datetimeFigureOut">
              <a:rPr lang="fi-FI" smtClean="0"/>
              <a:t>30.3.2024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3126320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FAFC015-F449-465B-ABF9-463FF96AB4E8}" type="datetimeFigureOut">
              <a:rPr lang="fi-FI" smtClean="0"/>
              <a:t>30.3.2024</a:t>
            </a:fld>
            <a:endParaRPr lang="fi-FI"/>
          </a:p>
        </p:txBody>
      </p:sp>
      <p:sp>
        <p:nvSpPr>
          <p:cNvPr id="5" name="Footer Placeholder 4"/>
          <p:cNvSpPr>
            <a:spLocks noGrp="1"/>
          </p:cNvSpPr>
          <p:nvPr>
            <p:ph type="ftr" sz="quarter" idx="11"/>
          </p:nvPr>
        </p:nvSpPr>
        <p:spPr>
          <a:xfrm>
            <a:off x="774923" y="5951811"/>
            <a:ext cx="7896279" cy="365125"/>
          </a:xfrm>
        </p:spPr>
        <p:txBody>
          <a:bodyPr/>
          <a:lstStyle/>
          <a:p>
            <a:endParaRPr lang="fi-FI"/>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1BD80A0-DD62-4278-AEF9-F2362D61729C}" type="slidenum">
              <a:rPr lang="fi-FI" smtClean="0"/>
              <a:t>‹#›</a:t>
            </a:fld>
            <a:endParaRPr lang="fi-FI"/>
          </a:p>
        </p:txBody>
      </p:sp>
    </p:spTree>
    <p:extLst>
      <p:ext uri="{BB962C8B-B14F-4D97-AF65-F5344CB8AC3E}">
        <p14:creationId xmlns:p14="http://schemas.microsoft.com/office/powerpoint/2010/main" val="638046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AFC015-F449-465B-ABF9-463FF96AB4E8}" type="datetimeFigureOut">
              <a:rPr lang="fi-FI" smtClean="0"/>
              <a:t>30.3.2024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119851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AFC015-F449-465B-ABF9-463FF96AB4E8}" type="datetimeFigureOut">
              <a:rPr lang="fi-FI" smtClean="0"/>
              <a:t>30.3.2024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124095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AFC015-F449-465B-ABF9-463FF96AB4E8}" type="datetimeFigureOut">
              <a:rPr lang="fi-FI" smtClean="0"/>
              <a:t>30.3.2024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279527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AFC015-F449-465B-ABF9-463FF96AB4E8}" type="datetimeFigureOut">
              <a:rPr lang="fi-FI" smtClean="0"/>
              <a:t>30.3.2024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30158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FC015-F449-465B-ABF9-463FF96AB4E8}" type="datetimeFigureOut">
              <a:rPr lang="fi-FI" smtClean="0"/>
              <a:t>30.3.2024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288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AFC015-F449-465B-ABF9-463FF96AB4E8}" type="datetimeFigureOut">
              <a:rPr lang="fi-FI" smtClean="0"/>
              <a:t>30.3.2024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142541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AFC015-F449-465B-ABF9-463FF96AB4E8}" type="datetimeFigureOut">
              <a:rPr lang="fi-FI" smtClean="0"/>
              <a:t>30.3.2024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1BD80A0-DD62-4278-AEF9-F2362D61729C}" type="slidenum">
              <a:rPr lang="fi-FI" smtClean="0"/>
              <a:t>‹#›</a:t>
            </a:fld>
            <a:endParaRPr lang="fi-FI"/>
          </a:p>
        </p:txBody>
      </p:sp>
    </p:spTree>
    <p:extLst>
      <p:ext uri="{BB962C8B-B14F-4D97-AF65-F5344CB8AC3E}">
        <p14:creationId xmlns:p14="http://schemas.microsoft.com/office/powerpoint/2010/main" val="385143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FAFC015-F449-465B-ABF9-463FF96AB4E8}" type="datetimeFigureOut">
              <a:rPr lang="fi-FI" smtClean="0"/>
              <a:t>30.3.2024</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1BD80A0-DD62-4278-AEF9-F2362D61729C}" type="slidenum">
              <a:rPr lang="fi-FI" smtClean="0"/>
              <a:t>‹#›</a:t>
            </a:fld>
            <a:endParaRPr lang="fi-FI"/>
          </a:p>
        </p:txBody>
      </p:sp>
    </p:spTree>
    <p:extLst>
      <p:ext uri="{BB962C8B-B14F-4D97-AF65-F5344CB8AC3E}">
        <p14:creationId xmlns:p14="http://schemas.microsoft.com/office/powerpoint/2010/main" val="79319070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FAFC015-F449-465B-ABF9-463FF96AB4E8}" type="datetimeFigureOut">
              <a:rPr lang="fi-FI" smtClean="0"/>
              <a:t>30.3.2024</a:t>
            </a:fld>
            <a:endParaRPr lang="fi-FI"/>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fi-FI"/>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91BD80A0-DD62-4278-AEF9-F2362D61729C}" type="slidenum">
              <a:rPr lang="fi-FI" smtClean="0"/>
              <a:t>‹#›</a:t>
            </a:fld>
            <a:endParaRPr lang="fi-FI"/>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52675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989BE1E1-1678-D4F3-7286-327557A5656D}"/>
              </a:ext>
            </a:extLst>
          </p:cNvPr>
          <p:cNvSpPr/>
          <p:nvPr/>
        </p:nvSpPr>
        <p:spPr>
          <a:xfrm>
            <a:off x="0" y="0"/>
            <a:ext cx="12192000" cy="6858000"/>
          </a:xfrm>
          <a:custGeom>
            <a:avLst/>
            <a:gdLst/>
            <a:ahLst/>
            <a:cxnLst/>
            <a:rect l="l" t="t" r="r" b="b"/>
            <a:pathLst>
              <a:path w="13767458" h="10287000">
                <a:moveTo>
                  <a:pt x="0" y="0"/>
                </a:moveTo>
                <a:lnTo>
                  <a:pt x="13767459" y="0"/>
                </a:lnTo>
                <a:lnTo>
                  <a:pt x="13767459" y="10287000"/>
                </a:lnTo>
                <a:lnTo>
                  <a:pt x="0" y="10287000"/>
                </a:lnTo>
                <a:lnTo>
                  <a:pt x="0" y="0"/>
                </a:lnTo>
                <a:close/>
              </a:path>
            </a:pathLst>
          </a:custGeom>
          <a:blipFill>
            <a:blip r:embed="rId2">
              <a:alphaModFix amt="85000"/>
            </a:blip>
            <a:stretch>
              <a:fillRect/>
            </a:stretch>
          </a:blipFill>
        </p:spPr>
        <p:txBody>
          <a:bodyPr/>
          <a:lstStyle/>
          <a:p>
            <a:endParaRPr lang="fi-FI"/>
          </a:p>
        </p:txBody>
      </p:sp>
      <p:sp>
        <p:nvSpPr>
          <p:cNvPr id="2" name="Title 1">
            <a:extLst>
              <a:ext uri="{FF2B5EF4-FFF2-40B4-BE49-F238E27FC236}">
                <a16:creationId xmlns:a16="http://schemas.microsoft.com/office/drawing/2014/main" id="{823EEEEE-6B32-6B53-7C21-DEA20057A0E2}"/>
              </a:ext>
            </a:extLst>
          </p:cNvPr>
          <p:cNvSpPr>
            <a:spLocks noGrp="1"/>
          </p:cNvSpPr>
          <p:nvPr>
            <p:ph type="ctrTitle"/>
          </p:nvPr>
        </p:nvSpPr>
        <p:spPr>
          <a:xfrm>
            <a:off x="401217" y="1992926"/>
            <a:ext cx="6792685" cy="2237469"/>
          </a:xfrm>
        </p:spPr>
        <p:txBody>
          <a:bodyPr>
            <a:normAutofit fontScale="90000"/>
          </a:bodyPr>
          <a:lstStyle/>
          <a:p>
            <a:pPr marL="0" marR="0" lvl="0" indent="0" algn="l" defTabSz="914400" rtl="0" eaLnBrk="1" fontAlgn="base" latinLnBrk="0" hangingPunct="1">
              <a:lnSpc>
                <a:spcPct val="100000"/>
              </a:lnSpc>
              <a:spcBef>
                <a:spcPct val="0"/>
              </a:spcBef>
              <a:spcAft>
                <a:spcPct val="0"/>
              </a:spcAft>
              <a:tabLst/>
              <a:defRPr/>
            </a:pPr>
            <a:r>
              <a:rPr kumimoji="0" lang="fi-FI" altLang="fi-FI" sz="4400" b="1" i="0" u="none" strike="noStrike" kern="0" cap="none" spc="0" normalizeH="0" baseline="0" noProof="0" dirty="0">
                <a:ln w="50800"/>
                <a:solidFill>
                  <a:schemeClr val="bg2">
                    <a:lumMod val="2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mn-cs"/>
              </a:rPr>
              <a:t>KETUNAJOKOKEIDEN </a:t>
            </a:r>
            <a:br>
              <a:rPr kumimoji="0" lang="fi-FI" altLang="fi-FI" sz="4400" b="1" i="0" u="none" strike="noStrike" kern="0" cap="none" spc="0" normalizeH="0" baseline="0" noProof="0" dirty="0">
                <a:ln w="50800"/>
                <a:solidFill>
                  <a:schemeClr val="bg2">
                    <a:lumMod val="2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mn-cs"/>
              </a:rPr>
            </a:br>
            <a:r>
              <a:rPr kumimoji="0" lang="fi-FI" altLang="fi-FI" sz="4400" b="1" i="0" u="none" strike="noStrike" kern="0" cap="none" spc="0" normalizeH="0" baseline="0" noProof="0" dirty="0">
                <a:ln w="50800"/>
                <a:solidFill>
                  <a:schemeClr val="bg2">
                    <a:lumMod val="2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mn-cs"/>
              </a:rPr>
              <a:t>KOULUTUSPAKETTI</a:t>
            </a:r>
            <a:br>
              <a:rPr kumimoji="0" lang="fi-FI" altLang="fi-FI" sz="4400" b="1" i="0" u="none" strike="noStrike" kern="0" cap="none" spc="0" normalizeH="0" baseline="0" noProof="0" dirty="0">
                <a:ln w="50800"/>
                <a:solidFill>
                  <a:schemeClr val="bg2">
                    <a:lumMod val="2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mn-cs"/>
              </a:rPr>
            </a:br>
            <a:r>
              <a:rPr kumimoji="0" lang="fi-FI" altLang="fi-FI" sz="4400" b="1" i="0" u="none" strike="noStrike" kern="0" cap="none" spc="0" normalizeH="0" baseline="0" noProof="0" dirty="0">
                <a:ln w="50800"/>
                <a:solidFill>
                  <a:schemeClr val="bg2">
                    <a:lumMod val="2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mn-cs"/>
              </a:rPr>
              <a:t>2024</a:t>
            </a:r>
            <a:br>
              <a:rPr kumimoji="0" lang="fi-FI" altLang="fi-FI" sz="2800" b="1" i="0" u="none" strike="noStrike" kern="0" cap="none" spc="0" normalizeH="0" baseline="0" noProof="0" dirty="0">
                <a:ln w="50800"/>
                <a:solidFill>
                  <a:prstClr val="black">
                    <a:lumMod val="75000"/>
                    <a:lumOff val="25000"/>
                  </a:prstClr>
                </a:solidFill>
                <a:effectLst/>
                <a:uLnTx/>
                <a:uFillTx/>
                <a:latin typeface="Times New Roman" panose="02020603050405020304" pitchFamily="18" charset="0"/>
                <a:ea typeface="+mn-ea"/>
                <a:cs typeface="+mn-cs"/>
              </a:rPr>
            </a:br>
            <a:endParaRPr lang="fi-FI" dirty="0"/>
          </a:p>
        </p:txBody>
      </p:sp>
      <p:sp>
        <p:nvSpPr>
          <p:cNvPr id="3" name="Subtitle 2">
            <a:extLst>
              <a:ext uri="{FF2B5EF4-FFF2-40B4-BE49-F238E27FC236}">
                <a16:creationId xmlns:a16="http://schemas.microsoft.com/office/drawing/2014/main" id="{F02F850E-E90A-3E83-C63B-6248B0B1504C}"/>
              </a:ext>
            </a:extLst>
          </p:cNvPr>
          <p:cNvSpPr>
            <a:spLocks noGrp="1"/>
          </p:cNvSpPr>
          <p:nvPr>
            <p:ph type="subTitle" idx="1"/>
          </p:nvPr>
        </p:nvSpPr>
        <p:spPr>
          <a:xfrm>
            <a:off x="4475583" y="-304317"/>
            <a:ext cx="7570237" cy="956388"/>
          </a:xfrm>
        </p:spPr>
        <p:txBody>
          <a:bodyPr>
            <a:normAutofit/>
          </a:bodyPr>
          <a:lstStyle/>
          <a:p>
            <a:r>
              <a:rPr lang="fi-FI" b="1" dirty="0">
                <a:solidFill>
                  <a:srgbClr val="EFBC62"/>
                </a:solidFill>
              </a:rPr>
              <a:t>Suomen ajokoirajärjestö ry</a:t>
            </a:r>
          </a:p>
        </p:txBody>
      </p:sp>
      <p:sp>
        <p:nvSpPr>
          <p:cNvPr id="5" name="TextBox 4">
            <a:extLst>
              <a:ext uri="{FF2B5EF4-FFF2-40B4-BE49-F238E27FC236}">
                <a16:creationId xmlns:a16="http://schemas.microsoft.com/office/drawing/2014/main" id="{2349CDF7-70BE-A5FE-C874-2A7D58F75BC2}"/>
              </a:ext>
            </a:extLst>
          </p:cNvPr>
          <p:cNvSpPr txBox="1"/>
          <p:nvPr/>
        </p:nvSpPr>
        <p:spPr>
          <a:xfrm>
            <a:off x="3048000" y="3244334"/>
            <a:ext cx="6096000" cy="369332"/>
          </a:xfrm>
          <a:prstGeom prst="rect">
            <a:avLst/>
          </a:prstGeom>
          <a:noFill/>
        </p:spPr>
        <p:txBody>
          <a:bodyPr wrap="square">
            <a:spAutoFit/>
          </a:bodyPr>
          <a:lstStyle/>
          <a:p>
            <a:endParaRPr lang="en-GB" dirty="0"/>
          </a:p>
        </p:txBody>
      </p:sp>
    </p:spTree>
    <p:extLst>
      <p:ext uri="{BB962C8B-B14F-4D97-AF65-F5344CB8AC3E}">
        <p14:creationId xmlns:p14="http://schemas.microsoft.com/office/powerpoint/2010/main" val="1618750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83F9D8F-DE1B-F2FC-D57A-741AE268B275}"/>
              </a:ext>
            </a:extLst>
          </p:cNvPr>
          <p:cNvSpPr>
            <a:spLocks noGrp="1"/>
          </p:cNvSpPr>
          <p:nvPr>
            <p:ph type="title"/>
          </p:nvPr>
        </p:nvSpPr>
        <p:spPr>
          <a:xfrm>
            <a:off x="189307" y="789688"/>
            <a:ext cx="11029616" cy="988332"/>
          </a:xfrm>
        </p:spPr>
        <p:txBody>
          <a:bodyPr/>
          <a:lstStyle/>
          <a:p>
            <a:pPr algn="ctr" eaLnBrk="1" hangingPunct="1"/>
            <a:r>
              <a:rPr lang="fi-FI" altLang="fi-FI" dirty="0"/>
              <a:t>Tuloksen laskeminen</a:t>
            </a:r>
          </a:p>
        </p:txBody>
      </p:sp>
      <p:sp>
        <p:nvSpPr>
          <p:cNvPr id="4" name="Text Placeholder 3">
            <a:extLst>
              <a:ext uri="{FF2B5EF4-FFF2-40B4-BE49-F238E27FC236}">
                <a16:creationId xmlns:a16="http://schemas.microsoft.com/office/drawing/2014/main" id="{94D88751-8702-20B5-1BA0-1A14B4E0B71D}"/>
              </a:ext>
            </a:extLst>
          </p:cNvPr>
          <p:cNvSpPr>
            <a:spLocks noGrp="1"/>
          </p:cNvSpPr>
          <p:nvPr>
            <p:ph type="body" idx="1"/>
          </p:nvPr>
        </p:nvSpPr>
        <p:spPr>
          <a:xfrm>
            <a:off x="734206" y="2810639"/>
            <a:ext cx="5087075" cy="536005"/>
          </a:xfrm>
        </p:spPr>
        <p:txBody>
          <a:bodyPr/>
          <a:lstStyle/>
          <a:p>
            <a:r>
              <a:rPr lang="fi-FI" altLang="fi-FI" sz="2800" b="1" dirty="0"/>
              <a:t>Tulos lasketaan:</a:t>
            </a:r>
          </a:p>
          <a:p>
            <a:endParaRPr lang="fi-FI" dirty="0"/>
          </a:p>
        </p:txBody>
      </p:sp>
      <p:sp>
        <p:nvSpPr>
          <p:cNvPr id="16387" name="Rectangle 3">
            <a:extLst>
              <a:ext uri="{FF2B5EF4-FFF2-40B4-BE49-F238E27FC236}">
                <a16:creationId xmlns:a16="http://schemas.microsoft.com/office/drawing/2014/main" id="{CD9B1750-928B-1869-AC56-4059FE144D05}"/>
              </a:ext>
            </a:extLst>
          </p:cNvPr>
          <p:cNvSpPr>
            <a:spLocks noGrp="1" noChangeArrowheads="1"/>
          </p:cNvSpPr>
          <p:nvPr>
            <p:ph sz="half" idx="2"/>
          </p:nvPr>
        </p:nvSpPr>
        <p:spPr>
          <a:xfrm>
            <a:off x="581193" y="3443901"/>
            <a:ext cx="5393100" cy="2934999"/>
          </a:xfrm>
        </p:spPr>
        <p:txBody>
          <a:bodyPr rtlCol="0">
            <a:normAutofit/>
          </a:bodyPr>
          <a:lstStyle/>
          <a:p>
            <a:pPr indent="-274320">
              <a:defRPr/>
            </a:pPr>
            <a:r>
              <a:rPr lang="fi-FI" altLang="fi-FI" sz="2400" dirty="0"/>
              <a:t>Loppuun viedyssä kokeessa</a:t>
            </a:r>
          </a:p>
          <a:p>
            <a:pPr indent="-274320">
              <a:defRPr/>
            </a:pPr>
            <a:endParaRPr lang="fi-FI" altLang="fi-FI" sz="2400" dirty="0"/>
          </a:p>
          <a:p>
            <a:pPr indent="-274320">
              <a:defRPr/>
            </a:pPr>
            <a:r>
              <a:rPr lang="fi-FI" altLang="fi-FI" sz="2400" dirty="0"/>
              <a:t>Keskeytetyssä kokeessa</a:t>
            </a:r>
          </a:p>
          <a:p>
            <a:pPr indent="-274320">
              <a:defRPr/>
            </a:pPr>
            <a:endParaRPr lang="fi-FI" altLang="fi-FI" dirty="0"/>
          </a:p>
          <a:p>
            <a:pPr indent="-274320">
              <a:defRPr/>
            </a:pPr>
            <a:endParaRPr lang="fi-FI" altLang="fi-FI" sz="1100" dirty="0"/>
          </a:p>
        </p:txBody>
      </p:sp>
      <p:sp>
        <p:nvSpPr>
          <p:cNvPr id="5" name="Text Placeholder 4">
            <a:extLst>
              <a:ext uri="{FF2B5EF4-FFF2-40B4-BE49-F238E27FC236}">
                <a16:creationId xmlns:a16="http://schemas.microsoft.com/office/drawing/2014/main" id="{905D5411-EB81-EE8F-EC99-0375DD66BB2E}"/>
              </a:ext>
            </a:extLst>
          </p:cNvPr>
          <p:cNvSpPr>
            <a:spLocks noGrp="1"/>
          </p:cNvSpPr>
          <p:nvPr>
            <p:ph type="body" sz="quarter" idx="3"/>
          </p:nvPr>
        </p:nvSpPr>
        <p:spPr>
          <a:xfrm>
            <a:off x="6370721" y="2810639"/>
            <a:ext cx="5087073" cy="553373"/>
          </a:xfrm>
        </p:spPr>
        <p:txBody>
          <a:bodyPr/>
          <a:lstStyle/>
          <a:p>
            <a:r>
              <a:rPr kumimoji="0" lang="fi-FI" altLang="fi-FI" sz="2800" b="1" i="0" u="none" strike="noStrike" kern="1200" cap="none" spc="0" normalizeH="0" baseline="0" noProof="0" dirty="0">
                <a:ln>
                  <a:noFill/>
                </a:ln>
                <a:effectLst/>
                <a:uLnTx/>
                <a:uFillTx/>
                <a:latin typeface="Gill Sans MT" panose="020B0502020104020203"/>
                <a:ea typeface="+mn-ea"/>
                <a:cs typeface="+mn-cs"/>
              </a:rPr>
              <a:t>Tulosta ei lasketa:</a:t>
            </a:r>
          </a:p>
          <a:p>
            <a:endParaRPr lang="fi-FI" dirty="0"/>
          </a:p>
        </p:txBody>
      </p:sp>
      <p:sp>
        <p:nvSpPr>
          <p:cNvPr id="6" name="Content Placeholder 5">
            <a:extLst>
              <a:ext uri="{FF2B5EF4-FFF2-40B4-BE49-F238E27FC236}">
                <a16:creationId xmlns:a16="http://schemas.microsoft.com/office/drawing/2014/main" id="{21DECB8C-AF54-D310-4A29-F81E6CD4FCF4}"/>
              </a:ext>
            </a:extLst>
          </p:cNvPr>
          <p:cNvSpPr>
            <a:spLocks noGrp="1"/>
          </p:cNvSpPr>
          <p:nvPr>
            <p:ph sz="quarter" idx="4"/>
          </p:nvPr>
        </p:nvSpPr>
        <p:spPr>
          <a:xfrm>
            <a:off x="6289675" y="3443901"/>
            <a:ext cx="5393100" cy="2934999"/>
          </a:xfrm>
        </p:spPr>
        <p:txBody>
          <a:bodyPr>
            <a:normAutofit/>
          </a:bodyPr>
          <a:lstStyle/>
          <a:p>
            <a:pPr marL="306000" marR="0" lvl="0" indent="-274320" algn="l" defTabSz="457200" rtl="0" eaLnBrk="1" fontAlgn="auto" latinLnBrk="0" hangingPunct="1">
              <a:lnSpc>
                <a:spcPct val="100000"/>
              </a:lnSpc>
              <a:spcBef>
                <a:spcPct val="20000"/>
              </a:spcBef>
              <a:spcAft>
                <a:spcPts val="600"/>
              </a:spcAft>
              <a:buClr>
                <a:srgbClr val="8CB64A"/>
              </a:buClr>
              <a:buSzPct val="92000"/>
              <a:buFont typeface="Wingdings 2" panose="05020102010507070707" pitchFamily="18" charset="2"/>
              <a:buChar char=""/>
              <a:tabLst/>
              <a:defRPr/>
            </a:pPr>
            <a:r>
              <a:rPr kumimoji="0" lang="fi-FI" altLang="fi-FI" sz="2400" b="0" i="0" u="none" strike="noStrike" kern="1200" cap="none" spc="0" normalizeH="0" baseline="0" noProof="0" dirty="0">
                <a:ln>
                  <a:noFill/>
                </a:ln>
                <a:solidFill>
                  <a:srgbClr val="3D3D3D"/>
                </a:solidFill>
                <a:effectLst/>
                <a:uLnTx/>
                <a:uFillTx/>
                <a:latin typeface="Gill Sans MT" panose="020B0502020104020203"/>
                <a:ea typeface="+mn-ea"/>
                <a:cs typeface="+mn-cs"/>
              </a:rPr>
              <a:t>Jos koira suljetaan</a:t>
            </a:r>
          </a:p>
          <a:p>
            <a:pPr marL="306000" marR="0" lvl="0" indent="-274320" algn="l" defTabSz="457200" rtl="0" eaLnBrk="1" fontAlgn="auto" latinLnBrk="0" hangingPunct="1">
              <a:lnSpc>
                <a:spcPct val="100000"/>
              </a:lnSpc>
              <a:spcBef>
                <a:spcPct val="20000"/>
              </a:spcBef>
              <a:spcAft>
                <a:spcPts val="600"/>
              </a:spcAft>
              <a:buClr>
                <a:srgbClr val="8CB64A"/>
              </a:buClr>
              <a:buSzPct val="92000"/>
              <a:buFont typeface="Wingdings 2" panose="05020102010507070707" pitchFamily="18" charset="2"/>
              <a:buChar char=""/>
              <a:tabLst/>
              <a:defRPr/>
            </a:pPr>
            <a:endParaRPr kumimoji="0" lang="fi-FI" altLang="fi-FI" sz="2400" b="0" i="0" u="none" strike="noStrike" kern="1200" cap="none" spc="0" normalizeH="0" baseline="0" noProof="0" dirty="0">
              <a:ln>
                <a:noFill/>
              </a:ln>
              <a:solidFill>
                <a:srgbClr val="3D3D3D"/>
              </a:solidFill>
              <a:effectLst/>
              <a:uLnTx/>
              <a:uFillTx/>
              <a:latin typeface="Gill Sans MT" panose="020B0502020104020203"/>
              <a:ea typeface="+mn-ea"/>
              <a:cs typeface="+mn-cs"/>
            </a:endParaRPr>
          </a:p>
          <a:p>
            <a:pPr marL="306000" marR="0" lvl="0" indent="-274320" algn="l" defTabSz="457200" rtl="0" eaLnBrk="1" fontAlgn="auto" latinLnBrk="0" hangingPunct="1">
              <a:lnSpc>
                <a:spcPct val="100000"/>
              </a:lnSpc>
              <a:spcBef>
                <a:spcPct val="20000"/>
              </a:spcBef>
              <a:spcAft>
                <a:spcPts val="600"/>
              </a:spcAft>
              <a:buClr>
                <a:srgbClr val="8CB64A"/>
              </a:buClr>
              <a:buSzPct val="92000"/>
              <a:buFont typeface="Wingdings 2" panose="05020102010507070707" pitchFamily="18" charset="2"/>
              <a:buChar char=""/>
              <a:tabLst/>
              <a:defRPr/>
            </a:pPr>
            <a:r>
              <a:rPr kumimoji="0" lang="fi-FI" altLang="fi-FI" sz="2400" b="0" i="0" u="none" strike="noStrike" kern="1200" cap="none" spc="0" normalizeH="0" baseline="0" noProof="0" dirty="0">
                <a:ln>
                  <a:noFill/>
                </a:ln>
                <a:solidFill>
                  <a:srgbClr val="3D3D3D"/>
                </a:solidFill>
                <a:effectLst/>
                <a:uLnTx/>
                <a:uFillTx/>
                <a:latin typeface="Gill Sans MT" panose="020B0502020104020203"/>
                <a:ea typeface="+mn-ea"/>
                <a:cs typeface="+mn-cs"/>
              </a:rPr>
              <a:t>Omistaja luopuu</a:t>
            </a:r>
          </a:p>
          <a:p>
            <a:endParaRPr lang="fi-FI" dirty="0"/>
          </a:p>
        </p:txBody>
      </p:sp>
      <p:pic>
        <p:nvPicPr>
          <p:cNvPr id="22532" name="Picture 4" descr="SAJ">
            <a:extLst>
              <a:ext uri="{FF2B5EF4-FFF2-40B4-BE49-F238E27FC236}">
                <a16:creationId xmlns:a16="http://schemas.microsoft.com/office/drawing/2014/main" id="{E24DE2E3-E214-DC6F-18F3-F8D17BD0A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8784" y="709799"/>
            <a:ext cx="541013" cy="54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4116CD2B-62D5-62FF-6989-D820A05D73BA}"/>
              </a:ext>
            </a:extLst>
          </p:cNvPr>
          <p:cNvSpPr txBox="1">
            <a:spLocks noChangeArrowheads="1"/>
          </p:cNvSpPr>
          <p:nvPr/>
        </p:nvSpPr>
        <p:spPr>
          <a:xfrm>
            <a:off x="8697912" y="1201924"/>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cxnSp>
        <p:nvCxnSpPr>
          <p:cNvPr id="9" name="Straight Connector 8">
            <a:extLst>
              <a:ext uri="{FF2B5EF4-FFF2-40B4-BE49-F238E27FC236}">
                <a16:creationId xmlns:a16="http://schemas.microsoft.com/office/drawing/2014/main" id="{EF59E342-AE56-6258-E158-2F8289F172F5}"/>
              </a:ext>
            </a:extLst>
          </p:cNvPr>
          <p:cNvCxnSpPr>
            <a:cxnSpLocks/>
          </p:cNvCxnSpPr>
          <p:nvPr/>
        </p:nvCxnSpPr>
        <p:spPr>
          <a:xfrm>
            <a:off x="5625338" y="2076061"/>
            <a:ext cx="0" cy="414092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666A475-219C-5EF9-5915-DB157A37D2C5}"/>
              </a:ext>
            </a:extLst>
          </p:cNvPr>
          <p:cNvSpPr>
            <a:spLocks noGrp="1"/>
          </p:cNvSpPr>
          <p:nvPr>
            <p:ph type="title"/>
          </p:nvPr>
        </p:nvSpPr>
        <p:spPr>
          <a:xfrm>
            <a:off x="-856408" y="584202"/>
            <a:ext cx="7024688" cy="1143000"/>
          </a:xfrm>
        </p:spPr>
        <p:txBody>
          <a:bodyPr/>
          <a:lstStyle/>
          <a:p>
            <a:pPr algn="ctr" eaLnBrk="1" hangingPunct="1"/>
            <a:r>
              <a:rPr lang="fi-FI" altLang="fi-FI" dirty="0"/>
              <a:t>Kohtuuton häiriö </a:t>
            </a:r>
          </a:p>
        </p:txBody>
      </p:sp>
      <p:sp>
        <p:nvSpPr>
          <p:cNvPr id="19459" name="Rectangle 3">
            <a:extLst>
              <a:ext uri="{FF2B5EF4-FFF2-40B4-BE49-F238E27FC236}">
                <a16:creationId xmlns:a16="http://schemas.microsoft.com/office/drawing/2014/main" id="{8451FF1E-6A67-EFC6-6892-A0AD19079327}"/>
              </a:ext>
            </a:extLst>
          </p:cNvPr>
          <p:cNvSpPr>
            <a:spLocks noGrp="1"/>
          </p:cNvSpPr>
          <p:nvPr>
            <p:ph idx="1"/>
          </p:nvPr>
        </p:nvSpPr>
        <p:spPr>
          <a:xfrm>
            <a:off x="567612" y="2025648"/>
            <a:ext cx="11056775" cy="4248150"/>
          </a:xfrm>
        </p:spPr>
        <p:txBody>
          <a:bodyPr>
            <a:normAutofit/>
          </a:bodyPr>
          <a:lstStyle/>
          <a:p>
            <a:pPr eaLnBrk="1" hangingPunct="1">
              <a:lnSpc>
                <a:spcPct val="90000"/>
              </a:lnSpc>
            </a:pPr>
            <a:r>
              <a:rPr lang="fi-FI" altLang="fi-FI" sz="2400" dirty="0"/>
              <a:t>Haun tai ajon aikana voi sattua koirasta riippumaton häiriö, joka keskeyttää koiran  koettelemisen</a:t>
            </a:r>
          </a:p>
          <a:p>
            <a:pPr eaLnBrk="1" hangingPunct="1">
              <a:lnSpc>
                <a:spcPct val="90000"/>
              </a:lnSpc>
            </a:pPr>
            <a:endParaRPr lang="fi-FI" altLang="fi-FI" sz="2400" dirty="0"/>
          </a:p>
          <a:p>
            <a:pPr eaLnBrk="1" hangingPunct="1">
              <a:lnSpc>
                <a:spcPct val="90000"/>
              </a:lnSpc>
            </a:pPr>
            <a:r>
              <a:rPr lang="fi-FI" altLang="fi-FI" sz="2400" dirty="0"/>
              <a:t>Kohtuuton häiriö on pyrittävä viipymättä toteamaan</a:t>
            </a:r>
          </a:p>
          <a:p>
            <a:pPr eaLnBrk="1" hangingPunct="1">
              <a:lnSpc>
                <a:spcPct val="90000"/>
              </a:lnSpc>
            </a:pPr>
            <a:endParaRPr lang="fi-FI" altLang="fi-FI" sz="2400" dirty="0"/>
          </a:p>
          <a:p>
            <a:pPr eaLnBrk="1" hangingPunct="1">
              <a:lnSpc>
                <a:spcPct val="90000"/>
              </a:lnSpc>
            </a:pPr>
            <a:r>
              <a:rPr lang="fi-FI" altLang="fi-FI" sz="2400" dirty="0"/>
              <a:t>Mahdolliset suurpedot tai petolinnut häiritsevät koiran toimintaa. Eläimen laji merkitään koirakohtaiseen pöytäkirjaan</a:t>
            </a:r>
          </a:p>
        </p:txBody>
      </p:sp>
      <p:pic>
        <p:nvPicPr>
          <p:cNvPr id="23556" name="Picture 4" descr="SAJ">
            <a:extLst>
              <a:ext uri="{FF2B5EF4-FFF2-40B4-BE49-F238E27FC236}">
                <a16:creationId xmlns:a16="http://schemas.microsoft.com/office/drawing/2014/main" id="{FF10822E-EFF4-1A55-4B6E-6DEE7944B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767" y="672907"/>
            <a:ext cx="606328" cy="61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23928F36-2181-C5A1-1D38-C3543043515D}"/>
              </a:ext>
            </a:extLst>
          </p:cNvPr>
          <p:cNvSpPr txBox="1">
            <a:spLocks noChangeArrowheads="1"/>
          </p:cNvSpPr>
          <p:nvPr/>
        </p:nvSpPr>
        <p:spPr>
          <a:xfrm>
            <a:off x="8486451" y="1236663"/>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8A76147-BA8E-3829-7DE9-F50CF8A48AE2}"/>
              </a:ext>
            </a:extLst>
          </p:cNvPr>
          <p:cNvSpPr>
            <a:spLocks noGrp="1" noChangeArrowheads="1"/>
          </p:cNvSpPr>
          <p:nvPr>
            <p:ph type="title"/>
          </p:nvPr>
        </p:nvSpPr>
        <p:spPr>
          <a:xfrm>
            <a:off x="-333207" y="1168060"/>
            <a:ext cx="5810276" cy="988332"/>
          </a:xfrm>
        </p:spPr>
        <p:txBody>
          <a:bodyPr rtlCol="0">
            <a:normAutofit/>
          </a:bodyPr>
          <a:lstStyle/>
          <a:p>
            <a:pPr algn="ctr">
              <a:defRPr/>
            </a:pPr>
            <a:r>
              <a:rPr lang="fi-FI" altLang="fi-FI" dirty="0"/>
              <a:t>Kohtuuton häiriö</a:t>
            </a:r>
            <a:br>
              <a:rPr lang="fi-FI" altLang="fi-FI" dirty="0"/>
            </a:br>
            <a:endParaRPr lang="fi-FI" altLang="fi-FI" dirty="0"/>
          </a:p>
        </p:txBody>
      </p:sp>
      <p:sp>
        <p:nvSpPr>
          <p:cNvPr id="3" name="Content Placeholder 2">
            <a:extLst>
              <a:ext uri="{FF2B5EF4-FFF2-40B4-BE49-F238E27FC236}">
                <a16:creationId xmlns:a16="http://schemas.microsoft.com/office/drawing/2014/main" id="{5C7284DB-911F-70E2-7A4E-AF3B0EDD937E}"/>
              </a:ext>
            </a:extLst>
          </p:cNvPr>
          <p:cNvSpPr>
            <a:spLocks noGrp="1"/>
          </p:cNvSpPr>
          <p:nvPr>
            <p:ph sz="quarter" idx="4"/>
          </p:nvPr>
        </p:nvSpPr>
        <p:spPr>
          <a:xfrm>
            <a:off x="7016499" y="2799183"/>
            <a:ext cx="4503697" cy="3806305"/>
          </a:xfrm>
        </p:spPr>
        <p:txBody>
          <a:bodyPr>
            <a:normAutofit/>
          </a:bodyPr>
          <a:lstStyle/>
          <a:p>
            <a:pPr eaLnBrk="1" hangingPunct="1">
              <a:defRPr/>
            </a:pPr>
            <a:r>
              <a:rPr lang="fi-FI" altLang="fi-FI" sz="1600" kern="0" dirty="0"/>
              <a:t>Jos kohtuuton häiriö aiheuttaa koiran kytkemisen, koiranohjaaja saa valita </a:t>
            </a:r>
            <a:r>
              <a:rPr lang="fi-FI" altLang="fi-FI" sz="1600" kern="0" dirty="0" err="1"/>
              <a:t>irtilaskupaikan</a:t>
            </a:r>
            <a:endParaRPr lang="fi-FI" altLang="fi-FI" sz="1600" kern="0" dirty="0"/>
          </a:p>
          <a:p>
            <a:pPr eaLnBrk="1" hangingPunct="1">
              <a:defRPr/>
            </a:pPr>
            <a:r>
              <a:rPr lang="fi-FI" altLang="fi-FI" sz="1600" kern="0" dirty="0"/>
              <a:t>Jos kohtuuttoman häiriön jälkeen jatketaan samalla ketulla ei ajopisteitä voida korottaa</a:t>
            </a:r>
          </a:p>
          <a:p>
            <a:pPr eaLnBrk="1" hangingPunct="1">
              <a:defRPr/>
            </a:pPr>
            <a:r>
              <a:rPr lang="fi-FI" altLang="fi-FI" sz="1600" b="1" kern="0" dirty="0"/>
              <a:t>Muu koirasta riippumaton, palkintotuomareiden hyväksymä tilanne voidaan  katsoa kohtuuttomaksi häiriöksi.</a:t>
            </a:r>
          </a:p>
          <a:p>
            <a:endParaRPr lang="fi-FI" dirty="0"/>
          </a:p>
        </p:txBody>
      </p:sp>
      <p:sp>
        <p:nvSpPr>
          <p:cNvPr id="5" name="Rectangle 3">
            <a:extLst>
              <a:ext uri="{FF2B5EF4-FFF2-40B4-BE49-F238E27FC236}">
                <a16:creationId xmlns:a16="http://schemas.microsoft.com/office/drawing/2014/main" id="{4317E3EE-EB54-EEBA-5F20-EBA718598209}"/>
              </a:ext>
            </a:extLst>
          </p:cNvPr>
          <p:cNvSpPr txBox="1">
            <a:spLocks noChangeArrowheads="1"/>
          </p:cNvSpPr>
          <p:nvPr/>
        </p:nvSpPr>
        <p:spPr bwMode="auto">
          <a:xfrm>
            <a:off x="671804" y="2156392"/>
            <a:ext cx="6043129" cy="3806305"/>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fi-FI" altLang="fi-FI" sz="1600" b="1" kern="0" dirty="0">
                <a:solidFill>
                  <a:schemeClr val="accent1"/>
                </a:solidFill>
              </a:rPr>
              <a:t>Esimerkkejä kohtuuttomasta häiriöstä</a:t>
            </a:r>
          </a:p>
          <a:p>
            <a:pPr eaLnBrk="1" hangingPunct="1">
              <a:buFont typeface="Wingdings" panose="05000000000000000000" pitchFamily="2" charset="2"/>
              <a:buChar char="§"/>
              <a:defRPr/>
            </a:pPr>
            <a:endParaRPr lang="fi-FI" altLang="fi-FI" sz="1600" b="1" kern="0" dirty="0"/>
          </a:p>
          <a:p>
            <a:pPr eaLnBrk="1" hangingPunct="1">
              <a:buClr>
                <a:schemeClr val="accent2"/>
              </a:buClr>
              <a:buFont typeface="Wingdings" panose="05000000000000000000" pitchFamily="2" charset="2"/>
              <a:buChar char="§"/>
              <a:defRPr/>
            </a:pPr>
            <a:r>
              <a:rPr lang="fi-FI" altLang="fi-FI" sz="1600" kern="0" dirty="0"/>
              <a:t>Ajettava menee louheen</a:t>
            </a:r>
          </a:p>
          <a:p>
            <a:pPr eaLnBrk="1" hangingPunct="1">
              <a:buClr>
                <a:schemeClr val="accent2"/>
              </a:buClr>
              <a:buFont typeface="Wingdings" panose="05000000000000000000" pitchFamily="2" charset="2"/>
              <a:buChar char="§"/>
              <a:defRPr/>
            </a:pPr>
            <a:r>
              <a:rPr lang="fi-FI" altLang="fi-FI" sz="1600" kern="0" dirty="0"/>
              <a:t>Koira joutuu hengen vaaraan</a:t>
            </a:r>
          </a:p>
          <a:p>
            <a:pPr eaLnBrk="1" hangingPunct="1">
              <a:buClr>
                <a:schemeClr val="accent2"/>
              </a:buClr>
              <a:buFont typeface="Wingdings" panose="05000000000000000000" pitchFamily="2" charset="2"/>
              <a:buChar char="§"/>
              <a:defRPr/>
            </a:pPr>
            <a:r>
              <a:rPr lang="fi-FI" altLang="fi-FI" sz="1600" kern="0" dirty="0"/>
              <a:t>Koira saavuttaa ajettavan ketun</a:t>
            </a:r>
          </a:p>
          <a:p>
            <a:pPr eaLnBrk="1" hangingPunct="1">
              <a:buClr>
                <a:schemeClr val="accent2"/>
              </a:buClr>
              <a:buFont typeface="Wingdings" panose="05000000000000000000" pitchFamily="2" charset="2"/>
              <a:buChar char="§"/>
              <a:defRPr/>
            </a:pPr>
            <a:r>
              <a:rPr lang="fi-FI" altLang="fi-FI" sz="1600" kern="0" dirty="0"/>
              <a:t>Joku sivullinen ampuu ajettavan ketun</a:t>
            </a:r>
          </a:p>
          <a:p>
            <a:pPr eaLnBrk="1" hangingPunct="1">
              <a:buClr>
                <a:schemeClr val="accent2"/>
              </a:buClr>
              <a:buFont typeface="Wingdings" panose="05000000000000000000" pitchFamily="2" charset="2"/>
              <a:buChar char="§"/>
              <a:defRPr/>
            </a:pPr>
            <a:r>
              <a:rPr lang="fi-FI" altLang="fi-FI" sz="1600" kern="0" dirty="0"/>
              <a:t>Vieras koira keskeyttää haun tai ajon</a:t>
            </a:r>
          </a:p>
          <a:p>
            <a:pPr eaLnBrk="1" hangingPunct="1">
              <a:buClr>
                <a:schemeClr val="accent2"/>
              </a:buClr>
              <a:buFont typeface="Wingdings" panose="05000000000000000000" pitchFamily="2" charset="2"/>
              <a:buChar char="§"/>
              <a:defRPr/>
            </a:pPr>
            <a:r>
              <a:rPr lang="fi-FI" altLang="fi-FI" sz="1600" kern="0" dirty="0"/>
              <a:t>Vieras koira yhtyy ajoon ennen 60 minuuttia</a:t>
            </a:r>
          </a:p>
          <a:p>
            <a:pPr eaLnBrk="1" hangingPunct="1">
              <a:buClr>
                <a:schemeClr val="accent2"/>
              </a:buClr>
              <a:buFont typeface="Wingdings" panose="05000000000000000000" pitchFamily="2" charset="2"/>
              <a:buChar char="§"/>
              <a:defRPr/>
            </a:pPr>
            <a:r>
              <a:rPr lang="fi-FI" altLang="fi-FI" sz="1600" kern="0" dirty="0"/>
              <a:t>Alueella oleva suurpeto tai petolintu häiritsee koiran toimintaa</a:t>
            </a:r>
          </a:p>
          <a:p>
            <a:pPr eaLnBrk="1" hangingPunct="1">
              <a:buClr>
                <a:schemeClr val="accent2"/>
              </a:buClr>
              <a:buFont typeface="Wingdings" panose="05000000000000000000" pitchFamily="2" charset="2"/>
              <a:buChar char="§"/>
              <a:defRPr/>
            </a:pPr>
            <a:r>
              <a:rPr lang="fi-FI" altLang="fi-FI" sz="1600" kern="0" dirty="0"/>
              <a:t>Ajo alkaa niin myöhään, ettei valoisa aika riitä ajon seuraamiseen, koe keskeytetään pimeyden tultua. Illalla alkanutta ajoa ei keskeytetä ennen määräaikaa, jos 60 minuuttia </a:t>
            </a:r>
            <a:r>
              <a:rPr lang="fi-FI" altLang="fi-FI" sz="1600" kern="0" dirty="0" err="1"/>
              <a:t>kyseessäolevan</a:t>
            </a:r>
            <a:r>
              <a:rPr lang="fi-FI" altLang="fi-FI" sz="1600" kern="0" dirty="0"/>
              <a:t>  </a:t>
            </a:r>
            <a:r>
              <a:rPr lang="fi-FI" altLang="fi-FI" sz="1600" b="1" kern="0" dirty="0"/>
              <a:t>ajon</a:t>
            </a:r>
            <a:r>
              <a:rPr lang="fi-FI" altLang="fi-FI" sz="1600" kern="0" dirty="0"/>
              <a:t> ajattamisajasta on tapahtunut valoisana aikana</a:t>
            </a:r>
          </a:p>
          <a:p>
            <a:pPr marL="0" indent="0" eaLnBrk="1" hangingPunct="1">
              <a:buNone/>
              <a:defRPr/>
            </a:pPr>
            <a:endParaRPr lang="fi-FI" altLang="fi-FI" sz="1800" b="1" kern="0" dirty="0"/>
          </a:p>
          <a:p>
            <a:pPr eaLnBrk="1" hangingPunct="1">
              <a:defRPr/>
            </a:pPr>
            <a:endParaRPr lang="fi-FI" altLang="fi-FI" sz="1800" b="1" kern="0" dirty="0"/>
          </a:p>
        </p:txBody>
      </p:sp>
      <p:pic>
        <p:nvPicPr>
          <p:cNvPr id="24580" name="Picture 4" descr="SAJ">
            <a:extLst>
              <a:ext uri="{FF2B5EF4-FFF2-40B4-BE49-F238E27FC236}">
                <a16:creationId xmlns:a16="http://schemas.microsoft.com/office/drawing/2014/main" id="{0D0B6347-BB90-EB45-31D7-D3494C772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8784" y="653727"/>
            <a:ext cx="652981" cy="6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D1463379-EEB3-CEA2-EE3F-7277A23109D2}"/>
              </a:ext>
            </a:extLst>
          </p:cNvPr>
          <p:cNvSpPr txBox="1">
            <a:spLocks noChangeArrowheads="1"/>
          </p:cNvSpPr>
          <p:nvPr/>
        </p:nvSpPr>
        <p:spPr>
          <a:xfrm>
            <a:off x="8328413" y="1168060"/>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cxnSp>
        <p:nvCxnSpPr>
          <p:cNvPr id="15" name="Straight Connector 14">
            <a:extLst>
              <a:ext uri="{FF2B5EF4-FFF2-40B4-BE49-F238E27FC236}">
                <a16:creationId xmlns:a16="http://schemas.microsoft.com/office/drawing/2014/main" id="{D7D46CB2-5EE7-1BC6-97A1-0C647E0F44CF}"/>
              </a:ext>
            </a:extLst>
          </p:cNvPr>
          <p:cNvCxnSpPr/>
          <p:nvPr/>
        </p:nvCxnSpPr>
        <p:spPr>
          <a:xfrm>
            <a:off x="6811347" y="2351314"/>
            <a:ext cx="0" cy="3788229"/>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35E66EF-CD84-DEDA-0091-F1CE16972726}"/>
              </a:ext>
            </a:extLst>
          </p:cNvPr>
          <p:cNvSpPr>
            <a:spLocks noGrp="1"/>
          </p:cNvSpPr>
          <p:nvPr>
            <p:ph type="title"/>
          </p:nvPr>
        </p:nvSpPr>
        <p:spPr/>
        <p:txBody>
          <a:bodyPr/>
          <a:lstStyle/>
          <a:p>
            <a:pPr eaLnBrk="1" hangingPunct="1"/>
            <a:r>
              <a:rPr lang="fi-FI" altLang="fi-FI" sz="3200" dirty="0"/>
              <a:t>Kohtuuttoman häiriön viemä aika</a:t>
            </a:r>
          </a:p>
        </p:txBody>
      </p:sp>
      <p:sp>
        <p:nvSpPr>
          <p:cNvPr id="5" name="Rectangle 3">
            <a:extLst>
              <a:ext uri="{FF2B5EF4-FFF2-40B4-BE49-F238E27FC236}">
                <a16:creationId xmlns:a16="http://schemas.microsoft.com/office/drawing/2014/main" id="{BB928D91-63EF-7CD5-08F8-7DDE902E1B4C}"/>
              </a:ext>
            </a:extLst>
          </p:cNvPr>
          <p:cNvSpPr txBox="1">
            <a:spLocks noChangeArrowheads="1"/>
          </p:cNvSpPr>
          <p:nvPr/>
        </p:nvSpPr>
        <p:spPr bwMode="auto">
          <a:xfrm>
            <a:off x="335902" y="2488406"/>
            <a:ext cx="10749708" cy="411480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fi-FI" altLang="fi-FI" sz="2400" kern="0" dirty="0"/>
              <a:t>Häiriön aiheuttama keskeytys ei kuluta koiran työskentelyaikaa</a:t>
            </a:r>
          </a:p>
          <a:p>
            <a:pPr eaLnBrk="1" hangingPunct="1">
              <a:defRPr/>
            </a:pPr>
            <a:endParaRPr lang="fi-FI" altLang="fi-FI" sz="2400" kern="0" dirty="0"/>
          </a:p>
          <a:p>
            <a:pPr eaLnBrk="1" hangingPunct="1">
              <a:defRPr/>
            </a:pPr>
            <a:r>
              <a:rPr lang="fi-FI" altLang="fi-FI" sz="2400" kern="0" dirty="0"/>
              <a:t>Arvostelu jatkuu koiran kytkemiseen saakka vaikka kello onkin pysäytetty</a:t>
            </a:r>
          </a:p>
          <a:p>
            <a:pPr eaLnBrk="1" hangingPunct="1">
              <a:defRPr/>
            </a:pPr>
            <a:endParaRPr lang="fi-FI" altLang="fi-FI" kern="0" dirty="0"/>
          </a:p>
        </p:txBody>
      </p:sp>
      <p:pic>
        <p:nvPicPr>
          <p:cNvPr id="25604" name="Picture 4" descr="SAJ">
            <a:extLst>
              <a:ext uri="{FF2B5EF4-FFF2-40B4-BE49-F238E27FC236}">
                <a16:creationId xmlns:a16="http://schemas.microsoft.com/office/drawing/2014/main" id="{5A4D6949-A20F-D0C5-6887-3A1C50B98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5610" y="716416"/>
            <a:ext cx="4841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958331B6-4725-AEA9-43AF-1207FBA0D9D4}"/>
              </a:ext>
            </a:extLst>
          </p:cNvPr>
          <p:cNvSpPr txBox="1">
            <a:spLocks noChangeArrowheads="1"/>
          </p:cNvSpPr>
          <p:nvPr/>
        </p:nvSpPr>
        <p:spPr>
          <a:xfrm>
            <a:off x="8584163" y="1141737"/>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E60E40C-650D-CF0A-D0BC-39A59DE9B7C3}"/>
              </a:ext>
            </a:extLst>
          </p:cNvPr>
          <p:cNvSpPr>
            <a:spLocks noGrp="1"/>
          </p:cNvSpPr>
          <p:nvPr>
            <p:ph type="title"/>
          </p:nvPr>
        </p:nvSpPr>
        <p:spPr>
          <a:xfrm>
            <a:off x="-266635" y="672971"/>
            <a:ext cx="7632700" cy="1143000"/>
          </a:xfrm>
        </p:spPr>
        <p:txBody>
          <a:bodyPr/>
          <a:lstStyle/>
          <a:p>
            <a:pPr algn="ctr" eaLnBrk="1" hangingPunct="1"/>
            <a:r>
              <a:rPr lang="fi-FI" altLang="fi-FI" dirty="0"/>
              <a:t>Koiran työskentelyn arvostelu</a:t>
            </a:r>
          </a:p>
        </p:txBody>
      </p:sp>
      <p:sp>
        <p:nvSpPr>
          <p:cNvPr id="27651" name="Rectangle 3">
            <a:extLst>
              <a:ext uri="{FF2B5EF4-FFF2-40B4-BE49-F238E27FC236}">
                <a16:creationId xmlns:a16="http://schemas.microsoft.com/office/drawing/2014/main" id="{6525585B-8506-199F-32E0-6F712F50C21B}"/>
              </a:ext>
            </a:extLst>
          </p:cNvPr>
          <p:cNvSpPr>
            <a:spLocks noGrp="1"/>
          </p:cNvSpPr>
          <p:nvPr>
            <p:ph idx="1"/>
          </p:nvPr>
        </p:nvSpPr>
        <p:spPr>
          <a:xfrm>
            <a:off x="536120" y="2241064"/>
            <a:ext cx="11201790" cy="3771900"/>
          </a:xfrm>
        </p:spPr>
        <p:txBody>
          <a:bodyPr/>
          <a:lstStyle/>
          <a:p>
            <a:pPr eaLnBrk="1" hangingPunct="1"/>
            <a:r>
              <a:rPr lang="fi-FI" altLang="fi-FI" sz="2400" dirty="0"/>
              <a:t>Ajavan koiran kaksi tärkeintä ominaisuutta riistan löytökyky ja kyky ajaa sitä pitkänkin ajan</a:t>
            </a:r>
          </a:p>
          <a:p>
            <a:pPr eaLnBrk="1" hangingPunct="1"/>
            <a:endParaRPr lang="fi-FI" altLang="fi-FI" sz="2400" dirty="0"/>
          </a:p>
          <a:p>
            <a:pPr eaLnBrk="1" hangingPunct="1"/>
            <a:r>
              <a:rPr lang="fi-FI" altLang="fi-FI" sz="2400" dirty="0"/>
              <a:t>Palkintotuomarin tulee tehdä päivän kuluessa merkintöjä arvostelukorttiinsa</a:t>
            </a:r>
          </a:p>
          <a:p>
            <a:pPr eaLnBrk="1" hangingPunct="1"/>
            <a:endParaRPr lang="fi-FI" altLang="fi-FI" sz="2400" dirty="0"/>
          </a:p>
          <a:p>
            <a:pPr eaLnBrk="1" hangingPunct="1"/>
            <a:r>
              <a:rPr lang="fi-FI" altLang="fi-FI" sz="2400" dirty="0"/>
              <a:t>Koiran kunto ja ikä eivät saa vaikuttaa arvosteluun, kaikki koirat lähtevät samalta viivalta</a:t>
            </a:r>
          </a:p>
          <a:p>
            <a:pPr eaLnBrk="1" hangingPunct="1"/>
            <a:endParaRPr lang="fi-FI" altLang="fi-FI" dirty="0"/>
          </a:p>
        </p:txBody>
      </p:sp>
      <p:pic>
        <p:nvPicPr>
          <p:cNvPr id="31748" name="Picture 4" descr="SAJ">
            <a:extLst>
              <a:ext uri="{FF2B5EF4-FFF2-40B4-BE49-F238E27FC236}">
                <a16:creationId xmlns:a16="http://schemas.microsoft.com/office/drawing/2014/main" id="{CCCDDE03-9F8E-B321-35FB-A9496D14F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3469" y="700721"/>
            <a:ext cx="587668" cy="59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870E42BF-FF64-9770-95AA-9C0C2AEE2678}"/>
              </a:ext>
            </a:extLst>
          </p:cNvPr>
          <p:cNvSpPr txBox="1">
            <a:spLocks noChangeArrowheads="1"/>
          </p:cNvSpPr>
          <p:nvPr/>
        </p:nvSpPr>
        <p:spPr>
          <a:xfrm>
            <a:off x="8355823" y="1204605"/>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E6CAA92-46F3-F3D2-C400-435D9158FB55}"/>
              </a:ext>
            </a:extLst>
          </p:cNvPr>
          <p:cNvSpPr>
            <a:spLocks noGrp="1"/>
          </p:cNvSpPr>
          <p:nvPr>
            <p:ph type="title"/>
          </p:nvPr>
        </p:nvSpPr>
        <p:spPr>
          <a:xfrm>
            <a:off x="190889" y="650616"/>
            <a:ext cx="7024688" cy="1143000"/>
          </a:xfrm>
        </p:spPr>
        <p:txBody>
          <a:bodyPr/>
          <a:lstStyle/>
          <a:p>
            <a:pPr eaLnBrk="1" hangingPunct="1"/>
            <a:r>
              <a:rPr lang="fi-FI" altLang="fi-FI" dirty="0"/>
              <a:t>    Toiminta haun aikana</a:t>
            </a:r>
          </a:p>
        </p:txBody>
      </p:sp>
      <p:sp>
        <p:nvSpPr>
          <p:cNvPr id="26627" name="Rectangle 3">
            <a:extLst>
              <a:ext uri="{FF2B5EF4-FFF2-40B4-BE49-F238E27FC236}">
                <a16:creationId xmlns:a16="http://schemas.microsoft.com/office/drawing/2014/main" id="{87A2610F-C225-0659-9299-97D04905F741}"/>
              </a:ext>
            </a:extLst>
          </p:cNvPr>
          <p:cNvSpPr>
            <a:spLocks noGrp="1"/>
          </p:cNvSpPr>
          <p:nvPr>
            <p:ph idx="1"/>
          </p:nvPr>
        </p:nvSpPr>
        <p:spPr>
          <a:xfrm>
            <a:off x="494557" y="1666124"/>
            <a:ext cx="11122056" cy="4824413"/>
          </a:xfrm>
        </p:spPr>
        <p:txBody>
          <a:bodyPr>
            <a:normAutofit/>
          </a:bodyPr>
          <a:lstStyle/>
          <a:p>
            <a:pPr marL="0" indent="0" eaLnBrk="1" hangingPunct="1">
              <a:lnSpc>
                <a:spcPct val="90000"/>
              </a:lnSpc>
              <a:buNone/>
              <a:defRPr/>
            </a:pPr>
            <a:r>
              <a:rPr lang="fi-FI" altLang="fi-FI" dirty="0">
                <a:solidFill>
                  <a:schemeClr val="accent1"/>
                </a:solidFill>
              </a:rPr>
              <a:t>Haun ja lisähaun aikana koira lasketaan </a:t>
            </a:r>
            <a:r>
              <a:rPr lang="fi-FI" altLang="fi-FI" b="1" dirty="0">
                <a:solidFill>
                  <a:schemeClr val="accent1"/>
                </a:solidFill>
              </a:rPr>
              <a:t>hakemaan ketun </a:t>
            </a:r>
            <a:r>
              <a:rPr lang="fi-FI" altLang="fi-FI" b="1" dirty="0" err="1">
                <a:solidFill>
                  <a:schemeClr val="accent1"/>
                </a:solidFill>
              </a:rPr>
              <a:t>yöjälkeä</a:t>
            </a:r>
            <a:r>
              <a:rPr lang="fi-FI" altLang="fi-FI" b="1" dirty="0">
                <a:solidFill>
                  <a:schemeClr val="accent1"/>
                </a:solidFill>
              </a:rPr>
              <a:t> tai </a:t>
            </a:r>
            <a:r>
              <a:rPr lang="fi-FI" altLang="fi-FI" b="1" dirty="0" err="1">
                <a:solidFill>
                  <a:schemeClr val="accent1"/>
                </a:solidFill>
              </a:rPr>
              <a:t>yöjäljelle</a:t>
            </a:r>
            <a:r>
              <a:rPr lang="fi-FI" altLang="fi-FI" dirty="0">
                <a:solidFill>
                  <a:schemeClr val="accent1"/>
                </a:solidFill>
              </a:rPr>
              <a:t>, jotka kettu on tehnyt koepäivää edeltävänä yönä. </a:t>
            </a:r>
            <a:endParaRPr lang="fi-FI" altLang="fi-FI" b="1" dirty="0">
              <a:solidFill>
                <a:schemeClr val="accent1"/>
              </a:solidFill>
            </a:endParaRPr>
          </a:p>
          <a:p>
            <a:pPr eaLnBrk="1" hangingPunct="1">
              <a:lnSpc>
                <a:spcPct val="90000"/>
              </a:lnSpc>
              <a:defRPr/>
            </a:pPr>
            <a:r>
              <a:rPr lang="fi-FI" altLang="fi-FI" dirty="0"/>
              <a:t>Ryhmän on selvitettävä haun aikana mitä koira hakee</a:t>
            </a:r>
          </a:p>
          <a:p>
            <a:pPr eaLnBrk="1" hangingPunct="1">
              <a:lnSpc>
                <a:spcPct val="90000"/>
              </a:lnSpc>
              <a:defRPr/>
            </a:pPr>
            <a:r>
              <a:rPr lang="fi-FI" altLang="fi-FI" dirty="0"/>
              <a:t>Hakevaa koiraa ei saa auttaa ketun löytämisessä, eikä sen työskentelyä saa häiritä haun aikana</a:t>
            </a:r>
          </a:p>
          <a:p>
            <a:pPr eaLnBrk="1" hangingPunct="1">
              <a:lnSpc>
                <a:spcPct val="90000"/>
              </a:lnSpc>
              <a:defRPr/>
            </a:pPr>
            <a:r>
              <a:rPr lang="fi-FI" altLang="fi-FI" dirty="0"/>
              <a:t>Muun eläimen kuin ketun hakua ei arvostella, jos haku tai ajo todetaan muun eläimen hauksi tai ajoksi, koira kytketään ja viedään jatkamaan työskentelyä ketulla, samoin toimitaan myös jos koira lähtee hakemaan takajälkeen eikä korjaa itse virhettä</a:t>
            </a:r>
          </a:p>
          <a:p>
            <a:pPr eaLnBrk="1" hangingPunct="1">
              <a:lnSpc>
                <a:spcPct val="90000"/>
              </a:lnSpc>
              <a:defRPr/>
            </a:pPr>
            <a:r>
              <a:rPr lang="fi-FI" altLang="fi-FI" dirty="0"/>
              <a:t>Haun päättyessä muun eläimen hakuun tai ajoon, arvostella ainoastaan se osa mikä on ketun hakua</a:t>
            </a:r>
          </a:p>
          <a:p>
            <a:pPr eaLnBrk="1" hangingPunct="1">
              <a:lnSpc>
                <a:spcPct val="90000"/>
              </a:lnSpc>
              <a:defRPr/>
            </a:pPr>
            <a:r>
              <a:rPr lang="fi-FI" altLang="fi-FI" dirty="0"/>
              <a:t>Koiran herätellessä palkintotuomareiden tulee varmistua milloin </a:t>
            </a:r>
            <a:r>
              <a:rPr lang="fi-FI" altLang="fi-FI" dirty="0" err="1"/>
              <a:t>yöjäljelle</a:t>
            </a:r>
            <a:r>
              <a:rPr lang="fi-FI" altLang="fi-FI" dirty="0"/>
              <a:t> haukkuminen muuttuu ajoksi</a:t>
            </a:r>
          </a:p>
          <a:p>
            <a:pPr eaLnBrk="1" hangingPunct="1">
              <a:lnSpc>
                <a:spcPct val="90000"/>
              </a:lnSpc>
              <a:defRPr/>
            </a:pPr>
            <a:r>
              <a:rPr lang="fi-FI" altLang="fi-FI" dirty="0"/>
              <a:t>Ryhmänjohtajalla on oikeus sulkea koira kokeesta  jos se haun aikana antaa ääntä niin runsaasti, etteivät tuomarit voi olla varmoja onko kysymyksessä haku tai ajo tai kun hakulöysyyttä on kertynyt 40 minuutin ajan </a:t>
            </a:r>
          </a:p>
        </p:txBody>
      </p:sp>
      <p:pic>
        <p:nvPicPr>
          <p:cNvPr id="32772" name="Picture 4" descr="SAJ">
            <a:extLst>
              <a:ext uri="{FF2B5EF4-FFF2-40B4-BE49-F238E27FC236}">
                <a16:creationId xmlns:a16="http://schemas.microsoft.com/office/drawing/2014/main" id="{D5AAAB95-092D-F502-386D-0C7D07B73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2303" y="650616"/>
            <a:ext cx="624309" cy="63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638353FA-20C5-D297-AD27-F7FD5DC3EE3F}"/>
              </a:ext>
            </a:extLst>
          </p:cNvPr>
          <p:cNvSpPr txBox="1">
            <a:spLocks noChangeArrowheads="1"/>
          </p:cNvSpPr>
          <p:nvPr/>
        </p:nvSpPr>
        <p:spPr>
          <a:xfrm>
            <a:off x="8337161" y="1244341"/>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763306E-E7C0-7F71-85CD-0656CF4E735F}"/>
              </a:ext>
            </a:extLst>
          </p:cNvPr>
          <p:cNvSpPr>
            <a:spLocks noGrp="1"/>
          </p:cNvSpPr>
          <p:nvPr>
            <p:ph type="title"/>
          </p:nvPr>
        </p:nvSpPr>
        <p:spPr>
          <a:xfrm>
            <a:off x="355634" y="620711"/>
            <a:ext cx="7024687" cy="1143000"/>
          </a:xfrm>
        </p:spPr>
        <p:txBody>
          <a:bodyPr/>
          <a:lstStyle/>
          <a:p>
            <a:pPr eaLnBrk="1" hangingPunct="1"/>
            <a:r>
              <a:rPr lang="fi-FI" altLang="fi-FI" dirty="0"/>
              <a:t>    Toiminta ajon aikana</a:t>
            </a:r>
          </a:p>
        </p:txBody>
      </p:sp>
      <p:sp>
        <p:nvSpPr>
          <p:cNvPr id="27651" name="Rectangle 3">
            <a:extLst>
              <a:ext uri="{FF2B5EF4-FFF2-40B4-BE49-F238E27FC236}">
                <a16:creationId xmlns:a16="http://schemas.microsoft.com/office/drawing/2014/main" id="{1BAC5D20-817E-8EEC-4699-DDF779D710D4}"/>
              </a:ext>
            </a:extLst>
          </p:cNvPr>
          <p:cNvSpPr>
            <a:spLocks noGrp="1" noChangeArrowheads="1"/>
          </p:cNvSpPr>
          <p:nvPr>
            <p:ph idx="1"/>
          </p:nvPr>
        </p:nvSpPr>
        <p:spPr>
          <a:xfrm>
            <a:off x="488302" y="1863721"/>
            <a:ext cx="11215395" cy="4608513"/>
          </a:xfrm>
        </p:spPr>
        <p:txBody>
          <a:bodyPr rtlCol="0">
            <a:normAutofit/>
          </a:bodyPr>
          <a:lstStyle/>
          <a:p>
            <a:pPr indent="-274320">
              <a:defRPr/>
            </a:pPr>
            <a:r>
              <a:rPr lang="fi-FI" altLang="fi-FI" dirty="0"/>
              <a:t>Ajon alettua ryhmänjohtaja antaa ohjeet ryhmän yhteistoiminnasta </a:t>
            </a:r>
          </a:p>
          <a:p>
            <a:pPr indent="-274320">
              <a:defRPr/>
            </a:pPr>
            <a:r>
              <a:rPr lang="fi-FI" altLang="fi-FI" dirty="0"/>
              <a:t>Palkintotuomarit hakeutuvat havaintopaikalle niin kuin metsästäjät passipaikoille</a:t>
            </a:r>
          </a:p>
          <a:p>
            <a:pPr indent="-274320">
              <a:defRPr/>
            </a:pPr>
            <a:r>
              <a:rPr lang="fi-FI" altLang="fi-FI" dirty="0"/>
              <a:t>Palkintotuomarin tulee selvittää viipymättä ajaako koira liikkeellä olevaa kettua vai muuta eläintä, vai haukkuuko koira vanhoilla jäljillä tai tyhjää</a:t>
            </a:r>
          </a:p>
          <a:p>
            <a:pPr indent="-274320">
              <a:defRPr/>
            </a:pPr>
            <a:r>
              <a:rPr lang="fi-FI" altLang="fi-FI" dirty="0"/>
              <a:t>Ryhmänjohtajalla on oikeus sulkea koira, kun ajolöysyyttä on kertynyt 20 minuutin ajan</a:t>
            </a:r>
          </a:p>
          <a:p>
            <a:pPr indent="-274320">
              <a:defRPr/>
            </a:pPr>
            <a:r>
              <a:rPr lang="fi-FI" altLang="fi-FI" dirty="0"/>
              <a:t>Vaikka ajon aikana ei nähdä kettua tai sen jälkiä, katsotaan koiran ajaneen kettua, ellei palkintotuomarilla ole perusteltua syytä uskoa, että ajettava on ollut joku muu kuin kettu</a:t>
            </a:r>
          </a:p>
          <a:p>
            <a:pPr indent="-274320">
              <a:defRPr/>
            </a:pPr>
            <a:r>
              <a:rPr lang="fi-FI" altLang="fi-FI" dirty="0"/>
              <a:t>Jos ajo todetaan muun eläimen hauksi tai ajoksi , koira kytketään</a:t>
            </a:r>
          </a:p>
          <a:p>
            <a:pPr indent="-274320">
              <a:defRPr/>
            </a:pPr>
            <a:r>
              <a:rPr lang="fi-FI" altLang="fi-FI" dirty="0"/>
              <a:t>Jos koira koetteluaikana alkaa ajaa sorkkaeläintä, on ryhmän  koetettava saada koira kytketyksi </a:t>
            </a:r>
          </a:p>
          <a:p>
            <a:pPr indent="-274320">
              <a:defRPr/>
            </a:pPr>
            <a:r>
              <a:rPr lang="fi-FI" altLang="fi-FI" dirty="0"/>
              <a:t>Vieraan koeryhmän koiran ajon tullessa koealueelle, on sen ajominuutit merkittävä muistiin, mikäli se ei häiritse tuomarin varsinaista tehtävää eikä hänen ryhmässään koeteltavana olevan koiran toimintaa</a:t>
            </a:r>
          </a:p>
        </p:txBody>
      </p:sp>
      <p:pic>
        <p:nvPicPr>
          <p:cNvPr id="33796" name="Picture 4" descr="SAJ">
            <a:extLst>
              <a:ext uri="{FF2B5EF4-FFF2-40B4-BE49-F238E27FC236}">
                <a16:creationId xmlns:a16="http://schemas.microsoft.com/office/drawing/2014/main" id="{36567395-2644-D87E-B794-E84B3316E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4139" y="700086"/>
            <a:ext cx="624989" cy="63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40CDA152-BDB9-739E-3DB4-C3D20EB860EF}"/>
              </a:ext>
            </a:extLst>
          </p:cNvPr>
          <p:cNvSpPr txBox="1">
            <a:spLocks noChangeArrowheads="1"/>
          </p:cNvSpPr>
          <p:nvPr/>
        </p:nvSpPr>
        <p:spPr>
          <a:xfrm>
            <a:off x="8342278" y="1214436"/>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9B44169-A154-7048-A38B-2DCECE4668FD}"/>
              </a:ext>
            </a:extLst>
          </p:cNvPr>
          <p:cNvSpPr>
            <a:spLocks noGrp="1"/>
          </p:cNvSpPr>
          <p:nvPr>
            <p:ph type="title"/>
          </p:nvPr>
        </p:nvSpPr>
        <p:spPr>
          <a:xfrm>
            <a:off x="-1422366" y="646907"/>
            <a:ext cx="7024687" cy="1143000"/>
          </a:xfrm>
        </p:spPr>
        <p:txBody>
          <a:bodyPr/>
          <a:lstStyle/>
          <a:p>
            <a:pPr algn="ctr" eaLnBrk="1" hangingPunct="1"/>
            <a:r>
              <a:rPr lang="fi-FI" altLang="fi-FI" dirty="0"/>
              <a:t>Kelin määrittely</a:t>
            </a:r>
          </a:p>
        </p:txBody>
      </p:sp>
      <p:sp>
        <p:nvSpPr>
          <p:cNvPr id="28675" name="Rectangle 3">
            <a:extLst>
              <a:ext uri="{FF2B5EF4-FFF2-40B4-BE49-F238E27FC236}">
                <a16:creationId xmlns:a16="http://schemas.microsoft.com/office/drawing/2014/main" id="{A2F26274-9161-A785-A3F0-F39933C3CF33}"/>
              </a:ext>
            </a:extLst>
          </p:cNvPr>
          <p:cNvSpPr>
            <a:spLocks noGrp="1" noChangeArrowheads="1"/>
          </p:cNvSpPr>
          <p:nvPr>
            <p:ph idx="1"/>
          </p:nvPr>
        </p:nvSpPr>
        <p:spPr>
          <a:xfrm>
            <a:off x="447709" y="2074734"/>
            <a:ext cx="11206065" cy="3941762"/>
          </a:xfrm>
        </p:spPr>
        <p:txBody>
          <a:bodyPr rtlCol="0">
            <a:normAutofit/>
          </a:bodyPr>
          <a:lstStyle/>
          <a:p>
            <a:pPr indent="-274320">
              <a:defRPr/>
            </a:pPr>
            <a:r>
              <a:rPr lang="fi-FI" altLang="fi-FI" sz="2000" dirty="0"/>
              <a:t>Keli katsotaan lumikeliksi, kun koemaastossa on lunta niin paljon, että ketun jälkiä pystyy näön perusteella vaivatta lähes yhtäjaksoisesti seuraamaan siellä missä haku ja ajo tapahtuvat. Kova lumikerros katsotaan myös lumikeliksi, vaikka ei jälkiä voikaan näön perusteella seurata.</a:t>
            </a:r>
          </a:p>
          <a:p>
            <a:pPr indent="-274320">
              <a:defRPr/>
            </a:pPr>
            <a:endParaRPr lang="fi-FI" altLang="fi-FI" sz="2000" dirty="0"/>
          </a:p>
          <a:p>
            <a:pPr indent="-274320">
              <a:defRPr/>
            </a:pPr>
            <a:r>
              <a:rPr lang="fi-FI" altLang="fi-FI" sz="2000" dirty="0"/>
              <a:t>Kelin määrittelevät maaston palkintotuomarit</a:t>
            </a:r>
          </a:p>
          <a:p>
            <a:pPr indent="-274320">
              <a:defRPr/>
            </a:pPr>
            <a:endParaRPr lang="fi-FI" altLang="fi-FI" sz="2000" dirty="0"/>
          </a:p>
          <a:p>
            <a:pPr indent="-274320">
              <a:defRPr/>
            </a:pPr>
            <a:r>
              <a:rPr lang="fi-FI" altLang="fi-FI" sz="2000" dirty="0"/>
              <a:t>Erimielisyyden syntyessä tai epäselvissä tapauksissa asian ratkaisee ylituomari</a:t>
            </a:r>
          </a:p>
        </p:txBody>
      </p:sp>
      <p:pic>
        <p:nvPicPr>
          <p:cNvPr id="34820" name="Picture 4" descr="SAJ">
            <a:extLst>
              <a:ext uri="{FF2B5EF4-FFF2-40B4-BE49-F238E27FC236}">
                <a16:creationId xmlns:a16="http://schemas.microsoft.com/office/drawing/2014/main" id="{B7771ABA-4136-13DE-BDB6-96403AB39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3276" y="697610"/>
            <a:ext cx="580498" cy="59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BB0D0821-9BDD-8531-B3A4-7E6F750231AE}"/>
              </a:ext>
            </a:extLst>
          </p:cNvPr>
          <p:cNvSpPr txBox="1">
            <a:spLocks noChangeArrowheads="1"/>
          </p:cNvSpPr>
          <p:nvPr/>
        </p:nvSpPr>
        <p:spPr>
          <a:xfrm>
            <a:off x="8617079" y="1249963"/>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F7B8ACC-B10F-E030-E374-D4A305F7218B}"/>
              </a:ext>
            </a:extLst>
          </p:cNvPr>
          <p:cNvSpPr>
            <a:spLocks noGrp="1"/>
          </p:cNvSpPr>
          <p:nvPr>
            <p:ph type="title"/>
          </p:nvPr>
        </p:nvSpPr>
        <p:spPr>
          <a:xfrm>
            <a:off x="-87701" y="636590"/>
            <a:ext cx="7772400" cy="1143000"/>
          </a:xfrm>
        </p:spPr>
        <p:txBody>
          <a:bodyPr/>
          <a:lstStyle/>
          <a:p>
            <a:pPr algn="ctr" eaLnBrk="1" hangingPunct="1"/>
            <a:r>
              <a:rPr lang="fi-FI" altLang="fi-FI" sz="3200" dirty="0"/>
              <a:t>Arvostelukortin täyttäminen</a:t>
            </a:r>
          </a:p>
        </p:txBody>
      </p:sp>
      <p:sp>
        <p:nvSpPr>
          <p:cNvPr id="29699" name="Rectangle 3">
            <a:extLst>
              <a:ext uri="{FF2B5EF4-FFF2-40B4-BE49-F238E27FC236}">
                <a16:creationId xmlns:a16="http://schemas.microsoft.com/office/drawing/2014/main" id="{1C05FB86-5E92-64BB-C29D-8EE9B9A50E98}"/>
              </a:ext>
            </a:extLst>
          </p:cNvPr>
          <p:cNvSpPr>
            <a:spLocks noGrp="1" noChangeArrowheads="1"/>
          </p:cNvSpPr>
          <p:nvPr>
            <p:ph idx="1"/>
          </p:nvPr>
        </p:nvSpPr>
        <p:spPr>
          <a:xfrm>
            <a:off x="531845" y="2174033"/>
            <a:ext cx="11187404" cy="4357396"/>
          </a:xfrm>
        </p:spPr>
        <p:txBody>
          <a:bodyPr rtlCol="0">
            <a:normAutofit/>
          </a:bodyPr>
          <a:lstStyle/>
          <a:p>
            <a:pPr indent="-274320">
              <a:lnSpc>
                <a:spcPct val="80000"/>
              </a:lnSpc>
              <a:defRPr/>
            </a:pPr>
            <a:r>
              <a:rPr lang="fi-FI" altLang="fi-FI" sz="2400" dirty="0"/>
              <a:t>Palkintotuomarin tulee täyttää arvostelukorttinsa huolellisesti</a:t>
            </a:r>
          </a:p>
          <a:p>
            <a:pPr indent="-274320">
              <a:lnSpc>
                <a:spcPct val="80000"/>
              </a:lnSpc>
              <a:defRPr/>
            </a:pPr>
            <a:endParaRPr lang="fi-FI" altLang="fi-FI" sz="2400" dirty="0"/>
          </a:p>
          <a:p>
            <a:pPr indent="-274320">
              <a:lnSpc>
                <a:spcPct val="80000"/>
              </a:lnSpc>
              <a:defRPr/>
            </a:pPr>
            <a:r>
              <a:rPr lang="fi-FI" altLang="fi-FI" sz="2400" dirty="0"/>
              <a:t>Palkintotuomarin tulee pyrkiä mahdollisimman suureen tarkkuuteen ajon kulkua minuuttitaulukkoon merkitessään</a:t>
            </a:r>
          </a:p>
          <a:p>
            <a:pPr indent="-274320">
              <a:lnSpc>
                <a:spcPct val="80000"/>
              </a:lnSpc>
              <a:defRPr/>
            </a:pPr>
            <a:endParaRPr lang="fi-FI" altLang="fi-FI" sz="2400" dirty="0"/>
          </a:p>
          <a:p>
            <a:pPr indent="-274320">
              <a:lnSpc>
                <a:spcPct val="80000"/>
              </a:lnSpc>
              <a:defRPr/>
            </a:pPr>
            <a:r>
              <a:rPr lang="fi-FI" altLang="fi-FI" sz="2400" dirty="0"/>
              <a:t>Minuuttitaulukkoon merkitään hukan syy, mikäli se on saatu selville, sekä muutkin ajoa koskevat havainnot, kuten virheiden laatu ja tapahtuma-aika, näköhavainnot  ketusta ja koirasta ja koiran työskentely vaikeissa maasto- ja estekohdissa</a:t>
            </a:r>
          </a:p>
          <a:p>
            <a:pPr indent="-274320">
              <a:lnSpc>
                <a:spcPct val="80000"/>
              </a:lnSpc>
              <a:defRPr/>
            </a:pPr>
            <a:endParaRPr lang="fi-FI" altLang="fi-FI" dirty="0"/>
          </a:p>
          <a:p>
            <a:pPr marL="1051243" lvl="4" indent="0">
              <a:lnSpc>
                <a:spcPct val="80000"/>
              </a:lnSpc>
              <a:buNone/>
              <a:defRPr/>
            </a:pPr>
            <a:endParaRPr lang="fi-FI" altLang="fi-FI" dirty="0"/>
          </a:p>
        </p:txBody>
      </p:sp>
      <p:pic>
        <p:nvPicPr>
          <p:cNvPr id="35844" name="Picture 4" descr="SAJ">
            <a:extLst>
              <a:ext uri="{FF2B5EF4-FFF2-40B4-BE49-F238E27FC236}">
                <a16:creationId xmlns:a16="http://schemas.microsoft.com/office/drawing/2014/main" id="{4A5B15A1-E273-8C42-D638-55B67EA28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0295" y="636590"/>
            <a:ext cx="605647" cy="61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90507C9B-5532-AC81-CA04-2C29AD184310}"/>
              </a:ext>
            </a:extLst>
          </p:cNvPr>
          <p:cNvSpPr txBox="1">
            <a:spLocks noChangeArrowheads="1"/>
          </p:cNvSpPr>
          <p:nvPr/>
        </p:nvSpPr>
        <p:spPr>
          <a:xfrm>
            <a:off x="8439798" y="1230315"/>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BC5510B-8384-8FB8-1197-2F1FD751789D}"/>
              </a:ext>
            </a:extLst>
          </p:cNvPr>
          <p:cNvSpPr>
            <a:spLocks noGrp="1"/>
          </p:cNvSpPr>
          <p:nvPr>
            <p:ph type="title"/>
          </p:nvPr>
        </p:nvSpPr>
        <p:spPr>
          <a:xfrm>
            <a:off x="-214216" y="618937"/>
            <a:ext cx="7024688" cy="1143000"/>
          </a:xfrm>
        </p:spPr>
        <p:txBody>
          <a:bodyPr/>
          <a:lstStyle/>
          <a:p>
            <a:pPr algn="ctr" eaLnBrk="1" hangingPunct="1"/>
            <a:r>
              <a:rPr lang="fi-FI" altLang="fi-FI" sz="2800" dirty="0"/>
              <a:t>Ominaisuudet ja lisätiedot</a:t>
            </a:r>
          </a:p>
        </p:txBody>
      </p:sp>
      <p:sp>
        <p:nvSpPr>
          <p:cNvPr id="30723" name="Rectangle 3">
            <a:extLst>
              <a:ext uri="{FF2B5EF4-FFF2-40B4-BE49-F238E27FC236}">
                <a16:creationId xmlns:a16="http://schemas.microsoft.com/office/drawing/2014/main" id="{573AEC8C-F1B9-1E3D-BC5C-C72A1F9B3BA0}"/>
              </a:ext>
            </a:extLst>
          </p:cNvPr>
          <p:cNvSpPr>
            <a:spLocks noGrp="1"/>
          </p:cNvSpPr>
          <p:nvPr>
            <p:ph idx="1"/>
          </p:nvPr>
        </p:nvSpPr>
        <p:spPr>
          <a:xfrm>
            <a:off x="649320" y="2267762"/>
            <a:ext cx="11280710" cy="4059237"/>
          </a:xfrm>
        </p:spPr>
        <p:txBody>
          <a:bodyPr/>
          <a:lstStyle/>
          <a:p>
            <a:pPr eaLnBrk="1" hangingPunct="1"/>
            <a:r>
              <a:rPr lang="fi-FI" altLang="fi-FI" sz="2400" dirty="0"/>
              <a:t>Koepäivän päätyttyä koiran ominaisuuksista merkitään lisätiedot ja  annetaan numeroarvostelu </a:t>
            </a:r>
          </a:p>
          <a:p>
            <a:pPr eaLnBrk="1" hangingPunct="1"/>
            <a:endParaRPr lang="fi-FI" altLang="fi-FI" sz="2400" dirty="0"/>
          </a:p>
          <a:p>
            <a:pPr eaLnBrk="1" hangingPunct="1"/>
            <a:r>
              <a:rPr lang="fi-FI" altLang="fi-FI" sz="2400" dirty="0"/>
              <a:t>Kukin palkintotuomari merkitsee ominaisuuspisteet täysillä numeroilla</a:t>
            </a:r>
          </a:p>
          <a:p>
            <a:pPr eaLnBrk="1" hangingPunct="1"/>
            <a:endParaRPr lang="fi-FI" altLang="fi-FI" sz="2400" dirty="0"/>
          </a:p>
          <a:p>
            <a:pPr eaLnBrk="1" hangingPunct="1"/>
            <a:r>
              <a:rPr lang="fi-FI" altLang="fi-FI" sz="2400" dirty="0"/>
              <a:t>Ryhmän pisteiksi tulee tuomareiden antamien numeroiden keskiarvo</a:t>
            </a:r>
          </a:p>
          <a:p>
            <a:pPr eaLnBrk="1" hangingPunct="1"/>
            <a:endParaRPr lang="fi-FI" altLang="fi-FI" b="1" dirty="0"/>
          </a:p>
        </p:txBody>
      </p:sp>
      <p:pic>
        <p:nvPicPr>
          <p:cNvPr id="36868" name="Picture 4" descr="SAJ">
            <a:extLst>
              <a:ext uri="{FF2B5EF4-FFF2-40B4-BE49-F238E27FC236}">
                <a16:creationId xmlns:a16="http://schemas.microsoft.com/office/drawing/2014/main" id="{9B8C6DB7-CF4E-C0F6-D97E-CEC4CBC7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4139" y="658812"/>
            <a:ext cx="587666" cy="59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C47BEA9D-1CAE-CD75-8DD3-3DFC495E04C8}"/>
              </a:ext>
            </a:extLst>
          </p:cNvPr>
          <p:cNvSpPr txBox="1">
            <a:spLocks noChangeArrowheads="1"/>
          </p:cNvSpPr>
          <p:nvPr/>
        </p:nvSpPr>
        <p:spPr>
          <a:xfrm>
            <a:off x="8253186" y="1190937"/>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0FD58D5-1356-C768-BF2A-EE5ED7D8C0E3}"/>
              </a:ext>
            </a:extLst>
          </p:cNvPr>
          <p:cNvSpPr>
            <a:spLocks noGrp="1" noChangeArrowheads="1"/>
          </p:cNvSpPr>
          <p:nvPr>
            <p:ph type="title"/>
          </p:nvPr>
        </p:nvSpPr>
        <p:spPr/>
        <p:txBody>
          <a:bodyPr>
            <a:normAutofit fontScale="90000"/>
          </a:bodyPr>
          <a:lstStyle/>
          <a:p>
            <a:pPr algn="ctr" eaLnBrk="1" hangingPunct="1">
              <a:defRPr/>
            </a:pPr>
            <a:r>
              <a:rPr lang="fi-FI" altLang="fi-FI" sz="3200">
                <a:solidFill>
                  <a:schemeClr val="bg1"/>
                </a:solidFill>
              </a:rPr>
              <a:t>KETUNAJOKOE</a:t>
            </a:r>
            <a:br>
              <a:rPr lang="fi-FI" altLang="fi-FI" sz="3200">
                <a:solidFill>
                  <a:schemeClr val="bg1"/>
                </a:solidFill>
              </a:rPr>
            </a:br>
            <a:r>
              <a:rPr lang="fi-FI" altLang="fi-FI" sz="3200">
                <a:solidFill>
                  <a:schemeClr val="bg1"/>
                </a:solidFill>
              </a:rPr>
              <a:t>KEAJ</a:t>
            </a:r>
          </a:p>
        </p:txBody>
      </p:sp>
      <p:graphicFrame>
        <p:nvGraphicFramePr>
          <p:cNvPr id="10246" name="Rectangle 3">
            <a:extLst>
              <a:ext uri="{FF2B5EF4-FFF2-40B4-BE49-F238E27FC236}">
                <a16:creationId xmlns:a16="http://schemas.microsoft.com/office/drawing/2014/main" id="{BC704AB1-C637-DC92-BEA2-32DA730A7B62}"/>
              </a:ext>
            </a:extLst>
          </p:cNvPr>
          <p:cNvGraphicFramePr>
            <a:graphicFrameLocks noGrp="1"/>
          </p:cNvGraphicFramePr>
          <p:nvPr>
            <p:ph sz="half" idx="1"/>
            <p:extLst>
              <p:ext uri="{D42A27DB-BD31-4B8C-83A1-F6EECF244321}">
                <p14:modId xmlns:p14="http://schemas.microsoft.com/office/powerpoint/2010/main" val="1897019458"/>
              </p:ext>
            </p:extLst>
          </p:nvPr>
        </p:nvGraphicFramePr>
        <p:xfrm>
          <a:off x="581193" y="2228003"/>
          <a:ext cx="5422390" cy="3633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8A88ABA5-DBE6-B0DD-0046-28B965613002}"/>
              </a:ext>
            </a:extLst>
          </p:cNvPr>
          <p:cNvSpPr>
            <a:spLocks noGrp="1"/>
          </p:cNvSpPr>
          <p:nvPr>
            <p:ph sz="half" idx="2"/>
          </p:nvPr>
        </p:nvSpPr>
        <p:spPr>
          <a:xfrm>
            <a:off x="9182100" y="4135753"/>
            <a:ext cx="92164" cy="193360"/>
          </a:xfrm>
        </p:spPr>
        <p:txBody>
          <a:bodyPr>
            <a:normAutofit fontScale="40000" lnSpcReduction="20000"/>
          </a:bodyPr>
          <a:lstStyle/>
          <a:p>
            <a:endParaRPr lang="fi-FI" dirty="0"/>
          </a:p>
        </p:txBody>
      </p:sp>
      <p:pic>
        <p:nvPicPr>
          <p:cNvPr id="10244" name="Picture 4" descr="SAJ">
            <a:extLst>
              <a:ext uri="{FF2B5EF4-FFF2-40B4-BE49-F238E27FC236}">
                <a16:creationId xmlns:a16="http://schemas.microsoft.com/office/drawing/2014/main" id="{D9254128-DA36-B3EE-5B00-627190DFF5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0464" y="2830882"/>
            <a:ext cx="2387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a:extLst>
              <a:ext uri="{FF2B5EF4-FFF2-40B4-BE49-F238E27FC236}">
                <a16:creationId xmlns:a16="http://schemas.microsoft.com/office/drawing/2014/main" id="{4D1CDE24-5056-2AD7-0AD9-4738B2047D59}"/>
              </a:ext>
            </a:extLst>
          </p:cNvPr>
          <p:cNvSpPr txBox="1"/>
          <p:nvPr/>
        </p:nvSpPr>
        <p:spPr>
          <a:xfrm>
            <a:off x="1992313" y="6478588"/>
            <a:ext cx="8424862" cy="369332"/>
          </a:xfrm>
          <a:prstGeom prst="rect">
            <a:avLst/>
          </a:prstGeom>
          <a:noFill/>
        </p:spPr>
        <p:txBody>
          <a:bodyPr>
            <a:spAutoFit/>
          </a:bodyPr>
          <a:lstStyle/>
          <a:p>
            <a:pPr algn="ctr" eaLnBrk="1" hangingPunct="1">
              <a:defRPr/>
            </a:pPr>
            <a:r>
              <a:rPr lang="fi-FI" dirty="0">
                <a:latin typeface="+mj-lt"/>
              </a:rPr>
              <a:t>ARVOSTELU PERUSTUU EDELLÄOLEVIIN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8F0AD18-0669-BC67-3BC0-4EF86EC6273B}"/>
              </a:ext>
            </a:extLst>
          </p:cNvPr>
          <p:cNvSpPr/>
          <p:nvPr/>
        </p:nvSpPr>
        <p:spPr>
          <a:xfrm>
            <a:off x="2704210" y="2613294"/>
            <a:ext cx="6064898" cy="25285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890" name="Rectangle 2">
            <a:extLst>
              <a:ext uri="{FF2B5EF4-FFF2-40B4-BE49-F238E27FC236}">
                <a16:creationId xmlns:a16="http://schemas.microsoft.com/office/drawing/2014/main" id="{ED9414DC-4D85-FEEC-99A9-DA87362C53B6}"/>
              </a:ext>
            </a:extLst>
          </p:cNvPr>
          <p:cNvSpPr>
            <a:spLocks noGrp="1"/>
          </p:cNvSpPr>
          <p:nvPr>
            <p:ph type="title"/>
          </p:nvPr>
        </p:nvSpPr>
        <p:spPr>
          <a:xfrm>
            <a:off x="94376" y="665164"/>
            <a:ext cx="8555101" cy="1143000"/>
          </a:xfrm>
        </p:spPr>
        <p:txBody>
          <a:bodyPr/>
          <a:lstStyle/>
          <a:p>
            <a:pPr algn="ctr" eaLnBrk="1" hangingPunct="1"/>
            <a:r>
              <a:rPr lang="fi-FI" altLang="fi-FI" sz="3200" dirty="0"/>
              <a:t>Koiran ominaisuuksien arvostelu</a:t>
            </a:r>
          </a:p>
        </p:txBody>
      </p:sp>
      <p:pic>
        <p:nvPicPr>
          <p:cNvPr id="37892" name="Picture 4" descr="SAJ">
            <a:extLst>
              <a:ext uri="{FF2B5EF4-FFF2-40B4-BE49-F238E27FC236}">
                <a16:creationId xmlns:a16="http://schemas.microsoft.com/office/drawing/2014/main" id="{3D96F981-C28B-B795-2D4D-EB13B9098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4139" y="641222"/>
            <a:ext cx="671642" cy="68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30E24B6B-4307-37BB-1C4D-4B4BF9B9ABEB}"/>
              </a:ext>
            </a:extLst>
          </p:cNvPr>
          <p:cNvSpPr txBox="1">
            <a:spLocks noChangeArrowheads="1"/>
          </p:cNvSpPr>
          <p:nvPr/>
        </p:nvSpPr>
        <p:spPr>
          <a:xfrm>
            <a:off x="8402476" y="1223964"/>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
        <p:nvSpPr>
          <p:cNvPr id="4" name="TextBox 3">
            <a:extLst>
              <a:ext uri="{FF2B5EF4-FFF2-40B4-BE49-F238E27FC236}">
                <a16:creationId xmlns:a16="http://schemas.microsoft.com/office/drawing/2014/main" id="{ED1CAE6C-C081-6CEB-E06B-1D2B60AEA242}"/>
              </a:ext>
            </a:extLst>
          </p:cNvPr>
          <p:cNvSpPr txBox="1"/>
          <p:nvPr/>
        </p:nvSpPr>
        <p:spPr>
          <a:xfrm>
            <a:off x="2939725" y="2817077"/>
            <a:ext cx="3621945" cy="2121030"/>
          </a:xfrm>
          <a:prstGeom prst="rect">
            <a:avLst/>
          </a:prstGeom>
          <a:noFill/>
        </p:spPr>
        <p:txBody>
          <a:bodyPr wrap="square" rtlCol="0">
            <a:spAutoFit/>
          </a:bodyPr>
          <a:lstStyle/>
          <a:p>
            <a:pPr marL="31680" indent="0">
              <a:lnSpc>
                <a:spcPct val="150000"/>
              </a:lnSpc>
              <a:buNone/>
              <a:defRPr/>
            </a:pPr>
            <a:r>
              <a:rPr lang="fi-FI" altLang="fi-FI" sz="1800" b="1" spc="50" dirty="0">
                <a:ln w="0"/>
                <a:solidFill>
                  <a:schemeClr val="bg2"/>
                </a:solidFill>
                <a:effectLst>
                  <a:innerShdw blurRad="63500" dist="50800" dir="13500000">
                    <a:srgbClr val="000000">
                      <a:alpha val="50000"/>
                    </a:srgbClr>
                  </a:innerShdw>
                </a:effectLst>
              </a:rPr>
              <a:t>Erinomainen 		</a:t>
            </a:r>
          </a:p>
          <a:p>
            <a:pPr marL="31680" indent="0">
              <a:lnSpc>
                <a:spcPct val="150000"/>
              </a:lnSpc>
              <a:buNone/>
              <a:defRPr/>
            </a:pPr>
            <a:r>
              <a:rPr lang="fi-FI" altLang="fi-FI" sz="1800" b="1" spc="50" dirty="0">
                <a:ln w="0"/>
                <a:solidFill>
                  <a:schemeClr val="bg2"/>
                </a:solidFill>
                <a:effectLst>
                  <a:innerShdw blurRad="63500" dist="50800" dir="13500000">
                    <a:srgbClr val="000000">
                      <a:alpha val="50000"/>
                    </a:srgbClr>
                  </a:innerShdw>
                </a:effectLst>
              </a:rPr>
              <a:t>Erittäin hyvä		</a:t>
            </a:r>
          </a:p>
          <a:p>
            <a:pPr marL="31680" indent="0">
              <a:lnSpc>
                <a:spcPct val="150000"/>
              </a:lnSpc>
              <a:buNone/>
              <a:defRPr/>
            </a:pPr>
            <a:r>
              <a:rPr lang="fi-FI" altLang="fi-FI" sz="1800" b="1" spc="50" dirty="0">
                <a:ln w="0"/>
                <a:solidFill>
                  <a:schemeClr val="bg2"/>
                </a:solidFill>
                <a:effectLst>
                  <a:innerShdw blurRad="63500" dist="50800" dir="13500000">
                    <a:srgbClr val="000000">
                      <a:alpha val="50000"/>
                    </a:srgbClr>
                  </a:innerShdw>
                </a:effectLst>
              </a:rPr>
              <a:t>Hyvä			</a:t>
            </a:r>
          </a:p>
          <a:p>
            <a:pPr marL="31680" indent="0">
              <a:lnSpc>
                <a:spcPct val="150000"/>
              </a:lnSpc>
              <a:buNone/>
              <a:defRPr/>
            </a:pPr>
            <a:r>
              <a:rPr lang="fi-FI" altLang="fi-FI" sz="1800" b="1" spc="50" dirty="0">
                <a:ln w="0"/>
                <a:solidFill>
                  <a:schemeClr val="bg2"/>
                </a:solidFill>
                <a:effectLst>
                  <a:innerShdw blurRad="63500" dist="50800" dir="13500000">
                    <a:srgbClr val="000000">
                      <a:alpha val="50000"/>
                    </a:srgbClr>
                  </a:innerShdw>
                </a:effectLst>
              </a:rPr>
              <a:t>Välttävä			</a:t>
            </a:r>
          </a:p>
          <a:p>
            <a:pPr marL="31680" indent="0">
              <a:lnSpc>
                <a:spcPct val="150000"/>
              </a:lnSpc>
              <a:buNone/>
              <a:defRPr/>
            </a:pPr>
            <a:r>
              <a:rPr lang="fi-FI" altLang="fi-FI" sz="1800" b="1" spc="50" dirty="0">
                <a:ln w="0"/>
                <a:solidFill>
                  <a:schemeClr val="bg2"/>
                </a:solidFill>
                <a:effectLst>
                  <a:innerShdw blurRad="63500" dist="50800" dir="13500000">
                    <a:srgbClr val="000000">
                      <a:alpha val="50000"/>
                    </a:srgbClr>
                  </a:innerShdw>
                </a:effectLst>
              </a:rPr>
              <a:t>Heikko			</a:t>
            </a:r>
          </a:p>
        </p:txBody>
      </p:sp>
      <p:sp>
        <p:nvSpPr>
          <p:cNvPr id="12" name="TextBox 11">
            <a:extLst>
              <a:ext uri="{FF2B5EF4-FFF2-40B4-BE49-F238E27FC236}">
                <a16:creationId xmlns:a16="http://schemas.microsoft.com/office/drawing/2014/main" id="{AB16804F-2715-38C4-62B9-54AA43202F9B}"/>
              </a:ext>
            </a:extLst>
          </p:cNvPr>
          <p:cNvSpPr txBox="1"/>
          <p:nvPr/>
        </p:nvSpPr>
        <p:spPr>
          <a:xfrm>
            <a:off x="6797185" y="2817077"/>
            <a:ext cx="6106884" cy="2121030"/>
          </a:xfrm>
          <a:prstGeom prst="rect">
            <a:avLst/>
          </a:prstGeom>
          <a:noFill/>
        </p:spPr>
        <p:txBody>
          <a:bodyPr wrap="square">
            <a:spAutoFit/>
          </a:bodyPr>
          <a:lstStyle/>
          <a:p>
            <a:pPr marL="31680" indent="0">
              <a:lnSpc>
                <a:spcPct val="150000"/>
              </a:lnSpc>
              <a:buNone/>
              <a:defRPr/>
            </a:pPr>
            <a:r>
              <a:rPr lang="fi-FI" altLang="fi-FI" sz="1800" b="1" spc="50" dirty="0">
                <a:ln w="0"/>
                <a:solidFill>
                  <a:schemeClr val="bg2"/>
                </a:solidFill>
                <a:effectLst>
                  <a:innerShdw blurRad="63500" dist="50800" dir="13500000">
                    <a:srgbClr val="000000">
                      <a:alpha val="50000"/>
                    </a:srgbClr>
                  </a:innerShdw>
                </a:effectLst>
              </a:rPr>
              <a:t>9  tai 10</a:t>
            </a:r>
          </a:p>
          <a:p>
            <a:pPr marL="31680" indent="0">
              <a:lnSpc>
                <a:spcPct val="150000"/>
              </a:lnSpc>
              <a:buNone/>
              <a:defRPr/>
            </a:pPr>
            <a:r>
              <a:rPr lang="fi-FI" altLang="fi-FI" sz="1800" b="1" spc="50" dirty="0">
                <a:ln w="0"/>
                <a:solidFill>
                  <a:schemeClr val="bg2"/>
                </a:solidFill>
                <a:effectLst>
                  <a:innerShdw blurRad="63500" dist="50800" dir="13500000">
                    <a:srgbClr val="000000">
                      <a:alpha val="50000"/>
                    </a:srgbClr>
                  </a:innerShdw>
                </a:effectLst>
              </a:rPr>
              <a:t>7  tai  8</a:t>
            </a:r>
          </a:p>
          <a:p>
            <a:pPr marL="31680" indent="0">
              <a:lnSpc>
                <a:spcPct val="150000"/>
              </a:lnSpc>
              <a:buNone/>
              <a:defRPr/>
            </a:pPr>
            <a:r>
              <a:rPr lang="fi-FI" altLang="fi-FI" sz="1800" b="1" spc="50" dirty="0">
                <a:ln w="0"/>
                <a:solidFill>
                  <a:schemeClr val="bg2"/>
                </a:solidFill>
                <a:effectLst>
                  <a:innerShdw blurRad="63500" dist="50800" dir="13500000">
                    <a:srgbClr val="000000">
                      <a:alpha val="50000"/>
                    </a:srgbClr>
                  </a:innerShdw>
                </a:effectLst>
              </a:rPr>
              <a:t>5  tai  6</a:t>
            </a:r>
          </a:p>
          <a:p>
            <a:pPr marL="31680" indent="0">
              <a:lnSpc>
                <a:spcPct val="150000"/>
              </a:lnSpc>
              <a:buNone/>
              <a:defRPr/>
            </a:pPr>
            <a:r>
              <a:rPr lang="fi-FI" altLang="fi-FI" sz="1800" b="1" spc="50" dirty="0">
                <a:ln w="0"/>
                <a:solidFill>
                  <a:schemeClr val="bg2"/>
                </a:solidFill>
                <a:effectLst>
                  <a:innerShdw blurRad="63500" dist="50800" dir="13500000">
                    <a:srgbClr val="000000">
                      <a:alpha val="50000"/>
                    </a:srgbClr>
                  </a:innerShdw>
                </a:effectLst>
              </a:rPr>
              <a:t>4  tai  3</a:t>
            </a:r>
          </a:p>
          <a:p>
            <a:pPr marL="31680" indent="0">
              <a:lnSpc>
                <a:spcPct val="150000"/>
              </a:lnSpc>
              <a:buNone/>
              <a:defRPr/>
            </a:pPr>
            <a:r>
              <a:rPr lang="fi-FI" altLang="fi-FI" sz="1800" b="1" spc="50" dirty="0">
                <a:ln w="0"/>
                <a:solidFill>
                  <a:schemeClr val="bg2"/>
                </a:solidFill>
                <a:effectLst>
                  <a:innerShdw blurRad="63500" dist="50800" dir="13500000">
                    <a:srgbClr val="000000">
                      <a:alpha val="50000"/>
                    </a:srgbClr>
                  </a:innerShdw>
                </a:effectLst>
              </a:rPr>
              <a:t>1  tai  2</a:t>
            </a:r>
          </a:p>
        </p:txBody>
      </p:sp>
      <p:sp>
        <p:nvSpPr>
          <p:cNvPr id="13" name="TextBox 12">
            <a:extLst>
              <a:ext uri="{FF2B5EF4-FFF2-40B4-BE49-F238E27FC236}">
                <a16:creationId xmlns:a16="http://schemas.microsoft.com/office/drawing/2014/main" id="{A7AB1403-9C65-1DA7-CA09-203BD246B773}"/>
              </a:ext>
            </a:extLst>
          </p:cNvPr>
          <p:cNvSpPr txBox="1"/>
          <p:nvPr/>
        </p:nvSpPr>
        <p:spPr>
          <a:xfrm>
            <a:off x="2853612" y="1990796"/>
            <a:ext cx="64847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
                <a:srgbClr val="94C600"/>
              </a:buClr>
              <a:buSzPct val="76000"/>
              <a:buFontTx/>
              <a:buNone/>
              <a:tabLst/>
              <a:defRPr/>
            </a:pPr>
            <a:r>
              <a:rPr kumimoji="0" lang="fi-FI" altLang="fi-FI" sz="2000" b="0" i="0" u="none" strike="noStrike" kern="1200" cap="none" spc="0" normalizeH="0" baseline="0" noProof="0" dirty="0">
                <a:ln>
                  <a:noFill/>
                </a:ln>
                <a:solidFill>
                  <a:srgbClr val="3E3D2D"/>
                </a:solidFill>
                <a:effectLst/>
                <a:uLnTx/>
                <a:uFillTx/>
                <a:latin typeface="Gill Sans MT" panose="020B0502020104020203" pitchFamily="34" charset="0"/>
              </a:rPr>
              <a:t>Ominaisuudet arvostellaan 1 – 10 pisteen arvoisiksi</a:t>
            </a:r>
          </a:p>
        </p:txBody>
      </p:sp>
      <p:sp>
        <p:nvSpPr>
          <p:cNvPr id="14" name="TextBox 13">
            <a:extLst>
              <a:ext uri="{FF2B5EF4-FFF2-40B4-BE49-F238E27FC236}">
                <a16:creationId xmlns:a16="http://schemas.microsoft.com/office/drawing/2014/main" id="{908C6E48-38D8-DDD5-A31E-A86199A9913A}"/>
              </a:ext>
            </a:extLst>
          </p:cNvPr>
          <p:cNvSpPr txBox="1"/>
          <p:nvPr/>
        </p:nvSpPr>
        <p:spPr>
          <a:xfrm>
            <a:off x="1169324" y="5568061"/>
            <a:ext cx="9134669" cy="707886"/>
          </a:xfrm>
          <a:prstGeom prst="rect">
            <a:avLst/>
          </a:prstGeom>
          <a:noFill/>
        </p:spPr>
        <p:txBody>
          <a:bodyPr wrap="square" rtlCol="0">
            <a:spAutoFit/>
          </a:bodyPr>
          <a:lstStyle/>
          <a:p>
            <a:pPr marL="68580" marR="0" lvl="0" algn="ctr" defTabSz="914400" rtl="0" eaLnBrk="1" fontAlgn="auto" latinLnBrk="0" hangingPunct="1">
              <a:lnSpc>
                <a:spcPct val="100000"/>
              </a:lnSpc>
              <a:spcBef>
                <a:spcPct val="20000"/>
              </a:spcBef>
              <a:spcAft>
                <a:spcPts val="0"/>
              </a:spcAft>
              <a:buClr>
                <a:srgbClr val="94C600"/>
              </a:buClr>
              <a:buSzPct val="76000"/>
              <a:tabLst/>
              <a:defRPr/>
            </a:pPr>
            <a:r>
              <a:rPr kumimoji="0" lang="fi-FI" altLang="fi-FI" sz="2000" b="0" i="0" u="none" strike="noStrike" kern="1200" cap="none" spc="0" normalizeH="0" baseline="0" noProof="0" dirty="0">
                <a:ln>
                  <a:noFill/>
                </a:ln>
                <a:solidFill>
                  <a:srgbClr val="3E3D2D"/>
                </a:solidFill>
                <a:effectLst/>
                <a:uLnTx/>
                <a:uFillTx/>
                <a:latin typeface="Gill Sans MT" panose="020B0502020104020203" pitchFamily="34" charset="0"/>
              </a:rPr>
              <a:t>Jos palkintotuomari ei pysty arvostelemaan jotain ominaisuutta, hän merkitsee arvostelusarakkeeseen viivan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D9414DC-4D85-FEEC-99A9-DA87362C53B6}"/>
              </a:ext>
            </a:extLst>
          </p:cNvPr>
          <p:cNvSpPr>
            <a:spLocks noGrp="1"/>
          </p:cNvSpPr>
          <p:nvPr>
            <p:ph type="title"/>
          </p:nvPr>
        </p:nvSpPr>
        <p:spPr>
          <a:xfrm>
            <a:off x="-1428457" y="613487"/>
            <a:ext cx="8555101" cy="1143000"/>
          </a:xfrm>
        </p:spPr>
        <p:txBody>
          <a:bodyPr/>
          <a:lstStyle/>
          <a:p>
            <a:pPr algn="ctr" eaLnBrk="1" hangingPunct="1"/>
            <a:r>
              <a:rPr lang="fi-FI" altLang="fi-FI" sz="3200" dirty="0"/>
              <a:t>Haku Ilman </a:t>
            </a:r>
            <a:r>
              <a:rPr lang="fi-FI" altLang="fi-FI" sz="3200" dirty="0" err="1"/>
              <a:t>yöjälkeä</a:t>
            </a:r>
            <a:endParaRPr lang="fi-FI" altLang="fi-FI" sz="3200" dirty="0"/>
          </a:p>
        </p:txBody>
      </p:sp>
      <p:pic>
        <p:nvPicPr>
          <p:cNvPr id="37892" name="Picture 4" descr="SAJ">
            <a:extLst>
              <a:ext uri="{FF2B5EF4-FFF2-40B4-BE49-F238E27FC236}">
                <a16:creationId xmlns:a16="http://schemas.microsoft.com/office/drawing/2014/main" id="{3D96F981-C28B-B795-2D4D-EB13B9098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4139" y="641222"/>
            <a:ext cx="671642" cy="68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30E24B6B-4307-37BB-1C4D-4B4BF9B9ABEB}"/>
              </a:ext>
            </a:extLst>
          </p:cNvPr>
          <p:cNvSpPr txBox="1">
            <a:spLocks noChangeArrowheads="1"/>
          </p:cNvSpPr>
          <p:nvPr/>
        </p:nvSpPr>
        <p:spPr>
          <a:xfrm>
            <a:off x="8402476" y="1223964"/>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
        <p:nvSpPr>
          <p:cNvPr id="3" name="TextBox 2">
            <a:extLst>
              <a:ext uri="{FF2B5EF4-FFF2-40B4-BE49-F238E27FC236}">
                <a16:creationId xmlns:a16="http://schemas.microsoft.com/office/drawing/2014/main" id="{596BBB1E-3627-4437-A862-9273883DC2AC}"/>
              </a:ext>
            </a:extLst>
          </p:cNvPr>
          <p:cNvSpPr txBox="1"/>
          <p:nvPr/>
        </p:nvSpPr>
        <p:spPr>
          <a:xfrm>
            <a:off x="317242" y="2267338"/>
            <a:ext cx="11874758" cy="3785652"/>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fi-FI" sz="2000" dirty="0"/>
              <a:t>Jotta lisätietojen kohtiin 21 ja 22 tulee merkintä, tulee hakua ilman jälkeä olla n. 30 min</a:t>
            </a:r>
          </a:p>
          <a:p>
            <a:pPr marL="285750" indent="-285750">
              <a:buClr>
                <a:schemeClr val="accent2"/>
              </a:buClr>
              <a:buFont typeface="Wingdings" panose="05000000000000000000" pitchFamily="2" charset="2"/>
              <a:buChar char="§"/>
            </a:pPr>
            <a:r>
              <a:rPr lang="fi-FI" sz="2000" dirty="0"/>
              <a:t>Hakunopeus ja eteneminen kohta arvostellaan viivalla, mikäli todettua </a:t>
            </a:r>
            <a:r>
              <a:rPr lang="fi-FI" sz="2000" dirty="0" err="1"/>
              <a:t>yöjälkityöskentelyä</a:t>
            </a:r>
            <a:r>
              <a:rPr lang="fi-FI" sz="2000" dirty="0"/>
              <a:t> ei ole</a:t>
            </a:r>
          </a:p>
          <a:p>
            <a:pPr marL="285750" indent="-285750">
              <a:buClr>
                <a:schemeClr val="accent2"/>
              </a:buClr>
              <a:buFont typeface="Wingdings" panose="05000000000000000000" pitchFamily="2" charset="2"/>
              <a:buChar char="§"/>
            </a:pPr>
            <a:endParaRPr lang="fi-FI" sz="2000" dirty="0"/>
          </a:p>
          <a:p>
            <a:pPr marL="285750" indent="-285750">
              <a:buClr>
                <a:schemeClr val="accent2"/>
              </a:buClr>
              <a:buFont typeface="Wingdings" panose="05000000000000000000" pitchFamily="2" charset="2"/>
              <a:buChar char="§"/>
            </a:pPr>
            <a:endParaRPr lang="fi-FI" sz="2000" dirty="0"/>
          </a:p>
          <a:p>
            <a:pPr>
              <a:buClr>
                <a:schemeClr val="accent2"/>
              </a:buClr>
            </a:pPr>
            <a:r>
              <a:rPr lang="fi-FI" sz="2000" u="sng" dirty="0"/>
              <a:t>Työskentely ilman </a:t>
            </a:r>
            <a:r>
              <a:rPr lang="fi-FI" sz="2000" u="sng" dirty="0" err="1"/>
              <a:t>yöjälkeä</a:t>
            </a:r>
            <a:r>
              <a:rPr lang="fi-FI" sz="2000" u="sng" dirty="0"/>
              <a:t> </a:t>
            </a:r>
            <a:r>
              <a:rPr lang="fi-FI" sz="2000" b="1" u="sng" dirty="0">
                <a:solidFill>
                  <a:schemeClr val="accent1"/>
                </a:solidFill>
              </a:rPr>
              <a:t>vaikuttaa</a:t>
            </a:r>
            <a:r>
              <a:rPr lang="fi-FI" sz="2000" u="sng" dirty="0"/>
              <a:t> arvosteluun</a:t>
            </a:r>
          </a:p>
          <a:p>
            <a:pPr>
              <a:buClr>
                <a:schemeClr val="accent2"/>
              </a:buClr>
            </a:pPr>
            <a:endParaRPr lang="fi-FI" sz="2000" dirty="0"/>
          </a:p>
          <a:p>
            <a:pPr marL="285750" indent="-285750">
              <a:buClr>
                <a:schemeClr val="accent2"/>
              </a:buClr>
              <a:buFont typeface="Wingdings" panose="05000000000000000000" pitchFamily="2" charset="2"/>
              <a:buChar char="§"/>
            </a:pPr>
            <a:r>
              <a:rPr lang="fi-FI" sz="2000" dirty="0"/>
              <a:t>Jos koirassa on huomautettavaa metsästysinnossa kohdassa 21 ja </a:t>
            </a:r>
            <a:r>
              <a:rPr lang="fi-FI" sz="2000" dirty="0" err="1"/>
              <a:t>yöjälki</a:t>
            </a:r>
            <a:r>
              <a:rPr lang="fi-FI" sz="2000" dirty="0"/>
              <a:t>-innossa kohdassa 31 on 5 et voi antaa koiran innosta ominaisuuspisteiksi 10</a:t>
            </a:r>
          </a:p>
          <a:p>
            <a:pPr marL="285750" indent="-285750">
              <a:buClr>
                <a:schemeClr val="accent2"/>
              </a:buClr>
              <a:buFont typeface="Wingdings" panose="05000000000000000000" pitchFamily="2" charset="2"/>
              <a:buChar char="§"/>
            </a:pPr>
            <a:r>
              <a:rPr lang="fi-FI" sz="2000" dirty="0"/>
              <a:t>Myös jos 21 on 1 on koira ollut täysin haluton työskentelemään ja on siten jo suljettu</a:t>
            </a:r>
          </a:p>
          <a:p>
            <a:pPr>
              <a:buClr>
                <a:schemeClr val="accent2"/>
              </a:buClr>
            </a:pPr>
            <a:endParaRPr lang="fi-FI" sz="2000" dirty="0"/>
          </a:p>
          <a:p>
            <a:pPr>
              <a:buClr>
                <a:schemeClr val="accent2"/>
              </a:buClr>
            </a:pPr>
            <a:endParaRPr lang="fi-FI" sz="2000" dirty="0"/>
          </a:p>
          <a:p>
            <a:pPr>
              <a:buClr>
                <a:schemeClr val="accent2"/>
              </a:buClr>
            </a:pPr>
            <a:r>
              <a:rPr lang="fi-FI" sz="2000" dirty="0"/>
              <a:t>Lainaus sääntökirjasta: ”Sitkeä hakutyöskentely </a:t>
            </a:r>
            <a:r>
              <a:rPr lang="fi-FI" sz="2000" b="1" dirty="0"/>
              <a:t>ja</a:t>
            </a:r>
            <a:r>
              <a:rPr lang="fi-FI" sz="2000" dirty="0"/>
              <a:t> </a:t>
            </a:r>
            <a:r>
              <a:rPr lang="fi-FI" sz="2000" dirty="0" err="1"/>
              <a:t>yöjäljen</a:t>
            </a:r>
            <a:r>
              <a:rPr lang="fi-FI" sz="2000" dirty="0"/>
              <a:t> selvittely ovat kaikissa olosuhteissa korottavia tekijöitä”</a:t>
            </a:r>
          </a:p>
        </p:txBody>
      </p:sp>
    </p:spTree>
    <p:extLst>
      <p:ext uri="{BB962C8B-B14F-4D97-AF65-F5344CB8AC3E}">
        <p14:creationId xmlns:p14="http://schemas.microsoft.com/office/powerpoint/2010/main" val="538439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tsikko 1">
            <a:extLst>
              <a:ext uri="{FF2B5EF4-FFF2-40B4-BE49-F238E27FC236}">
                <a16:creationId xmlns:a16="http://schemas.microsoft.com/office/drawing/2014/main" id="{2739222E-9EC9-9416-172D-355E6571C9EE}"/>
              </a:ext>
            </a:extLst>
          </p:cNvPr>
          <p:cNvSpPr>
            <a:spLocks noGrp="1"/>
          </p:cNvSpPr>
          <p:nvPr>
            <p:ph type="title"/>
          </p:nvPr>
        </p:nvSpPr>
        <p:spPr>
          <a:xfrm>
            <a:off x="-522481" y="549276"/>
            <a:ext cx="7772400" cy="1143000"/>
          </a:xfrm>
        </p:spPr>
        <p:txBody>
          <a:bodyPr rtlCol="0">
            <a:normAutofit/>
          </a:bodyPr>
          <a:lstStyle/>
          <a:p>
            <a:pPr algn="ctr">
              <a:defRPr/>
            </a:pPr>
            <a:br>
              <a:rPr lang="fi-FI" altLang="fi-FI" dirty="0"/>
            </a:br>
            <a:r>
              <a:rPr lang="fi-FI" altLang="fi-FI" dirty="0"/>
              <a:t>Hakuvarmuus ja tehokkuus</a:t>
            </a:r>
          </a:p>
        </p:txBody>
      </p:sp>
      <p:sp>
        <p:nvSpPr>
          <p:cNvPr id="32771" name="Sisällön paikkamerkki 2">
            <a:extLst>
              <a:ext uri="{FF2B5EF4-FFF2-40B4-BE49-F238E27FC236}">
                <a16:creationId xmlns:a16="http://schemas.microsoft.com/office/drawing/2014/main" id="{DCFF95C7-8A76-B880-31B8-45383FD3FC73}"/>
              </a:ext>
            </a:extLst>
          </p:cNvPr>
          <p:cNvSpPr>
            <a:spLocks noGrp="1"/>
          </p:cNvSpPr>
          <p:nvPr>
            <p:ph idx="1"/>
          </p:nvPr>
        </p:nvSpPr>
        <p:spPr>
          <a:xfrm>
            <a:off x="485192" y="2099389"/>
            <a:ext cx="4683967" cy="4282362"/>
          </a:xfrm>
        </p:spPr>
        <p:txBody>
          <a:bodyPr rtlCol="0">
            <a:normAutofit/>
          </a:bodyPr>
          <a:lstStyle/>
          <a:p>
            <a:pPr indent="-274320">
              <a:defRPr/>
            </a:pPr>
            <a:r>
              <a:rPr lang="fi-FI" altLang="fi-FI" sz="1600" dirty="0"/>
              <a:t>Arvostelussa otetaan huomioon vain koiran itsenäinen työskentely</a:t>
            </a:r>
          </a:p>
          <a:p>
            <a:pPr indent="-274320">
              <a:defRPr/>
            </a:pPr>
            <a:r>
              <a:rPr lang="fi-FI" altLang="fi-FI" sz="1600" dirty="0"/>
              <a:t>Erityisen ansiokas on haku, joka johtaa tulokseen, samoin ajon jälkeen tapahtunut lisähaku, joka johtaa tulokseen tai tuomarit ovat vakuuttuneet että lisähaun laatu on sellainen että se jatkettaessa johtaisi tulokseen.</a:t>
            </a:r>
          </a:p>
          <a:p>
            <a:pPr indent="-274320">
              <a:defRPr/>
            </a:pPr>
            <a:endParaRPr lang="fi-FI" altLang="fi-FI" sz="1600" dirty="0"/>
          </a:p>
        </p:txBody>
      </p:sp>
      <p:pic>
        <p:nvPicPr>
          <p:cNvPr id="38916" name="Picture 4" descr="SAJ">
            <a:extLst>
              <a:ext uri="{FF2B5EF4-FFF2-40B4-BE49-F238E27FC236}">
                <a16:creationId xmlns:a16="http://schemas.microsoft.com/office/drawing/2014/main" id="{818DC08D-D105-E9F7-CF02-1BAA1738F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6106" y="684635"/>
            <a:ext cx="596998" cy="60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5858F50E-E38E-E0DF-890F-F2BDD8021489}"/>
              </a:ext>
            </a:extLst>
          </p:cNvPr>
          <p:cNvSpPr txBox="1">
            <a:spLocks noChangeArrowheads="1"/>
          </p:cNvSpPr>
          <p:nvPr/>
        </p:nvSpPr>
        <p:spPr>
          <a:xfrm>
            <a:off x="8495781" y="1291419"/>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
        <p:nvSpPr>
          <p:cNvPr id="2" name="TextBox 1">
            <a:extLst>
              <a:ext uri="{FF2B5EF4-FFF2-40B4-BE49-F238E27FC236}">
                <a16:creationId xmlns:a16="http://schemas.microsoft.com/office/drawing/2014/main" id="{10685AFC-2F9B-7842-8CB7-A88F20975964}"/>
              </a:ext>
            </a:extLst>
          </p:cNvPr>
          <p:cNvSpPr txBox="1"/>
          <p:nvPr/>
        </p:nvSpPr>
        <p:spPr>
          <a:xfrm>
            <a:off x="5505061" y="2109328"/>
            <a:ext cx="5976516" cy="4668970"/>
          </a:xfrm>
          <a:prstGeom prst="rect">
            <a:avLst/>
          </a:prstGeom>
          <a:noFill/>
        </p:spPr>
        <p:txBody>
          <a:bodyPr wrap="square" rtlCol="0">
            <a:spAutoFit/>
          </a:bodyPr>
          <a:lstStyle/>
          <a:p>
            <a:pPr marR="0" lvl="0" algn="l" defTabSz="457200" rtl="0" eaLnBrk="1" fontAlgn="auto" latinLnBrk="0" hangingPunct="1">
              <a:lnSpc>
                <a:spcPct val="100000"/>
              </a:lnSpc>
              <a:spcBef>
                <a:spcPct val="20000"/>
              </a:spcBef>
              <a:spcAft>
                <a:spcPts val="600"/>
              </a:spcAft>
              <a:buClr>
                <a:srgbClr val="8CB64A"/>
              </a:buClr>
              <a:buSzPct val="92000"/>
              <a:tabLst/>
              <a:defRPr/>
            </a:pPr>
            <a:r>
              <a:rPr kumimoji="0" lang="fi-FI" altLang="fi-FI" sz="1400" b="1" i="0" u="none" strike="noStrike" kern="1200" cap="none" spc="0" normalizeH="0" baseline="0" noProof="0" dirty="0">
                <a:ln>
                  <a:noFill/>
                </a:ln>
                <a:solidFill>
                  <a:srgbClr val="3D3D3D"/>
                </a:solidFill>
                <a:effectLst/>
                <a:uLnTx/>
                <a:uFillTx/>
                <a:latin typeface="Gill Sans MT" panose="020B0502020104020203"/>
                <a:ea typeface="+mn-ea"/>
                <a:cs typeface="+mn-cs"/>
              </a:rPr>
              <a:t>Erinomainen (9-10)</a:t>
            </a:r>
          </a:p>
          <a:p>
            <a:pPr marL="374580" marR="0" lvl="0" indent="-342900" algn="l" defTabSz="457200" rtl="0" eaLnBrk="1" fontAlgn="auto" latinLnBrk="0" hangingPunct="1">
              <a:lnSpc>
                <a:spcPct val="100000"/>
              </a:lnSpc>
              <a:spcBef>
                <a:spcPct val="20000"/>
              </a:spcBef>
              <a:spcAft>
                <a:spcPts val="600"/>
              </a:spcAft>
              <a:buClr>
                <a:srgbClr val="8CB64A"/>
              </a:buClr>
              <a:buSzPct val="92000"/>
              <a:buFont typeface="Wingdings" panose="05000000000000000000" pitchFamily="2" charset="2"/>
              <a:buChar char="§"/>
              <a:tabLst/>
              <a:defRPr/>
            </a:pPr>
            <a:r>
              <a:rPr kumimoji="0" lang="fi-FI" altLang="fi-FI" sz="1400" b="0" i="0" u="none" strike="noStrike" kern="1200" cap="none" spc="0" normalizeH="0" baseline="0" noProof="0" dirty="0">
                <a:ln>
                  <a:noFill/>
                </a:ln>
                <a:solidFill>
                  <a:srgbClr val="3D3D3D"/>
                </a:solidFill>
                <a:effectLst/>
                <a:uLnTx/>
                <a:uFillTx/>
                <a:latin typeface="Gill Sans MT" panose="020B0502020104020203"/>
                <a:ea typeface="+mn-ea"/>
                <a:cs typeface="+mn-cs"/>
              </a:rPr>
              <a:t>Koira löytää ketun jäljen itse ja lähtee sitä jäljittämään</a:t>
            </a:r>
          </a:p>
          <a:p>
            <a:pPr marL="374580" marR="0" lvl="0" indent="-342900" algn="l" defTabSz="457200" rtl="0" eaLnBrk="1" fontAlgn="auto" latinLnBrk="0" hangingPunct="1">
              <a:lnSpc>
                <a:spcPct val="100000"/>
              </a:lnSpc>
              <a:spcBef>
                <a:spcPct val="20000"/>
              </a:spcBef>
              <a:spcAft>
                <a:spcPts val="600"/>
              </a:spcAft>
              <a:buClr>
                <a:srgbClr val="8CB64A"/>
              </a:buClr>
              <a:buSzPct val="92000"/>
              <a:buFont typeface="Wingdings" panose="05000000000000000000" pitchFamily="2" charset="2"/>
              <a:buChar char="§"/>
              <a:tabLst/>
              <a:defRPr/>
            </a:pPr>
            <a:r>
              <a:rPr lang="fi-FI" altLang="fi-FI" sz="1400" dirty="0">
                <a:solidFill>
                  <a:srgbClr val="3D3D3D"/>
                </a:solidFill>
                <a:latin typeface="Gill Sans MT" panose="020B0502020104020203"/>
              </a:rPr>
              <a:t>E</a:t>
            </a:r>
            <a:r>
              <a:rPr kumimoji="0" lang="fi-FI" altLang="fi-FI" sz="1400" b="0" i="0" u="none" strike="noStrike" kern="1200" cap="none" spc="0" normalizeH="0" baseline="0" noProof="0" dirty="0">
                <a:ln>
                  <a:noFill/>
                </a:ln>
                <a:solidFill>
                  <a:srgbClr val="3D3D3D"/>
                </a:solidFill>
                <a:effectLst/>
                <a:uLnTx/>
                <a:uFillTx/>
                <a:latin typeface="Gill Sans MT" panose="020B0502020104020203"/>
                <a:ea typeface="+mn-ea"/>
                <a:cs typeface="+mn-cs"/>
              </a:rPr>
              <a:t>i välitä muiden eläinten jäljistä</a:t>
            </a:r>
          </a:p>
          <a:p>
            <a:pPr marL="31680" marR="0" lvl="0" algn="l" defTabSz="457200" rtl="0" eaLnBrk="1" fontAlgn="auto" latinLnBrk="0" hangingPunct="1">
              <a:lnSpc>
                <a:spcPct val="100000"/>
              </a:lnSpc>
              <a:spcBef>
                <a:spcPct val="20000"/>
              </a:spcBef>
              <a:spcAft>
                <a:spcPts val="600"/>
              </a:spcAft>
              <a:buClr>
                <a:srgbClr val="8CB64A"/>
              </a:buClr>
              <a:buSzPct val="92000"/>
              <a:tabLst/>
              <a:defRPr/>
            </a:pPr>
            <a:r>
              <a:rPr kumimoji="0" lang="fi-FI" altLang="fi-FI" sz="1400" b="1" i="0" u="none" strike="noStrike" kern="1200" cap="none" spc="0" normalizeH="0" baseline="0" noProof="0" dirty="0">
                <a:ln>
                  <a:noFill/>
                </a:ln>
                <a:solidFill>
                  <a:srgbClr val="3D3D3D"/>
                </a:solidFill>
                <a:effectLst/>
                <a:uLnTx/>
                <a:uFillTx/>
                <a:latin typeface="Gill Sans MT" panose="020B0502020104020203"/>
                <a:ea typeface="+mn-ea"/>
                <a:cs typeface="+mn-cs"/>
              </a:rPr>
              <a:t>Erittäin hyvä (7-8)</a:t>
            </a:r>
          </a:p>
          <a:p>
            <a:pPr marL="374580" marR="0" lvl="0" indent="-342900" algn="l" defTabSz="457200" rtl="0" eaLnBrk="1" fontAlgn="auto" latinLnBrk="0" hangingPunct="1">
              <a:lnSpc>
                <a:spcPct val="100000"/>
              </a:lnSpc>
              <a:spcBef>
                <a:spcPct val="20000"/>
              </a:spcBef>
              <a:spcAft>
                <a:spcPts val="600"/>
              </a:spcAft>
              <a:buClr>
                <a:srgbClr val="8CB64A"/>
              </a:buClr>
              <a:buSzPct val="92000"/>
              <a:buFont typeface="Wingdings" panose="05000000000000000000" pitchFamily="2" charset="2"/>
              <a:buChar char="§"/>
              <a:tabLst/>
              <a:defRPr/>
            </a:pPr>
            <a:r>
              <a:rPr lang="fi-FI" altLang="fi-FI" sz="1400" dirty="0">
                <a:solidFill>
                  <a:srgbClr val="3D3D3D"/>
                </a:solidFill>
                <a:latin typeface="Gill Sans MT" panose="020B0502020104020203"/>
              </a:rPr>
              <a:t>K</a:t>
            </a:r>
            <a:r>
              <a:rPr kumimoji="0" lang="fi-FI" altLang="fi-FI" sz="1400" b="0" i="0" u="none" strike="noStrike" kern="1200" cap="none" spc="0" normalizeH="0" baseline="0" noProof="0" dirty="0" err="1">
                <a:ln>
                  <a:noFill/>
                </a:ln>
                <a:solidFill>
                  <a:srgbClr val="3D3D3D"/>
                </a:solidFill>
                <a:effectLst/>
                <a:uLnTx/>
                <a:uFillTx/>
                <a:latin typeface="Gill Sans MT" panose="020B0502020104020203"/>
                <a:ea typeface="+mn-ea"/>
                <a:cs typeface="+mn-cs"/>
              </a:rPr>
              <a:t>oira</a:t>
            </a:r>
            <a:r>
              <a:rPr kumimoji="0" lang="fi-FI" altLang="fi-FI" sz="1400" b="0" i="0" u="none" strike="noStrike" kern="1200" cap="none" spc="0" normalizeH="0" baseline="0" noProof="0" dirty="0">
                <a:ln>
                  <a:noFill/>
                </a:ln>
                <a:solidFill>
                  <a:srgbClr val="3D3D3D"/>
                </a:solidFill>
                <a:effectLst/>
                <a:uLnTx/>
                <a:uFillTx/>
                <a:latin typeface="Gill Sans MT" panose="020B0502020104020203"/>
                <a:ea typeface="+mn-ea"/>
                <a:cs typeface="+mn-cs"/>
              </a:rPr>
              <a:t> lasketaan suoraan </a:t>
            </a:r>
            <a:r>
              <a:rPr kumimoji="0" lang="fi-FI" altLang="fi-FI" sz="1400" b="0" i="0" u="none" strike="noStrike" kern="1200" cap="none" spc="0" normalizeH="0" baseline="0" noProof="0" dirty="0" err="1">
                <a:ln>
                  <a:noFill/>
                </a:ln>
                <a:solidFill>
                  <a:srgbClr val="3D3D3D"/>
                </a:solidFill>
                <a:effectLst/>
                <a:uLnTx/>
                <a:uFillTx/>
                <a:latin typeface="Gill Sans MT" panose="020B0502020104020203"/>
                <a:ea typeface="+mn-ea"/>
                <a:cs typeface="+mn-cs"/>
              </a:rPr>
              <a:t>yöjäljelle</a:t>
            </a:r>
            <a:endParaRPr kumimoji="0" lang="fi-FI" altLang="fi-FI" sz="1400" b="0" i="0" u="none" strike="noStrike" kern="1200" cap="none" spc="0" normalizeH="0" baseline="0" noProof="0" dirty="0">
              <a:ln>
                <a:noFill/>
              </a:ln>
              <a:solidFill>
                <a:srgbClr val="3D3D3D"/>
              </a:solidFill>
              <a:effectLst/>
              <a:uLnTx/>
              <a:uFillTx/>
              <a:latin typeface="Gill Sans MT" panose="020B0502020104020203"/>
              <a:ea typeface="+mn-ea"/>
              <a:cs typeface="+mn-cs"/>
            </a:endParaRPr>
          </a:p>
          <a:p>
            <a:pPr marL="31680" marR="0" lvl="0" algn="l" defTabSz="457200" rtl="0" eaLnBrk="1" fontAlgn="auto" latinLnBrk="0" hangingPunct="1">
              <a:lnSpc>
                <a:spcPct val="100000"/>
              </a:lnSpc>
              <a:spcBef>
                <a:spcPct val="20000"/>
              </a:spcBef>
              <a:spcAft>
                <a:spcPts val="600"/>
              </a:spcAft>
              <a:buClr>
                <a:srgbClr val="8CB64A"/>
              </a:buClr>
              <a:buSzPct val="92000"/>
              <a:tabLst/>
              <a:defRPr/>
            </a:pPr>
            <a:r>
              <a:rPr kumimoji="0" lang="fi-FI" altLang="fi-FI" sz="1400" b="1" i="0" u="none" strike="noStrike" kern="1200" cap="none" spc="0" normalizeH="0" baseline="0" noProof="0" dirty="0">
                <a:ln>
                  <a:noFill/>
                </a:ln>
                <a:solidFill>
                  <a:srgbClr val="3D3D3D"/>
                </a:solidFill>
                <a:effectLst/>
                <a:uLnTx/>
                <a:uFillTx/>
                <a:latin typeface="Gill Sans MT" panose="020B0502020104020203"/>
                <a:ea typeface="+mn-ea"/>
                <a:cs typeface="+mn-cs"/>
              </a:rPr>
              <a:t>Hyvä (5-6)</a:t>
            </a:r>
          </a:p>
          <a:p>
            <a:pPr marL="374580" marR="0" lvl="0" indent="-342900" algn="l" defTabSz="457200" rtl="0" eaLnBrk="1" fontAlgn="auto" latinLnBrk="0" hangingPunct="1">
              <a:lnSpc>
                <a:spcPct val="100000"/>
              </a:lnSpc>
              <a:spcBef>
                <a:spcPct val="20000"/>
              </a:spcBef>
              <a:spcAft>
                <a:spcPts val="600"/>
              </a:spcAft>
              <a:buClr>
                <a:srgbClr val="8CB64A"/>
              </a:buClr>
              <a:buSzPct val="92000"/>
              <a:buFont typeface="Wingdings" panose="05000000000000000000" pitchFamily="2" charset="2"/>
              <a:buChar char="§"/>
              <a:tabLst/>
              <a:defRPr/>
            </a:pPr>
            <a:r>
              <a:rPr kumimoji="0" lang="fi-FI" altLang="fi-FI" sz="1400" b="0" i="0" u="none" strike="noStrike" kern="1200" cap="none" spc="0" normalizeH="0" baseline="0" noProof="0" dirty="0">
                <a:ln>
                  <a:noFill/>
                </a:ln>
                <a:solidFill>
                  <a:srgbClr val="3D3D3D"/>
                </a:solidFill>
                <a:effectLst/>
                <a:uLnTx/>
                <a:uFillTx/>
                <a:latin typeface="Gill Sans MT" panose="020B0502020104020203"/>
                <a:ea typeface="+mn-ea"/>
                <a:cs typeface="+mn-cs"/>
              </a:rPr>
              <a:t>Vaikeuksia jäljittämisessä</a:t>
            </a:r>
          </a:p>
          <a:p>
            <a:pPr marL="374580" marR="0" lvl="0" indent="-342900" algn="l" defTabSz="457200" rtl="0" eaLnBrk="1" fontAlgn="auto" latinLnBrk="0" hangingPunct="1">
              <a:lnSpc>
                <a:spcPct val="100000"/>
              </a:lnSpc>
              <a:spcBef>
                <a:spcPct val="20000"/>
              </a:spcBef>
              <a:spcAft>
                <a:spcPts val="600"/>
              </a:spcAft>
              <a:buClr>
                <a:srgbClr val="8CB64A"/>
              </a:buClr>
              <a:buSzPct val="92000"/>
              <a:buFont typeface="Wingdings" panose="05000000000000000000" pitchFamily="2" charset="2"/>
              <a:buChar char="§"/>
              <a:tabLst/>
              <a:defRPr/>
            </a:pPr>
            <a:r>
              <a:rPr lang="fi-FI" altLang="fi-FI" sz="1400" dirty="0">
                <a:solidFill>
                  <a:srgbClr val="3D3D3D"/>
                </a:solidFill>
                <a:latin typeface="Gill Sans MT" panose="020B0502020104020203"/>
              </a:rPr>
              <a:t>K</a:t>
            </a:r>
            <a:r>
              <a:rPr kumimoji="0" lang="fi-FI" altLang="fi-FI" sz="1400" b="0" i="0" u="none" strike="noStrike" kern="1200" cap="none" spc="0" normalizeH="0" baseline="0" noProof="0" dirty="0" err="1">
                <a:ln>
                  <a:noFill/>
                </a:ln>
                <a:solidFill>
                  <a:srgbClr val="3D3D3D"/>
                </a:solidFill>
                <a:effectLst/>
                <a:uLnTx/>
                <a:uFillTx/>
                <a:latin typeface="Gill Sans MT" panose="020B0502020104020203"/>
                <a:ea typeface="+mn-ea"/>
                <a:cs typeface="+mn-cs"/>
              </a:rPr>
              <a:t>oira</a:t>
            </a:r>
            <a:r>
              <a:rPr kumimoji="0" lang="fi-FI" altLang="fi-FI" sz="1400" b="0" i="0" u="none" strike="noStrike" kern="1200" cap="none" spc="0" normalizeH="0" baseline="0" noProof="0" dirty="0">
                <a:ln>
                  <a:noFill/>
                </a:ln>
                <a:solidFill>
                  <a:srgbClr val="3D3D3D"/>
                </a:solidFill>
                <a:effectLst/>
                <a:uLnTx/>
                <a:uFillTx/>
                <a:latin typeface="Gill Sans MT" panose="020B0502020104020203"/>
                <a:ea typeface="+mn-ea"/>
                <a:cs typeface="+mn-cs"/>
              </a:rPr>
              <a:t> lähtee takajälkeen eikä itse korjaa virhettään</a:t>
            </a:r>
          </a:p>
          <a:p>
            <a:pPr marL="31680" marR="0" lvl="0" algn="l" defTabSz="457200" rtl="0" eaLnBrk="1" fontAlgn="auto" latinLnBrk="0" hangingPunct="1">
              <a:lnSpc>
                <a:spcPct val="100000"/>
              </a:lnSpc>
              <a:spcBef>
                <a:spcPct val="20000"/>
              </a:spcBef>
              <a:spcAft>
                <a:spcPts val="600"/>
              </a:spcAft>
              <a:buClr>
                <a:srgbClr val="8CB64A"/>
              </a:buClr>
              <a:buSzPct val="92000"/>
              <a:tabLst/>
              <a:defRPr/>
            </a:pPr>
            <a:r>
              <a:rPr kumimoji="0" lang="fi-FI" altLang="fi-FI" sz="1400" b="1" i="0" u="none" strike="noStrike" kern="1200" cap="none" spc="0" normalizeH="0" baseline="0" noProof="0" dirty="0">
                <a:ln>
                  <a:noFill/>
                </a:ln>
                <a:solidFill>
                  <a:srgbClr val="3D3D3D"/>
                </a:solidFill>
                <a:effectLst/>
                <a:uLnTx/>
                <a:uFillTx/>
                <a:latin typeface="Gill Sans MT" panose="020B0502020104020203"/>
                <a:ea typeface="+mn-ea"/>
                <a:cs typeface="+mn-cs"/>
              </a:rPr>
              <a:t>Välttävä (3-4)</a:t>
            </a:r>
          </a:p>
          <a:p>
            <a:pPr marL="374580" marR="0" lvl="0" indent="-342900" algn="l" defTabSz="457200" rtl="0" eaLnBrk="1" fontAlgn="auto" latinLnBrk="0" hangingPunct="1">
              <a:lnSpc>
                <a:spcPct val="100000"/>
              </a:lnSpc>
              <a:spcBef>
                <a:spcPct val="20000"/>
              </a:spcBef>
              <a:spcAft>
                <a:spcPts val="600"/>
              </a:spcAft>
              <a:buClr>
                <a:srgbClr val="8CB64A"/>
              </a:buClr>
              <a:buSzPct val="92000"/>
              <a:buFont typeface="Wingdings" panose="05000000000000000000" pitchFamily="2" charset="2"/>
              <a:buChar char="§"/>
              <a:tabLst/>
              <a:defRPr/>
            </a:pPr>
            <a:r>
              <a:rPr lang="fi-FI" altLang="fi-FI" sz="1400" dirty="0">
                <a:solidFill>
                  <a:srgbClr val="3D3D3D"/>
                </a:solidFill>
                <a:latin typeface="Gill Sans MT" panose="020B0502020104020203"/>
              </a:rPr>
              <a:t>J</a:t>
            </a:r>
            <a:r>
              <a:rPr kumimoji="0" lang="fi-FI" altLang="fi-FI" sz="1400" b="0" i="0" u="none" strike="noStrike" kern="1200" cap="none" spc="0" normalizeH="0" baseline="0" noProof="0" dirty="0" err="1">
                <a:ln>
                  <a:noFill/>
                </a:ln>
                <a:solidFill>
                  <a:srgbClr val="3D3D3D"/>
                </a:solidFill>
                <a:effectLst/>
                <a:uLnTx/>
                <a:uFillTx/>
                <a:latin typeface="Gill Sans MT" panose="020B0502020104020203"/>
                <a:ea typeface="+mn-ea"/>
                <a:cs typeface="+mn-cs"/>
              </a:rPr>
              <a:t>äljittää</a:t>
            </a:r>
            <a:r>
              <a:rPr kumimoji="0" lang="fi-FI" altLang="fi-FI" sz="1400" b="0" i="0" u="none" strike="noStrike" kern="1200" cap="none" spc="0" normalizeH="0" baseline="0" noProof="0" dirty="0">
                <a:ln>
                  <a:noFill/>
                </a:ln>
                <a:solidFill>
                  <a:srgbClr val="3D3D3D"/>
                </a:solidFill>
                <a:effectLst/>
                <a:uLnTx/>
                <a:uFillTx/>
                <a:latin typeface="Gill Sans MT" panose="020B0502020104020203"/>
                <a:ea typeface="+mn-ea"/>
                <a:cs typeface="+mn-cs"/>
              </a:rPr>
              <a:t> takajälkeen ja joudutaan hakemaan pois</a:t>
            </a:r>
          </a:p>
          <a:p>
            <a:pPr marL="374580" marR="0" lvl="0" indent="-342900" algn="l" defTabSz="457200" rtl="0" eaLnBrk="1" fontAlgn="auto" latinLnBrk="0" hangingPunct="1">
              <a:lnSpc>
                <a:spcPct val="100000"/>
              </a:lnSpc>
              <a:spcBef>
                <a:spcPct val="20000"/>
              </a:spcBef>
              <a:spcAft>
                <a:spcPts val="600"/>
              </a:spcAft>
              <a:buClr>
                <a:srgbClr val="8CB64A"/>
              </a:buClr>
              <a:buSzPct val="92000"/>
              <a:buFont typeface="Wingdings" panose="05000000000000000000" pitchFamily="2" charset="2"/>
              <a:buChar char="§"/>
              <a:tabLst/>
              <a:defRPr/>
            </a:pPr>
            <a:r>
              <a:rPr kumimoji="0" lang="fi-FI" altLang="fi-FI" sz="1400" b="0" i="0" u="none" strike="noStrike" kern="1200" cap="none" spc="0" normalizeH="0" baseline="0" noProof="0" dirty="0">
                <a:ln>
                  <a:noFill/>
                </a:ln>
                <a:solidFill>
                  <a:srgbClr val="3D3D3D"/>
                </a:solidFill>
                <a:effectLst/>
                <a:uLnTx/>
                <a:uFillTx/>
                <a:latin typeface="Gill Sans MT" panose="020B0502020104020203"/>
                <a:ea typeface="+mn-ea"/>
                <a:cs typeface="+mn-cs"/>
              </a:rPr>
              <a:t>Jäljitysvaikeuksia</a:t>
            </a:r>
          </a:p>
          <a:p>
            <a:pPr marL="374580" marR="0" lvl="0" indent="-342900" algn="l" defTabSz="457200" rtl="0" eaLnBrk="1" fontAlgn="auto" latinLnBrk="0" hangingPunct="1">
              <a:lnSpc>
                <a:spcPct val="100000"/>
              </a:lnSpc>
              <a:spcBef>
                <a:spcPct val="20000"/>
              </a:spcBef>
              <a:spcAft>
                <a:spcPts val="600"/>
              </a:spcAft>
              <a:buClr>
                <a:srgbClr val="8CB64A"/>
              </a:buClr>
              <a:buSzPct val="92000"/>
              <a:buFont typeface="Wingdings" panose="05000000000000000000" pitchFamily="2" charset="2"/>
              <a:buChar char="§"/>
              <a:tabLst/>
              <a:defRPr/>
            </a:pPr>
            <a:r>
              <a:rPr lang="fi-FI" altLang="fi-FI" sz="1400" dirty="0">
                <a:solidFill>
                  <a:srgbClr val="3D3D3D"/>
                </a:solidFill>
                <a:latin typeface="Gill Sans MT" panose="020B0502020104020203"/>
              </a:rPr>
              <a:t>H</a:t>
            </a:r>
            <a:r>
              <a:rPr kumimoji="0" lang="fi-FI" altLang="fi-FI" sz="1400" b="0" i="0" u="none" strike="noStrike" kern="1200" cap="none" spc="0" normalizeH="0" baseline="0" noProof="0" dirty="0" err="1">
                <a:ln>
                  <a:noFill/>
                </a:ln>
                <a:solidFill>
                  <a:srgbClr val="3D3D3D"/>
                </a:solidFill>
                <a:effectLst/>
                <a:uLnTx/>
                <a:uFillTx/>
                <a:latin typeface="Gill Sans MT" panose="020B0502020104020203"/>
                <a:ea typeface="+mn-ea"/>
                <a:cs typeface="+mn-cs"/>
              </a:rPr>
              <a:t>aku</a:t>
            </a:r>
            <a:r>
              <a:rPr kumimoji="0" lang="fi-FI" altLang="fi-FI" sz="1400" b="0" i="0" u="none" strike="noStrike" kern="1200" cap="none" spc="0" normalizeH="0" baseline="0" noProof="0" dirty="0">
                <a:ln>
                  <a:noFill/>
                </a:ln>
                <a:solidFill>
                  <a:srgbClr val="3D3D3D"/>
                </a:solidFill>
                <a:effectLst/>
                <a:uLnTx/>
                <a:uFillTx/>
                <a:latin typeface="Gill Sans MT" panose="020B0502020104020203"/>
                <a:ea typeface="+mn-ea"/>
                <a:cs typeface="+mn-cs"/>
              </a:rPr>
              <a:t> ei johda tulokseen</a:t>
            </a:r>
          </a:p>
          <a:p>
            <a:pPr marL="31680" marR="0" lvl="0" algn="l" defTabSz="457200" rtl="0" eaLnBrk="1" fontAlgn="auto" latinLnBrk="0" hangingPunct="1">
              <a:lnSpc>
                <a:spcPct val="100000"/>
              </a:lnSpc>
              <a:spcBef>
                <a:spcPct val="20000"/>
              </a:spcBef>
              <a:spcAft>
                <a:spcPts val="600"/>
              </a:spcAft>
              <a:buClr>
                <a:srgbClr val="8CB64A"/>
              </a:buClr>
              <a:buSzPct val="92000"/>
              <a:tabLst/>
              <a:defRPr/>
            </a:pPr>
            <a:r>
              <a:rPr kumimoji="0" lang="fi-FI" altLang="fi-FI" sz="1400" b="1" i="0" u="none" strike="noStrike" kern="1200" cap="none" spc="0" normalizeH="0" baseline="0" noProof="0" dirty="0">
                <a:ln>
                  <a:noFill/>
                </a:ln>
                <a:solidFill>
                  <a:srgbClr val="3D3D3D"/>
                </a:solidFill>
                <a:effectLst/>
                <a:uLnTx/>
                <a:uFillTx/>
                <a:latin typeface="Gill Sans MT" panose="020B0502020104020203"/>
                <a:ea typeface="+mn-ea"/>
                <a:cs typeface="+mn-cs"/>
              </a:rPr>
              <a:t>Heikko (1-2)</a:t>
            </a:r>
          </a:p>
          <a:p>
            <a:pPr marL="374580" marR="0" lvl="0" indent="-342900" algn="l" defTabSz="457200" rtl="0" eaLnBrk="1" fontAlgn="auto" latinLnBrk="0" hangingPunct="1">
              <a:lnSpc>
                <a:spcPct val="100000"/>
              </a:lnSpc>
              <a:spcBef>
                <a:spcPct val="20000"/>
              </a:spcBef>
              <a:spcAft>
                <a:spcPts val="600"/>
              </a:spcAft>
              <a:buClr>
                <a:srgbClr val="8CB64A"/>
              </a:buClr>
              <a:buSzPct val="92000"/>
              <a:buFont typeface="Wingdings" panose="05000000000000000000" pitchFamily="2" charset="2"/>
              <a:buChar char="§"/>
              <a:tabLst/>
              <a:defRPr/>
            </a:pPr>
            <a:r>
              <a:rPr kumimoji="0" lang="fi-FI" altLang="fi-FI" sz="1400" b="0" i="0" u="none" strike="noStrike" kern="1200" cap="none" spc="0" normalizeH="0" baseline="0" noProof="0" dirty="0">
                <a:ln>
                  <a:noFill/>
                </a:ln>
                <a:solidFill>
                  <a:srgbClr val="3D3D3D"/>
                </a:solidFill>
                <a:effectLst/>
                <a:uLnTx/>
                <a:uFillTx/>
                <a:latin typeface="Gill Sans MT" panose="020B0502020104020203"/>
                <a:ea typeface="+mn-ea"/>
                <a:cs typeface="+mn-cs"/>
              </a:rPr>
              <a:t>Koira ei pysty seuraamaan </a:t>
            </a:r>
            <a:r>
              <a:rPr kumimoji="0" lang="fi-FI" altLang="fi-FI" sz="1400" b="0" i="0" u="none" strike="noStrike" kern="1200" cap="none" spc="0" normalizeH="0" baseline="0" noProof="0" dirty="0" err="1">
                <a:ln>
                  <a:noFill/>
                </a:ln>
                <a:solidFill>
                  <a:srgbClr val="3D3D3D"/>
                </a:solidFill>
                <a:effectLst/>
                <a:uLnTx/>
                <a:uFillTx/>
                <a:latin typeface="Gill Sans MT" panose="020B0502020104020203"/>
                <a:ea typeface="+mn-ea"/>
                <a:cs typeface="+mn-cs"/>
              </a:rPr>
              <a:t>yöjälkeä</a:t>
            </a:r>
            <a:endParaRPr kumimoji="0" lang="fi-FI" altLang="fi-FI" sz="1400" b="0" i="0" u="none" strike="noStrike" kern="1200" cap="none" spc="0" normalizeH="0" baseline="0" noProof="0" dirty="0">
              <a:ln>
                <a:noFill/>
              </a:ln>
              <a:solidFill>
                <a:srgbClr val="3D3D3D"/>
              </a:solidFill>
              <a:effectLst/>
              <a:uLnTx/>
              <a:uFillTx/>
              <a:latin typeface="Gill Sans MT" panose="020B0502020104020203"/>
              <a:ea typeface="+mn-ea"/>
              <a:cs typeface="+mn-cs"/>
            </a:endParaRPr>
          </a:p>
        </p:txBody>
      </p:sp>
      <p:cxnSp>
        <p:nvCxnSpPr>
          <p:cNvPr id="4" name="Straight Connector 3">
            <a:extLst>
              <a:ext uri="{FF2B5EF4-FFF2-40B4-BE49-F238E27FC236}">
                <a16:creationId xmlns:a16="http://schemas.microsoft.com/office/drawing/2014/main" id="{BA0DD2FC-8684-FF7E-B0EA-5326E59BA9EE}"/>
              </a:ext>
            </a:extLst>
          </p:cNvPr>
          <p:cNvCxnSpPr/>
          <p:nvPr/>
        </p:nvCxnSpPr>
        <p:spPr>
          <a:xfrm>
            <a:off x="5262465" y="2075674"/>
            <a:ext cx="0" cy="46559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tsikko 1">
            <a:extLst>
              <a:ext uri="{FF2B5EF4-FFF2-40B4-BE49-F238E27FC236}">
                <a16:creationId xmlns:a16="http://schemas.microsoft.com/office/drawing/2014/main" id="{466A5F70-F722-ED2C-A203-51460D91600B}"/>
              </a:ext>
            </a:extLst>
          </p:cNvPr>
          <p:cNvSpPr>
            <a:spLocks noGrp="1"/>
          </p:cNvSpPr>
          <p:nvPr>
            <p:ph type="title"/>
          </p:nvPr>
        </p:nvSpPr>
        <p:spPr/>
        <p:txBody>
          <a:bodyPr/>
          <a:lstStyle/>
          <a:p>
            <a:pPr eaLnBrk="1" hangingPunct="1"/>
            <a:r>
              <a:rPr lang="fi-FI" altLang="fi-FI" dirty="0"/>
              <a:t>Hakunopeus ja eteneminen </a:t>
            </a:r>
          </a:p>
        </p:txBody>
      </p:sp>
      <p:sp>
        <p:nvSpPr>
          <p:cNvPr id="34819" name="Sisällön paikkamerkki 2">
            <a:extLst>
              <a:ext uri="{FF2B5EF4-FFF2-40B4-BE49-F238E27FC236}">
                <a16:creationId xmlns:a16="http://schemas.microsoft.com/office/drawing/2014/main" id="{E705A86E-65B5-9856-6E40-8BCAD5E46A29}"/>
              </a:ext>
            </a:extLst>
          </p:cNvPr>
          <p:cNvSpPr>
            <a:spLocks noGrp="1"/>
          </p:cNvSpPr>
          <p:nvPr>
            <p:ph idx="1"/>
          </p:nvPr>
        </p:nvSpPr>
        <p:spPr>
          <a:xfrm>
            <a:off x="7813448" y="4691003"/>
            <a:ext cx="3858327" cy="1754326"/>
          </a:xfrm>
        </p:spPr>
        <p:txBody>
          <a:bodyPr rtlCol="0">
            <a:normAutofit/>
          </a:bodyPr>
          <a:lstStyle/>
          <a:p>
            <a:pPr marL="317430" indent="-285750">
              <a:buClr>
                <a:schemeClr val="bg1"/>
              </a:buClr>
              <a:buFont typeface="Arial" panose="020B0604020202020204" pitchFamily="34" charset="0"/>
              <a:buChar char="•"/>
              <a:defRPr/>
            </a:pPr>
            <a:r>
              <a:rPr lang="fi-FI" altLang="fi-FI" dirty="0">
                <a:solidFill>
                  <a:schemeClr val="bg1"/>
                </a:solidFill>
              </a:rPr>
              <a:t>Jäljitysmatka yli 1 km</a:t>
            </a:r>
          </a:p>
          <a:p>
            <a:pPr marL="317430" indent="-285750">
              <a:buClr>
                <a:schemeClr val="bg1"/>
              </a:buClr>
              <a:buFont typeface="Arial" panose="020B0604020202020204" pitchFamily="34" charset="0"/>
              <a:buChar char="•"/>
              <a:defRPr/>
            </a:pPr>
            <a:r>
              <a:rPr lang="fi-FI" altLang="fi-FI" dirty="0">
                <a:solidFill>
                  <a:schemeClr val="bg1"/>
                </a:solidFill>
              </a:rPr>
              <a:t>Erityisen lyhyt, alle 30 minuutin haku</a:t>
            </a:r>
          </a:p>
          <a:p>
            <a:pPr marL="317430" indent="-285750">
              <a:buClr>
                <a:schemeClr val="bg1"/>
              </a:buClr>
              <a:buFont typeface="Arial" panose="020B0604020202020204" pitchFamily="34" charset="0"/>
              <a:buChar char="•"/>
              <a:defRPr/>
            </a:pPr>
            <a:r>
              <a:rPr lang="fi-FI" altLang="fi-FI" dirty="0">
                <a:solidFill>
                  <a:schemeClr val="bg1"/>
                </a:solidFill>
              </a:rPr>
              <a:t>Jäljittää vain kävellen</a:t>
            </a:r>
          </a:p>
        </p:txBody>
      </p:sp>
      <p:pic>
        <p:nvPicPr>
          <p:cNvPr id="40964" name="Picture 4" descr="SAJ">
            <a:extLst>
              <a:ext uri="{FF2B5EF4-FFF2-40B4-BE49-F238E27FC236}">
                <a16:creationId xmlns:a16="http://schemas.microsoft.com/office/drawing/2014/main" id="{EDB61FEF-0DE3-574B-6CE1-DB9DEF4B0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6114" y="640556"/>
            <a:ext cx="535651" cy="5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C63A4E2C-ADE3-97AA-6594-13DB8D6305AE}"/>
              </a:ext>
            </a:extLst>
          </p:cNvPr>
          <p:cNvSpPr txBox="1">
            <a:spLocks noChangeArrowheads="1"/>
          </p:cNvSpPr>
          <p:nvPr/>
        </p:nvSpPr>
        <p:spPr>
          <a:xfrm>
            <a:off x="8646474" y="1166504"/>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
        <p:nvSpPr>
          <p:cNvPr id="13" name="TextBox 12">
            <a:extLst>
              <a:ext uri="{FF2B5EF4-FFF2-40B4-BE49-F238E27FC236}">
                <a16:creationId xmlns:a16="http://schemas.microsoft.com/office/drawing/2014/main" id="{D3C85F2D-19FA-A23E-2278-8E0042821854}"/>
              </a:ext>
            </a:extLst>
          </p:cNvPr>
          <p:cNvSpPr txBox="1"/>
          <p:nvPr/>
        </p:nvSpPr>
        <p:spPr>
          <a:xfrm>
            <a:off x="237526" y="2488066"/>
            <a:ext cx="3904852" cy="1200329"/>
          </a:xfrm>
          <a:prstGeom prst="rect">
            <a:avLst/>
          </a:prstGeom>
          <a:noFill/>
        </p:spPr>
        <p:txBody>
          <a:bodyPr wrap="square" rtlCol="0">
            <a:spAutoFit/>
          </a:bodyPr>
          <a:lstStyle/>
          <a:p>
            <a:pPr marL="11430" indent="-285750">
              <a:buClr>
                <a:schemeClr val="bg1"/>
              </a:buClr>
              <a:buFont typeface="Arial" panose="020B0604020202020204" pitchFamily="34" charset="0"/>
              <a:buChar char="•"/>
              <a:defRPr/>
            </a:pPr>
            <a:r>
              <a:rPr lang="fi-FI" altLang="fi-FI" sz="1800" dirty="0">
                <a:solidFill>
                  <a:schemeClr val="bg1"/>
                </a:solidFill>
              </a:rPr>
              <a:t>Jäljitysmatka yli 5 km</a:t>
            </a:r>
          </a:p>
          <a:p>
            <a:pPr marL="285750" indent="-285750">
              <a:buClr>
                <a:schemeClr val="bg1"/>
              </a:buClr>
              <a:buFont typeface="Arial" panose="020B0604020202020204" pitchFamily="34" charset="0"/>
              <a:buChar char="•"/>
              <a:defRPr/>
            </a:pPr>
            <a:r>
              <a:rPr lang="fi-FI" altLang="fi-FI" dirty="0">
                <a:solidFill>
                  <a:schemeClr val="bg1"/>
                </a:solidFill>
              </a:rPr>
              <a:t>Hakuaikaa kertyy lisähaun kanssa vähintään 100 minuuttia</a:t>
            </a:r>
          </a:p>
          <a:p>
            <a:pPr marL="285750" indent="-285750">
              <a:buClr>
                <a:schemeClr val="bg1"/>
              </a:buClr>
              <a:buFont typeface="Arial" panose="020B0604020202020204" pitchFamily="34" charset="0"/>
              <a:buChar char="•"/>
              <a:defRPr/>
            </a:pPr>
            <a:r>
              <a:rPr lang="fi-FI" altLang="fi-FI" sz="1800" dirty="0">
                <a:solidFill>
                  <a:schemeClr val="bg1"/>
                </a:solidFill>
              </a:rPr>
              <a:t>Jäljittää pääasiassa laukkaamalla</a:t>
            </a:r>
          </a:p>
        </p:txBody>
      </p:sp>
      <p:graphicFrame>
        <p:nvGraphicFramePr>
          <p:cNvPr id="6" name="Table 5">
            <a:extLst>
              <a:ext uri="{FF2B5EF4-FFF2-40B4-BE49-F238E27FC236}">
                <a16:creationId xmlns:a16="http://schemas.microsoft.com/office/drawing/2014/main" id="{88D63F0C-D9CD-C381-DCC3-BF21C066CBFF}"/>
              </a:ext>
            </a:extLst>
          </p:cNvPr>
          <p:cNvGraphicFramePr>
            <a:graphicFrameLocks noGrp="1"/>
          </p:cNvGraphicFramePr>
          <p:nvPr>
            <p:extLst>
              <p:ext uri="{D42A27DB-BD31-4B8C-83A1-F6EECF244321}">
                <p14:modId xmlns:p14="http://schemas.microsoft.com/office/powerpoint/2010/main" val="2149780477"/>
              </p:ext>
            </p:extLst>
          </p:nvPr>
        </p:nvGraphicFramePr>
        <p:xfrm>
          <a:off x="828949" y="2241597"/>
          <a:ext cx="10199708" cy="3576320"/>
        </p:xfrm>
        <a:graphic>
          <a:graphicData uri="http://schemas.openxmlformats.org/drawingml/2006/table">
            <a:tbl>
              <a:tblPr firstRow="1" bandRow="1">
                <a:tableStyleId>{5C22544A-7EE6-4342-B048-85BDC9FD1C3A}</a:tableStyleId>
              </a:tblPr>
              <a:tblGrid>
                <a:gridCol w="2455542">
                  <a:extLst>
                    <a:ext uri="{9D8B030D-6E8A-4147-A177-3AD203B41FA5}">
                      <a16:colId xmlns:a16="http://schemas.microsoft.com/office/drawing/2014/main" val="3392901489"/>
                    </a:ext>
                  </a:extLst>
                </a:gridCol>
                <a:gridCol w="1624105">
                  <a:extLst>
                    <a:ext uri="{9D8B030D-6E8A-4147-A177-3AD203B41FA5}">
                      <a16:colId xmlns:a16="http://schemas.microsoft.com/office/drawing/2014/main" val="2104103688"/>
                    </a:ext>
                  </a:extLst>
                </a:gridCol>
                <a:gridCol w="1642188">
                  <a:extLst>
                    <a:ext uri="{9D8B030D-6E8A-4147-A177-3AD203B41FA5}">
                      <a16:colId xmlns:a16="http://schemas.microsoft.com/office/drawing/2014/main" val="4193679690"/>
                    </a:ext>
                  </a:extLst>
                </a:gridCol>
                <a:gridCol w="2267339">
                  <a:extLst>
                    <a:ext uri="{9D8B030D-6E8A-4147-A177-3AD203B41FA5}">
                      <a16:colId xmlns:a16="http://schemas.microsoft.com/office/drawing/2014/main" val="1342498159"/>
                    </a:ext>
                  </a:extLst>
                </a:gridCol>
                <a:gridCol w="2210534">
                  <a:extLst>
                    <a:ext uri="{9D8B030D-6E8A-4147-A177-3AD203B41FA5}">
                      <a16:colId xmlns:a16="http://schemas.microsoft.com/office/drawing/2014/main" val="3373497642"/>
                    </a:ext>
                  </a:extLst>
                </a:gridCol>
              </a:tblGrid>
              <a:tr h="370840">
                <a:tc>
                  <a:txBody>
                    <a:bodyPr/>
                    <a:lstStyle/>
                    <a:p>
                      <a:pPr algn="ctr"/>
                      <a:r>
                        <a:rPr lang="fi-FI" dirty="0"/>
                        <a:t>Arvosana</a:t>
                      </a:r>
                    </a:p>
                  </a:txBody>
                  <a:tcPr/>
                </a:tc>
                <a:tc>
                  <a:txBody>
                    <a:bodyPr/>
                    <a:lstStyle/>
                    <a:p>
                      <a:pPr algn="ctr"/>
                      <a:r>
                        <a:rPr lang="fi-FI" dirty="0"/>
                        <a:t>Jäljitysmatka</a:t>
                      </a:r>
                    </a:p>
                  </a:txBody>
                  <a:tcPr/>
                </a:tc>
                <a:tc>
                  <a:txBody>
                    <a:bodyPr/>
                    <a:lstStyle/>
                    <a:p>
                      <a:pPr algn="ctr"/>
                      <a:r>
                        <a:rPr lang="fi-FI" dirty="0"/>
                        <a:t>Hakuaika</a:t>
                      </a:r>
                    </a:p>
                  </a:txBody>
                  <a:tcPr/>
                </a:tc>
                <a:tc>
                  <a:txBody>
                    <a:bodyPr/>
                    <a:lstStyle/>
                    <a:p>
                      <a:pPr algn="ctr"/>
                      <a:r>
                        <a:rPr lang="fi-FI" dirty="0"/>
                        <a:t>Liikkuminen</a:t>
                      </a:r>
                    </a:p>
                  </a:txBody>
                  <a:tcPr/>
                </a:tc>
                <a:tc>
                  <a:txBody>
                    <a:bodyPr/>
                    <a:lstStyle/>
                    <a:p>
                      <a:endParaRPr lang="fi-FI" dirty="0"/>
                    </a:p>
                  </a:txBody>
                  <a:tcPr/>
                </a:tc>
                <a:extLst>
                  <a:ext uri="{0D108BD9-81ED-4DB2-BD59-A6C34878D82A}">
                    <a16:rowId xmlns:a16="http://schemas.microsoft.com/office/drawing/2014/main" val="4134315951"/>
                  </a:ext>
                </a:extLst>
              </a:tr>
              <a:tr h="370840">
                <a:tc>
                  <a:txBody>
                    <a:bodyPr/>
                    <a:lstStyle/>
                    <a:p>
                      <a:r>
                        <a:rPr lang="fi-FI" dirty="0"/>
                        <a:t>Erinomainen 9-10</a:t>
                      </a:r>
                    </a:p>
                  </a:txBody>
                  <a:tcPr/>
                </a:tc>
                <a:tc>
                  <a:txBody>
                    <a:bodyPr/>
                    <a:lstStyle/>
                    <a:p>
                      <a:pPr algn="r"/>
                      <a:r>
                        <a:rPr lang="fi-FI" dirty="0"/>
                        <a:t>&gt;5km</a:t>
                      </a:r>
                    </a:p>
                  </a:txBody>
                  <a:tcPr/>
                </a:tc>
                <a:tc>
                  <a:txBody>
                    <a:bodyPr/>
                    <a:lstStyle/>
                    <a:p>
                      <a:pPr algn="r"/>
                      <a:r>
                        <a:rPr lang="fi-FI" dirty="0"/>
                        <a:t>&gt;100min</a:t>
                      </a:r>
                    </a:p>
                  </a:txBody>
                  <a:tcPr/>
                </a:tc>
                <a:tc>
                  <a:txBody>
                    <a:bodyPr/>
                    <a:lstStyle/>
                    <a:p>
                      <a:r>
                        <a:rPr lang="fi-FI" dirty="0"/>
                        <a:t>Pääasiallisesti laukaten</a:t>
                      </a:r>
                    </a:p>
                  </a:txBody>
                  <a:tcPr/>
                </a:tc>
                <a:tc>
                  <a:txBody>
                    <a:bodyPr/>
                    <a:lstStyle/>
                    <a:p>
                      <a:r>
                        <a:rPr lang="fi-FI" dirty="0"/>
                        <a:t>Selvittää tiet tai muut riistan jäljet</a:t>
                      </a:r>
                    </a:p>
                  </a:txBody>
                  <a:tcPr/>
                </a:tc>
                <a:extLst>
                  <a:ext uri="{0D108BD9-81ED-4DB2-BD59-A6C34878D82A}">
                    <a16:rowId xmlns:a16="http://schemas.microsoft.com/office/drawing/2014/main" val="1973950419"/>
                  </a:ext>
                </a:extLst>
              </a:tr>
              <a:tr h="370840">
                <a:tc>
                  <a:txBody>
                    <a:bodyPr/>
                    <a:lstStyle/>
                    <a:p>
                      <a:r>
                        <a:rPr lang="fi-FI" dirty="0"/>
                        <a:t>Erittäin hyvä 7-8</a:t>
                      </a:r>
                    </a:p>
                  </a:txBody>
                  <a:tcPr/>
                </a:tc>
                <a:tc>
                  <a:txBody>
                    <a:bodyPr/>
                    <a:lstStyle/>
                    <a:p>
                      <a:pPr algn="r"/>
                      <a:r>
                        <a:rPr lang="fi-FI" dirty="0"/>
                        <a:t>&gt;4km</a:t>
                      </a:r>
                    </a:p>
                  </a:txBody>
                  <a:tcPr/>
                </a:tc>
                <a:tc>
                  <a:txBody>
                    <a:bodyPr/>
                    <a:lstStyle/>
                    <a:p>
                      <a:pPr algn="r"/>
                      <a:r>
                        <a:rPr lang="fi-FI" dirty="0"/>
                        <a:t>&gt;80min</a:t>
                      </a:r>
                    </a:p>
                  </a:txBody>
                  <a:tcPr/>
                </a:tc>
                <a:tc>
                  <a:txBody>
                    <a:bodyPr/>
                    <a:lstStyle/>
                    <a:p>
                      <a:r>
                        <a:rPr lang="fi-FI" dirty="0"/>
                        <a:t>Pääasiallisesti ravaten</a:t>
                      </a:r>
                    </a:p>
                  </a:txBody>
                  <a:tcPr/>
                </a:tc>
                <a:tc>
                  <a:txBody>
                    <a:bodyPr/>
                    <a:lstStyle/>
                    <a:p>
                      <a:r>
                        <a:rPr lang="fi-FI" dirty="0"/>
                        <a:t>Tiet tai muut riistan jäljet hidastavat</a:t>
                      </a:r>
                    </a:p>
                  </a:txBody>
                  <a:tcPr/>
                </a:tc>
                <a:extLst>
                  <a:ext uri="{0D108BD9-81ED-4DB2-BD59-A6C34878D82A}">
                    <a16:rowId xmlns:a16="http://schemas.microsoft.com/office/drawing/2014/main" val="3578080738"/>
                  </a:ext>
                </a:extLst>
              </a:tr>
              <a:tr h="370840">
                <a:tc>
                  <a:txBody>
                    <a:bodyPr/>
                    <a:lstStyle/>
                    <a:p>
                      <a:r>
                        <a:rPr lang="fi-FI" dirty="0"/>
                        <a:t>Hyvä 5-6</a:t>
                      </a:r>
                    </a:p>
                  </a:txBody>
                  <a:tcPr/>
                </a:tc>
                <a:tc>
                  <a:txBody>
                    <a:bodyPr/>
                    <a:lstStyle/>
                    <a:p>
                      <a:pPr algn="r"/>
                      <a:r>
                        <a:rPr lang="fi-FI" dirty="0"/>
                        <a:t>&gt;3km</a:t>
                      </a:r>
                    </a:p>
                  </a:txBody>
                  <a:tcPr/>
                </a:tc>
                <a:tc>
                  <a:txBody>
                    <a:bodyPr/>
                    <a:lstStyle/>
                    <a:p>
                      <a:pPr algn="r"/>
                      <a:r>
                        <a:rPr lang="fi-FI" dirty="0"/>
                        <a:t>&gt;60min</a:t>
                      </a:r>
                    </a:p>
                  </a:txBody>
                  <a:tcPr/>
                </a:tc>
                <a:tc>
                  <a:txBody>
                    <a:bodyPr/>
                    <a:lstStyle/>
                    <a:p>
                      <a:r>
                        <a:rPr lang="fi-FI" dirty="0"/>
                        <a:t>Pääasiallisesti ravaten</a:t>
                      </a:r>
                    </a:p>
                  </a:txBody>
                  <a:tcPr/>
                </a:tc>
                <a:tc>
                  <a:txBody>
                    <a:bodyPr/>
                    <a:lstStyle/>
                    <a:p>
                      <a:r>
                        <a:rPr lang="fi-FI" dirty="0"/>
                        <a:t>Etenee ripeästi </a:t>
                      </a:r>
                      <a:r>
                        <a:rPr lang="fi-FI" dirty="0" err="1"/>
                        <a:t>yöjäljellä</a:t>
                      </a:r>
                      <a:endParaRPr lang="fi-FI" dirty="0"/>
                    </a:p>
                  </a:txBody>
                  <a:tcPr/>
                </a:tc>
                <a:extLst>
                  <a:ext uri="{0D108BD9-81ED-4DB2-BD59-A6C34878D82A}">
                    <a16:rowId xmlns:a16="http://schemas.microsoft.com/office/drawing/2014/main" val="2968717429"/>
                  </a:ext>
                </a:extLst>
              </a:tr>
              <a:tr h="370840">
                <a:tc>
                  <a:txBody>
                    <a:bodyPr/>
                    <a:lstStyle/>
                    <a:p>
                      <a:r>
                        <a:rPr lang="fi-FI" dirty="0"/>
                        <a:t>Välttävä 3-4</a:t>
                      </a:r>
                    </a:p>
                  </a:txBody>
                  <a:tcPr/>
                </a:tc>
                <a:tc>
                  <a:txBody>
                    <a:bodyPr/>
                    <a:lstStyle/>
                    <a:p>
                      <a:pPr algn="r"/>
                      <a:r>
                        <a:rPr lang="fi-FI" dirty="0"/>
                        <a:t>&gt;2km</a:t>
                      </a:r>
                    </a:p>
                  </a:txBody>
                  <a:tcPr/>
                </a:tc>
                <a:tc>
                  <a:txBody>
                    <a:bodyPr/>
                    <a:lstStyle/>
                    <a:p>
                      <a:pPr algn="r"/>
                      <a:r>
                        <a:rPr lang="fi-FI" dirty="0"/>
                        <a:t>&gt;30 min</a:t>
                      </a:r>
                    </a:p>
                  </a:txBody>
                  <a:tcPr/>
                </a:tc>
                <a:tc>
                  <a:txBody>
                    <a:bodyPr/>
                    <a:lstStyle/>
                    <a:p>
                      <a:r>
                        <a:rPr lang="fi-FI" dirty="0"/>
                        <a:t>Pääasiallisesti kävellen</a:t>
                      </a:r>
                    </a:p>
                  </a:txBody>
                  <a:tcPr/>
                </a:tc>
                <a:tc>
                  <a:txBody>
                    <a:bodyPr/>
                    <a:lstStyle/>
                    <a:p>
                      <a:r>
                        <a:rPr lang="fi-FI" dirty="0"/>
                        <a:t>Ei pysty jäljittämään muun riistan jälkikentässä</a:t>
                      </a:r>
                    </a:p>
                  </a:txBody>
                  <a:tcPr/>
                </a:tc>
                <a:extLst>
                  <a:ext uri="{0D108BD9-81ED-4DB2-BD59-A6C34878D82A}">
                    <a16:rowId xmlns:a16="http://schemas.microsoft.com/office/drawing/2014/main" val="1947199451"/>
                  </a:ext>
                </a:extLst>
              </a:tr>
              <a:tr h="370840">
                <a:tc>
                  <a:txBody>
                    <a:bodyPr/>
                    <a:lstStyle/>
                    <a:p>
                      <a:r>
                        <a:rPr lang="fi-FI" dirty="0"/>
                        <a:t>Heikko 1-2</a:t>
                      </a:r>
                    </a:p>
                  </a:txBody>
                  <a:tcPr/>
                </a:tc>
                <a:tc>
                  <a:txBody>
                    <a:bodyPr/>
                    <a:lstStyle/>
                    <a:p>
                      <a:pPr algn="r"/>
                      <a:r>
                        <a:rPr lang="fi-FI" dirty="0"/>
                        <a:t>&gt;1km</a:t>
                      </a:r>
                    </a:p>
                  </a:txBody>
                  <a:tcPr/>
                </a:tc>
                <a:tc>
                  <a:txBody>
                    <a:bodyPr/>
                    <a:lstStyle/>
                    <a:p>
                      <a:pPr algn="r"/>
                      <a:r>
                        <a:rPr lang="fi-FI" dirty="0"/>
                        <a:t>&lt;30min</a:t>
                      </a:r>
                    </a:p>
                  </a:txBody>
                  <a:tcPr/>
                </a:tc>
                <a:tc>
                  <a:txBody>
                    <a:bodyPr/>
                    <a:lstStyle/>
                    <a:p>
                      <a:r>
                        <a:rPr lang="fi-FI" dirty="0"/>
                        <a:t>Vain kävellen</a:t>
                      </a:r>
                    </a:p>
                  </a:txBody>
                  <a:tcPr/>
                </a:tc>
                <a:tc>
                  <a:txBody>
                    <a:bodyPr/>
                    <a:lstStyle/>
                    <a:p>
                      <a:endParaRPr lang="fi-FI" dirty="0"/>
                    </a:p>
                  </a:txBody>
                  <a:tcPr/>
                </a:tc>
                <a:extLst>
                  <a:ext uri="{0D108BD9-81ED-4DB2-BD59-A6C34878D82A}">
                    <a16:rowId xmlns:a16="http://schemas.microsoft.com/office/drawing/2014/main" val="594004287"/>
                  </a:ext>
                </a:extLst>
              </a:tr>
            </a:tbl>
          </a:graphicData>
        </a:graphic>
      </p:graphicFrame>
      <p:sp>
        <p:nvSpPr>
          <p:cNvPr id="4" name="TextBox 3">
            <a:extLst>
              <a:ext uri="{FF2B5EF4-FFF2-40B4-BE49-F238E27FC236}">
                <a16:creationId xmlns:a16="http://schemas.microsoft.com/office/drawing/2014/main" id="{32EB55E3-0D5A-FDC8-07FC-D3F8DFFA5AC6}"/>
              </a:ext>
            </a:extLst>
          </p:cNvPr>
          <p:cNvSpPr txBox="1"/>
          <p:nvPr/>
        </p:nvSpPr>
        <p:spPr>
          <a:xfrm>
            <a:off x="2769716" y="6158892"/>
            <a:ext cx="10534100" cy="369332"/>
          </a:xfrm>
          <a:prstGeom prst="rect">
            <a:avLst/>
          </a:prstGeom>
          <a:noFill/>
        </p:spPr>
        <p:txBody>
          <a:bodyPr wrap="square" rtlCol="0">
            <a:spAutoFit/>
          </a:bodyPr>
          <a:lstStyle/>
          <a:p>
            <a:r>
              <a:rPr lang="fi-FI" dirty="0"/>
              <a:t>Kohdan arvostelussa huomioidaan vain työskentely </a:t>
            </a:r>
            <a:r>
              <a:rPr lang="fi-FI" dirty="0" err="1"/>
              <a:t>yöjäljellä</a:t>
            </a:r>
            <a:endParaRPr lang="fi-FI" dirty="0"/>
          </a:p>
        </p:txBody>
      </p:sp>
    </p:spTree>
    <p:extLst>
      <p:ext uri="{BB962C8B-B14F-4D97-AF65-F5344CB8AC3E}">
        <p14:creationId xmlns:p14="http://schemas.microsoft.com/office/powerpoint/2010/main" val="1360935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49FC10-5C1F-1C24-A6BA-8BF55D814F3B}"/>
              </a:ext>
            </a:extLst>
          </p:cNvPr>
          <p:cNvSpPr>
            <a:spLocks noGrp="1"/>
          </p:cNvSpPr>
          <p:nvPr>
            <p:ph type="title"/>
          </p:nvPr>
        </p:nvSpPr>
        <p:spPr>
          <a:xfrm>
            <a:off x="464344" y="577851"/>
            <a:ext cx="7772400" cy="1135970"/>
          </a:xfrm>
        </p:spPr>
        <p:txBody>
          <a:bodyPr/>
          <a:lstStyle/>
          <a:p>
            <a:pPr eaLnBrk="1" hangingPunct="1"/>
            <a:r>
              <a:rPr lang="fi-FI" altLang="fi-FI" sz="3600" dirty="0"/>
              <a:t>Metsästysinto ja hakusitkeys</a:t>
            </a:r>
          </a:p>
        </p:txBody>
      </p:sp>
      <p:sp>
        <p:nvSpPr>
          <p:cNvPr id="35843" name="Rectangle 3">
            <a:extLst>
              <a:ext uri="{FF2B5EF4-FFF2-40B4-BE49-F238E27FC236}">
                <a16:creationId xmlns:a16="http://schemas.microsoft.com/office/drawing/2014/main" id="{D8B4B612-8583-6C5E-E0BE-A90E29A6BAD0}"/>
              </a:ext>
            </a:extLst>
          </p:cNvPr>
          <p:cNvSpPr>
            <a:spLocks noGrp="1" noChangeArrowheads="1"/>
          </p:cNvSpPr>
          <p:nvPr>
            <p:ph idx="1"/>
          </p:nvPr>
        </p:nvSpPr>
        <p:spPr>
          <a:xfrm>
            <a:off x="671804" y="2220685"/>
            <a:ext cx="4926563" cy="4349977"/>
          </a:xfrm>
        </p:spPr>
        <p:txBody>
          <a:bodyPr rtlCol="0">
            <a:normAutofit lnSpcReduction="10000"/>
          </a:bodyPr>
          <a:lstStyle/>
          <a:p>
            <a:pPr indent="-274320">
              <a:lnSpc>
                <a:spcPct val="80000"/>
              </a:lnSpc>
              <a:buNone/>
              <a:defRPr/>
            </a:pPr>
            <a:endParaRPr lang="fi-FI" altLang="fi-FI" sz="1400" b="1" dirty="0">
              <a:solidFill>
                <a:schemeClr val="accent1"/>
              </a:solidFill>
            </a:endParaRPr>
          </a:p>
          <a:p>
            <a:pPr marL="31680" indent="0">
              <a:lnSpc>
                <a:spcPct val="80000"/>
              </a:lnSpc>
              <a:buNone/>
              <a:defRPr/>
            </a:pPr>
            <a:r>
              <a:rPr lang="fi-FI" altLang="fi-FI" b="1" dirty="0">
                <a:solidFill>
                  <a:schemeClr val="accent1"/>
                </a:solidFill>
              </a:rPr>
              <a:t>Erinomainen (9-10)</a:t>
            </a:r>
          </a:p>
          <a:p>
            <a:pPr marL="317430" indent="-285750">
              <a:lnSpc>
                <a:spcPct val="80000"/>
              </a:lnSpc>
              <a:defRPr/>
            </a:pPr>
            <a:r>
              <a:rPr lang="fi-FI" altLang="fi-FI" sz="1600" dirty="0">
                <a:solidFill>
                  <a:schemeClr val="tx1"/>
                </a:solidFill>
              </a:rPr>
              <a:t>Seuraa innokkaasti yöjälkeä sekä selvittää esteet</a:t>
            </a:r>
          </a:p>
          <a:p>
            <a:pPr marL="317430" indent="-285750">
              <a:lnSpc>
                <a:spcPct val="80000"/>
              </a:lnSpc>
              <a:defRPr/>
            </a:pPr>
            <a:r>
              <a:rPr lang="fi-FI" altLang="fi-FI" sz="1600" dirty="0">
                <a:solidFill>
                  <a:schemeClr val="tx1"/>
                </a:solidFill>
              </a:rPr>
              <a:t>Ei osoita metsästysinnon puutetta</a:t>
            </a:r>
          </a:p>
          <a:p>
            <a:pPr marL="317430" indent="-285750">
              <a:lnSpc>
                <a:spcPct val="80000"/>
              </a:lnSpc>
              <a:defRPr/>
            </a:pPr>
            <a:r>
              <a:rPr lang="fi-FI" altLang="fi-FI" sz="1600" dirty="0">
                <a:solidFill>
                  <a:schemeClr val="tx1"/>
                </a:solidFill>
              </a:rPr>
              <a:t>Lähtee innokkaasti ajon jälkeen lisähakuun</a:t>
            </a:r>
          </a:p>
          <a:p>
            <a:pPr indent="-274320">
              <a:lnSpc>
                <a:spcPct val="80000"/>
              </a:lnSpc>
              <a:buFont typeface="Wingdings" panose="05000000000000000000" pitchFamily="2" charset="2"/>
              <a:buChar char="§"/>
              <a:defRPr/>
            </a:pPr>
            <a:endParaRPr lang="fi-FI" altLang="fi-FI" sz="900" b="1" dirty="0">
              <a:solidFill>
                <a:schemeClr val="tx1"/>
              </a:solidFill>
            </a:endParaRPr>
          </a:p>
          <a:p>
            <a:pPr marL="31680" indent="0">
              <a:lnSpc>
                <a:spcPct val="80000"/>
              </a:lnSpc>
              <a:buNone/>
              <a:defRPr/>
            </a:pPr>
            <a:r>
              <a:rPr lang="fi-FI" altLang="fi-FI" b="1" dirty="0">
                <a:solidFill>
                  <a:schemeClr val="accent1"/>
                </a:solidFill>
              </a:rPr>
              <a:t>Erittäin hyvä (7-8)</a:t>
            </a:r>
          </a:p>
          <a:p>
            <a:pPr marL="317430" indent="-285750">
              <a:lnSpc>
                <a:spcPct val="80000"/>
              </a:lnSpc>
              <a:defRPr/>
            </a:pPr>
            <a:r>
              <a:rPr lang="fi-FI" altLang="fi-FI" sz="1600" dirty="0">
                <a:solidFill>
                  <a:schemeClr val="tx1"/>
                </a:solidFill>
              </a:rPr>
              <a:t>Erinomainen, mutta lisähakua ei ole voitu kokeilla</a:t>
            </a:r>
          </a:p>
          <a:p>
            <a:pPr marL="317430" indent="-285750">
              <a:lnSpc>
                <a:spcPct val="80000"/>
              </a:lnSpc>
              <a:defRPr/>
            </a:pPr>
            <a:r>
              <a:rPr lang="fi-FI" altLang="fi-FI" sz="1600" dirty="0">
                <a:solidFill>
                  <a:schemeClr val="tx1"/>
                </a:solidFill>
              </a:rPr>
              <a:t>Louheen päättynyt haku</a:t>
            </a:r>
          </a:p>
          <a:p>
            <a:pPr indent="-274320">
              <a:lnSpc>
                <a:spcPct val="80000"/>
              </a:lnSpc>
              <a:buFont typeface="Wingdings" panose="05000000000000000000" pitchFamily="2" charset="2"/>
              <a:buChar char="§"/>
              <a:defRPr/>
            </a:pPr>
            <a:endParaRPr lang="fi-FI" altLang="fi-FI" sz="900" dirty="0">
              <a:solidFill>
                <a:schemeClr val="tx1"/>
              </a:solidFill>
            </a:endParaRPr>
          </a:p>
          <a:p>
            <a:pPr marL="31680" indent="0">
              <a:lnSpc>
                <a:spcPct val="80000"/>
              </a:lnSpc>
              <a:buNone/>
              <a:defRPr/>
            </a:pPr>
            <a:r>
              <a:rPr lang="fi-FI" altLang="fi-FI" b="1" dirty="0">
                <a:solidFill>
                  <a:schemeClr val="accent1"/>
                </a:solidFill>
              </a:rPr>
              <a:t>Hyvä (5-6)</a:t>
            </a:r>
            <a:r>
              <a:rPr lang="fi-FI" altLang="fi-FI" sz="1400" dirty="0">
                <a:solidFill>
                  <a:schemeClr val="tx1"/>
                </a:solidFill>
              </a:rPr>
              <a:t> </a:t>
            </a:r>
          </a:p>
          <a:p>
            <a:pPr marL="317430" indent="-285750">
              <a:lnSpc>
                <a:spcPct val="80000"/>
              </a:lnSpc>
              <a:defRPr/>
            </a:pPr>
            <a:r>
              <a:rPr lang="fi-FI" altLang="fi-FI" sz="1600" dirty="0">
                <a:solidFill>
                  <a:schemeClr val="tx1"/>
                </a:solidFill>
              </a:rPr>
              <a:t>Muuten hyvä haku, mutta lisähakua ei ole kokeiltu, vaikka siihen olisi ollut mahdollisuus  </a:t>
            </a:r>
          </a:p>
          <a:p>
            <a:pPr marL="317430" indent="-285750">
              <a:lnSpc>
                <a:spcPct val="80000"/>
              </a:lnSpc>
              <a:defRPr/>
            </a:pPr>
            <a:r>
              <a:rPr lang="fi-FI" altLang="fi-FI" sz="1600" dirty="0">
                <a:solidFill>
                  <a:schemeClr val="tx1"/>
                </a:solidFill>
              </a:rPr>
              <a:t>Seuraa sitkeästi ja innokkaasti tuoreita </a:t>
            </a:r>
            <a:r>
              <a:rPr lang="fi-FI" altLang="fi-FI" sz="1600" dirty="0" err="1">
                <a:solidFill>
                  <a:schemeClr val="tx1"/>
                </a:solidFill>
              </a:rPr>
              <a:t>yöjälkiä</a:t>
            </a:r>
            <a:endParaRPr lang="fi-FI" altLang="fi-FI" sz="1600" dirty="0">
              <a:solidFill>
                <a:schemeClr val="tx1"/>
              </a:solidFill>
            </a:endParaRPr>
          </a:p>
          <a:p>
            <a:pPr marL="317430" indent="-285750">
              <a:lnSpc>
                <a:spcPct val="80000"/>
              </a:lnSpc>
              <a:defRPr/>
            </a:pPr>
            <a:r>
              <a:rPr lang="fi-FI" altLang="fi-FI" sz="1600" dirty="0">
                <a:solidFill>
                  <a:schemeClr val="tx1"/>
                </a:solidFill>
              </a:rPr>
              <a:t>Lisähakuun lähtö vähän halutonta</a:t>
            </a:r>
          </a:p>
          <a:p>
            <a:pPr indent="-274320">
              <a:lnSpc>
                <a:spcPct val="80000"/>
              </a:lnSpc>
              <a:buFontTx/>
              <a:buChar char="-"/>
              <a:defRPr/>
            </a:pPr>
            <a:endParaRPr lang="fi-FI" altLang="fi-FI" sz="900" dirty="0"/>
          </a:p>
          <a:p>
            <a:pPr indent="-274320">
              <a:lnSpc>
                <a:spcPct val="80000"/>
              </a:lnSpc>
              <a:buFontTx/>
              <a:buChar char="-"/>
              <a:defRPr/>
            </a:pPr>
            <a:endParaRPr lang="fi-FI" altLang="fi-FI" sz="1400" u="sng" dirty="0"/>
          </a:p>
          <a:p>
            <a:pPr indent="-274320">
              <a:lnSpc>
                <a:spcPct val="80000"/>
              </a:lnSpc>
              <a:buNone/>
              <a:defRPr/>
            </a:pPr>
            <a:endParaRPr lang="fi-FI" altLang="fi-FI" sz="1400" dirty="0"/>
          </a:p>
          <a:p>
            <a:pPr indent="-274320">
              <a:lnSpc>
                <a:spcPct val="80000"/>
              </a:lnSpc>
              <a:buFontTx/>
              <a:buChar char="-"/>
              <a:defRPr/>
            </a:pPr>
            <a:endParaRPr lang="fi-FI" altLang="fi-FI" sz="1400" dirty="0"/>
          </a:p>
        </p:txBody>
      </p:sp>
      <p:pic>
        <p:nvPicPr>
          <p:cNvPr id="41988" name="Picture 4" descr="SAJ">
            <a:extLst>
              <a:ext uri="{FF2B5EF4-FFF2-40B4-BE49-F238E27FC236}">
                <a16:creationId xmlns:a16="http://schemas.microsoft.com/office/drawing/2014/main" id="{1763D720-A751-5EFD-1E8D-11F9DBDE7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8784" y="653711"/>
            <a:ext cx="596997" cy="60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C8372283-8F5C-8AA0-79DD-A141389B309C}"/>
              </a:ext>
            </a:extLst>
          </p:cNvPr>
          <p:cNvSpPr txBox="1">
            <a:spLocks noChangeArrowheads="1"/>
          </p:cNvSpPr>
          <p:nvPr/>
        </p:nvSpPr>
        <p:spPr>
          <a:xfrm>
            <a:off x="8542435" y="1173877"/>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
        <p:nvSpPr>
          <p:cNvPr id="3" name="TextBox 2">
            <a:extLst>
              <a:ext uri="{FF2B5EF4-FFF2-40B4-BE49-F238E27FC236}">
                <a16:creationId xmlns:a16="http://schemas.microsoft.com/office/drawing/2014/main" id="{10DC2BFC-2360-8295-0813-37C5EE04A999}"/>
              </a:ext>
            </a:extLst>
          </p:cNvPr>
          <p:cNvSpPr txBox="1"/>
          <p:nvPr/>
        </p:nvSpPr>
        <p:spPr>
          <a:xfrm>
            <a:off x="6096000" y="2508251"/>
            <a:ext cx="5231363" cy="3988784"/>
          </a:xfrm>
          <a:prstGeom prst="rect">
            <a:avLst/>
          </a:prstGeom>
          <a:noFill/>
        </p:spPr>
        <p:txBody>
          <a:bodyPr wrap="square" rtlCol="0">
            <a:spAutoFit/>
          </a:bodyPr>
          <a:lstStyle/>
          <a:p>
            <a:pPr>
              <a:lnSpc>
                <a:spcPct val="80000"/>
              </a:lnSpc>
              <a:buClr>
                <a:schemeClr val="accent2"/>
              </a:buClr>
              <a:defRPr/>
            </a:pPr>
            <a:r>
              <a:rPr lang="fi-FI" altLang="fi-FI" sz="1800" b="1" dirty="0">
                <a:solidFill>
                  <a:schemeClr val="accent1"/>
                </a:solidFill>
              </a:rPr>
              <a:t>Välttävä (3-4)</a:t>
            </a:r>
          </a:p>
          <a:p>
            <a:pPr marL="285750" indent="-285750">
              <a:lnSpc>
                <a:spcPct val="80000"/>
              </a:lnSpc>
              <a:buClr>
                <a:schemeClr val="accent2"/>
              </a:buClr>
              <a:buFont typeface="Wingdings" panose="05000000000000000000" pitchFamily="2" charset="2"/>
              <a:buChar char="§"/>
              <a:defRPr/>
            </a:pPr>
            <a:r>
              <a:rPr lang="fi-FI" altLang="fi-FI" dirty="0"/>
              <a:t>M</a:t>
            </a:r>
            <a:r>
              <a:rPr lang="fi-FI" altLang="fi-FI" sz="1800" dirty="0"/>
              <a:t>uuten innokasta, mutta, kieltäytyy hyvissä olosuhteissa </a:t>
            </a:r>
            <a:r>
              <a:rPr lang="fi-FI" altLang="fi-FI" sz="1800" dirty="0" err="1"/>
              <a:t>yöjäljestä</a:t>
            </a:r>
            <a:endParaRPr lang="fi-FI" altLang="fi-FI" dirty="0"/>
          </a:p>
          <a:p>
            <a:pPr marL="285750" indent="-285750">
              <a:lnSpc>
                <a:spcPct val="80000"/>
              </a:lnSpc>
              <a:buClr>
                <a:schemeClr val="accent2"/>
              </a:buClr>
              <a:buFont typeface="Wingdings" panose="05000000000000000000" pitchFamily="2" charset="2"/>
              <a:buChar char="§"/>
              <a:defRPr/>
            </a:pPr>
            <a:r>
              <a:rPr lang="fi-FI" altLang="fi-FI" dirty="0"/>
              <a:t>H</a:t>
            </a:r>
            <a:r>
              <a:rPr lang="fi-FI" altLang="fi-FI" sz="1800" dirty="0"/>
              <a:t>yvissä olosuhteissa lisähakuun lähtö halutonta</a:t>
            </a:r>
          </a:p>
          <a:p>
            <a:pPr marL="285750" indent="-285750">
              <a:lnSpc>
                <a:spcPct val="80000"/>
              </a:lnSpc>
              <a:buClr>
                <a:schemeClr val="accent2"/>
              </a:buClr>
              <a:buFont typeface="Wingdings" panose="05000000000000000000" pitchFamily="2" charset="2"/>
              <a:buChar char="§"/>
              <a:defRPr/>
            </a:pPr>
            <a:endParaRPr lang="fi-FI" altLang="fi-FI" sz="1800" dirty="0"/>
          </a:p>
          <a:p>
            <a:pPr indent="-274320">
              <a:lnSpc>
                <a:spcPct val="80000"/>
              </a:lnSpc>
              <a:buClr>
                <a:schemeClr val="accent2"/>
              </a:buClr>
              <a:buFont typeface="Wingdings" panose="05000000000000000000" pitchFamily="2" charset="2"/>
              <a:buChar char="§"/>
              <a:defRPr/>
            </a:pPr>
            <a:endParaRPr lang="fi-FI" altLang="fi-FI" sz="1050" b="1" dirty="0"/>
          </a:p>
          <a:p>
            <a:pPr>
              <a:lnSpc>
                <a:spcPct val="80000"/>
              </a:lnSpc>
              <a:buClr>
                <a:schemeClr val="accent2"/>
              </a:buClr>
              <a:defRPr/>
            </a:pPr>
            <a:r>
              <a:rPr lang="fi-FI" altLang="fi-FI" sz="1800" b="1" dirty="0">
                <a:solidFill>
                  <a:schemeClr val="accent1"/>
                </a:solidFill>
              </a:rPr>
              <a:t>Heikko (1-2)</a:t>
            </a:r>
          </a:p>
          <a:p>
            <a:pPr marL="285750" indent="-285750">
              <a:lnSpc>
                <a:spcPct val="80000"/>
              </a:lnSpc>
              <a:buClr>
                <a:schemeClr val="accent2"/>
              </a:buClr>
              <a:buFont typeface="Wingdings" panose="05000000000000000000" pitchFamily="2" charset="2"/>
              <a:buChar char="§"/>
              <a:defRPr/>
            </a:pPr>
            <a:r>
              <a:rPr lang="fi-FI" altLang="fi-FI" sz="1800" dirty="0"/>
              <a:t>Kieltäytyy toistuvasti </a:t>
            </a:r>
            <a:r>
              <a:rPr lang="fi-FI" altLang="fi-FI" sz="1800" dirty="0" err="1"/>
              <a:t>yöjäljestä</a:t>
            </a:r>
            <a:r>
              <a:rPr lang="fi-FI" altLang="fi-FI" sz="1800" dirty="0"/>
              <a:t> tai ei lähde hyvissä olosuhteissa lisähakuun</a:t>
            </a:r>
          </a:p>
          <a:p>
            <a:pPr marL="285750" indent="-285750">
              <a:lnSpc>
                <a:spcPct val="80000"/>
              </a:lnSpc>
              <a:buClr>
                <a:schemeClr val="accent2"/>
              </a:buClr>
              <a:buFont typeface="Arial" panose="020B0604020202020204" pitchFamily="34" charset="0"/>
              <a:buChar char="•"/>
              <a:defRPr/>
            </a:pPr>
            <a:endParaRPr lang="fi-FI" altLang="fi-FI" dirty="0">
              <a:solidFill>
                <a:schemeClr val="tx1"/>
              </a:solidFill>
              <a:latin typeface="Gill Sans MT" panose="020B0502020104020203" pitchFamily="34" charset="0"/>
            </a:endParaRPr>
          </a:p>
          <a:p>
            <a:pPr marL="285750" indent="-285750">
              <a:lnSpc>
                <a:spcPct val="80000"/>
              </a:lnSpc>
              <a:buClr>
                <a:schemeClr val="accent2"/>
              </a:buClr>
              <a:buFont typeface="Arial" panose="020B0604020202020204" pitchFamily="34" charset="0"/>
              <a:buChar char="•"/>
              <a:defRPr/>
            </a:pPr>
            <a:endParaRPr lang="fi-FI" altLang="fi-FI" sz="1800" dirty="0">
              <a:latin typeface="Gill Sans MT" panose="020B0502020104020203" pitchFamily="34" charset="0"/>
            </a:endParaRPr>
          </a:p>
          <a:p>
            <a:pPr marL="285750" indent="-285750">
              <a:lnSpc>
                <a:spcPct val="80000"/>
              </a:lnSpc>
              <a:buClr>
                <a:schemeClr val="accent2"/>
              </a:buClr>
              <a:buFont typeface="Wingdings" panose="05000000000000000000" pitchFamily="2" charset="2"/>
              <a:buChar char="§"/>
              <a:defRPr/>
            </a:pPr>
            <a:r>
              <a:rPr lang="fi-FI" altLang="fi-FI" sz="1800" dirty="0">
                <a:solidFill>
                  <a:schemeClr val="tx1"/>
                </a:solidFill>
                <a:latin typeface="Gill Sans MT" panose="020B0502020104020203" pitchFamily="34" charset="0"/>
              </a:rPr>
              <a:t>Sitkeä hakutyöskentely </a:t>
            </a:r>
            <a:r>
              <a:rPr lang="fi-FI" altLang="fi-FI" b="1" dirty="0">
                <a:latin typeface="Gill Sans MT" panose="020B0502020104020203" pitchFamily="34" charset="0"/>
              </a:rPr>
              <a:t>ja</a:t>
            </a:r>
            <a:r>
              <a:rPr lang="fi-FI" altLang="fi-FI" sz="1800" dirty="0">
                <a:solidFill>
                  <a:schemeClr val="tx1"/>
                </a:solidFill>
                <a:latin typeface="Gill Sans MT" panose="020B0502020104020203" pitchFamily="34" charset="0"/>
              </a:rPr>
              <a:t> </a:t>
            </a:r>
            <a:r>
              <a:rPr lang="fi-FI" altLang="fi-FI" sz="1800" dirty="0" err="1">
                <a:solidFill>
                  <a:schemeClr val="tx1"/>
                </a:solidFill>
                <a:latin typeface="Gill Sans MT" panose="020B0502020104020203" pitchFamily="34" charset="0"/>
              </a:rPr>
              <a:t>yöjäljen</a:t>
            </a:r>
            <a:r>
              <a:rPr lang="fi-FI" altLang="fi-FI" sz="1800" dirty="0">
                <a:solidFill>
                  <a:schemeClr val="tx1"/>
                </a:solidFill>
                <a:latin typeface="Gill Sans MT" panose="020B0502020104020203" pitchFamily="34" charset="0"/>
              </a:rPr>
              <a:t> selvittely ovat kaikissa olosuhteissa korottavia tekijöitä. Erityisen ansiokas on haku, joka johtaa tulokseen vaikeissakin olosuhteissa, samoin ajon jälkeen tapahtunut lisähaku</a:t>
            </a:r>
          </a:p>
          <a:p>
            <a:pPr indent="-274320">
              <a:lnSpc>
                <a:spcPct val="80000"/>
              </a:lnSpc>
              <a:buNone/>
              <a:defRPr/>
            </a:pPr>
            <a:endParaRPr lang="fi-FI" altLang="fi-FI" sz="1800" dirty="0"/>
          </a:p>
          <a:p>
            <a:pPr indent="-274320">
              <a:lnSpc>
                <a:spcPct val="80000"/>
              </a:lnSpc>
              <a:buNone/>
              <a:defRPr/>
            </a:pPr>
            <a:endParaRPr lang="fi-FI" altLang="fi-FI" sz="1800" dirty="0"/>
          </a:p>
        </p:txBody>
      </p:sp>
      <p:cxnSp>
        <p:nvCxnSpPr>
          <p:cNvPr id="5" name="Straight Connector 4">
            <a:extLst>
              <a:ext uri="{FF2B5EF4-FFF2-40B4-BE49-F238E27FC236}">
                <a16:creationId xmlns:a16="http://schemas.microsoft.com/office/drawing/2014/main" id="{65721BB8-1F4B-5C29-55B0-EA9F3AE99430}"/>
              </a:ext>
            </a:extLst>
          </p:cNvPr>
          <p:cNvCxnSpPr/>
          <p:nvPr/>
        </p:nvCxnSpPr>
        <p:spPr>
          <a:xfrm>
            <a:off x="5598367" y="2079043"/>
            <a:ext cx="0" cy="416313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3256CC6-59BE-4F8E-4590-BD069484A1C7}"/>
              </a:ext>
            </a:extLst>
          </p:cNvPr>
          <p:cNvSpPr>
            <a:spLocks noGrp="1"/>
          </p:cNvSpPr>
          <p:nvPr>
            <p:ph type="title"/>
          </p:nvPr>
        </p:nvSpPr>
        <p:spPr>
          <a:xfrm>
            <a:off x="406111" y="577851"/>
            <a:ext cx="8207375" cy="1143000"/>
          </a:xfrm>
        </p:spPr>
        <p:txBody>
          <a:bodyPr/>
          <a:lstStyle/>
          <a:p>
            <a:pPr eaLnBrk="1" hangingPunct="1"/>
            <a:r>
              <a:rPr lang="fi-FI" altLang="fi-FI" sz="3200" dirty="0"/>
              <a:t>Hakutyöskentelyn muut ominaisuudet</a:t>
            </a:r>
          </a:p>
        </p:txBody>
      </p:sp>
      <p:sp>
        <p:nvSpPr>
          <p:cNvPr id="36867" name="Rectangle 3">
            <a:extLst>
              <a:ext uri="{FF2B5EF4-FFF2-40B4-BE49-F238E27FC236}">
                <a16:creationId xmlns:a16="http://schemas.microsoft.com/office/drawing/2014/main" id="{6C71BAE6-1A8E-0DE4-3E10-D231ABB1105B}"/>
              </a:ext>
            </a:extLst>
          </p:cNvPr>
          <p:cNvSpPr>
            <a:spLocks noGrp="1" noChangeArrowheads="1"/>
          </p:cNvSpPr>
          <p:nvPr>
            <p:ph idx="1"/>
          </p:nvPr>
        </p:nvSpPr>
        <p:spPr>
          <a:xfrm>
            <a:off x="406111" y="2933444"/>
            <a:ext cx="5490836" cy="3924556"/>
          </a:xfrm>
        </p:spPr>
        <p:txBody>
          <a:bodyPr rtlCol="0">
            <a:normAutofit/>
          </a:bodyPr>
          <a:lstStyle/>
          <a:p>
            <a:pPr indent="-274320">
              <a:lnSpc>
                <a:spcPct val="80000"/>
              </a:lnSpc>
              <a:buFontTx/>
              <a:buChar char="-"/>
              <a:defRPr/>
            </a:pPr>
            <a:endParaRPr lang="fi-FI" altLang="fi-FI" sz="1200" dirty="0"/>
          </a:p>
          <a:p>
            <a:pPr indent="-274320">
              <a:lnSpc>
                <a:spcPct val="80000"/>
              </a:lnSpc>
              <a:buNone/>
              <a:defRPr/>
            </a:pPr>
            <a:endParaRPr lang="fi-FI" altLang="fi-FI" sz="1200" dirty="0"/>
          </a:p>
          <a:p>
            <a:pPr marL="640080" lvl="1" indent="-274320">
              <a:lnSpc>
                <a:spcPct val="80000"/>
              </a:lnSpc>
              <a:buNone/>
              <a:defRPr/>
            </a:pPr>
            <a:r>
              <a:rPr lang="fi-FI" altLang="fi-FI" sz="1900" b="1" dirty="0">
                <a:solidFill>
                  <a:schemeClr val="accent1"/>
                </a:solidFill>
              </a:rPr>
              <a:t>Erinomainen (9-10)</a:t>
            </a:r>
          </a:p>
          <a:p>
            <a:pPr marL="651510" lvl="1" indent="-285750">
              <a:lnSpc>
                <a:spcPct val="80000"/>
              </a:lnSpc>
              <a:buFont typeface="Wingdings" panose="05000000000000000000" pitchFamily="2" charset="2"/>
              <a:buChar char="§"/>
              <a:defRPr/>
            </a:pPr>
            <a:r>
              <a:rPr lang="fi-FI" altLang="fi-FI" sz="1400" dirty="0">
                <a:solidFill>
                  <a:schemeClr val="tx1"/>
                </a:solidFill>
              </a:rPr>
              <a:t>Koira ei ole kiinnostunut muista eläimistä</a:t>
            </a:r>
          </a:p>
          <a:p>
            <a:pPr marL="651510" lvl="1" indent="-285750">
              <a:lnSpc>
                <a:spcPct val="80000"/>
              </a:lnSpc>
              <a:buFont typeface="Wingdings" panose="05000000000000000000" pitchFamily="2" charset="2"/>
              <a:buChar char="§"/>
              <a:defRPr/>
            </a:pPr>
            <a:r>
              <a:rPr lang="fi-FI" altLang="fi-FI" sz="1400" dirty="0">
                <a:solidFill>
                  <a:schemeClr val="tx1"/>
                </a:solidFill>
              </a:rPr>
              <a:t>Tarvittaessa helposti kytkettävissä</a:t>
            </a:r>
          </a:p>
          <a:p>
            <a:pPr marL="651510" lvl="1" indent="-285750">
              <a:lnSpc>
                <a:spcPct val="80000"/>
              </a:lnSpc>
              <a:buFont typeface="Wingdings" panose="05000000000000000000" pitchFamily="2" charset="2"/>
              <a:buChar char="§"/>
              <a:defRPr/>
            </a:pPr>
            <a:r>
              <a:rPr lang="fi-FI" altLang="fi-FI" sz="1400" dirty="0">
                <a:solidFill>
                  <a:schemeClr val="tx1"/>
                </a:solidFill>
              </a:rPr>
              <a:t>Ilmoittaa louheenmenon, jos siihen on mahdollisuus</a:t>
            </a:r>
          </a:p>
          <a:p>
            <a:pPr marL="651510" lvl="1" indent="-285750">
              <a:lnSpc>
                <a:spcPct val="80000"/>
              </a:lnSpc>
              <a:buFont typeface="Wingdings" panose="05000000000000000000" pitchFamily="2" charset="2"/>
              <a:buChar char="§"/>
              <a:defRPr/>
            </a:pPr>
            <a:r>
              <a:rPr lang="fi-FI" altLang="fi-FI" sz="1400" b="1" dirty="0">
                <a:solidFill>
                  <a:schemeClr val="tx1"/>
                </a:solidFill>
              </a:rPr>
              <a:t>Sopivaa herättelyä</a:t>
            </a:r>
          </a:p>
          <a:p>
            <a:pPr marL="640080" lvl="1" indent="-274320">
              <a:lnSpc>
                <a:spcPct val="80000"/>
              </a:lnSpc>
              <a:buNone/>
              <a:defRPr/>
            </a:pPr>
            <a:endParaRPr lang="fi-FI" altLang="fi-FI" sz="1200" b="1" dirty="0">
              <a:solidFill>
                <a:schemeClr val="tx1"/>
              </a:solidFill>
            </a:endParaRPr>
          </a:p>
          <a:p>
            <a:pPr marL="640080" lvl="1" indent="-274320">
              <a:lnSpc>
                <a:spcPct val="80000"/>
              </a:lnSpc>
              <a:buNone/>
              <a:defRPr/>
            </a:pPr>
            <a:r>
              <a:rPr lang="fi-FI" altLang="fi-FI" sz="1900" b="1" dirty="0">
                <a:solidFill>
                  <a:schemeClr val="accent1"/>
                </a:solidFill>
              </a:rPr>
              <a:t>Erittäin hyvä (7-8)</a:t>
            </a:r>
          </a:p>
          <a:p>
            <a:pPr lvl="1">
              <a:lnSpc>
                <a:spcPct val="80000"/>
              </a:lnSpc>
              <a:buFont typeface="Wingdings" panose="05000000000000000000" pitchFamily="2" charset="2"/>
              <a:buChar char="§"/>
              <a:defRPr/>
            </a:pPr>
            <a:r>
              <a:rPr lang="fi-FI" altLang="fi-FI" sz="1400" dirty="0">
                <a:solidFill>
                  <a:schemeClr val="tx1"/>
                </a:solidFill>
              </a:rPr>
              <a:t>Muuten edellisen kaltainen</a:t>
            </a:r>
          </a:p>
          <a:p>
            <a:pPr lvl="1">
              <a:lnSpc>
                <a:spcPct val="80000"/>
              </a:lnSpc>
              <a:buFont typeface="Wingdings" panose="05000000000000000000" pitchFamily="2" charset="2"/>
              <a:buChar char="§"/>
              <a:defRPr/>
            </a:pPr>
            <a:r>
              <a:rPr lang="fi-FI" altLang="fi-FI" sz="1400" b="1" dirty="0">
                <a:solidFill>
                  <a:schemeClr val="tx1"/>
                </a:solidFill>
              </a:rPr>
              <a:t>Vähäistä herättelyä /ei herättele lainkaan</a:t>
            </a:r>
          </a:p>
          <a:p>
            <a:pPr lvl="2">
              <a:lnSpc>
                <a:spcPct val="80000"/>
              </a:lnSpc>
              <a:buNone/>
              <a:defRPr/>
            </a:pPr>
            <a:endParaRPr lang="fi-FI" altLang="fi-FI" sz="1200" b="1" dirty="0"/>
          </a:p>
          <a:p>
            <a:pPr lvl="2">
              <a:lnSpc>
                <a:spcPct val="80000"/>
              </a:lnSpc>
              <a:buFontTx/>
              <a:buChar char="-"/>
              <a:defRPr/>
            </a:pPr>
            <a:endParaRPr lang="fi-FI" altLang="fi-FI" sz="1200" b="1" dirty="0"/>
          </a:p>
          <a:p>
            <a:pPr indent="-274320">
              <a:lnSpc>
                <a:spcPct val="80000"/>
              </a:lnSpc>
              <a:buNone/>
              <a:defRPr/>
            </a:pPr>
            <a:endParaRPr lang="fi-FI" altLang="fi-FI" sz="700" b="1" dirty="0"/>
          </a:p>
          <a:p>
            <a:pPr indent="-274320">
              <a:lnSpc>
                <a:spcPct val="80000"/>
              </a:lnSpc>
              <a:buNone/>
              <a:defRPr/>
            </a:pPr>
            <a:endParaRPr lang="fi-FI" altLang="fi-FI" sz="500" b="1" dirty="0"/>
          </a:p>
          <a:p>
            <a:pPr indent="-274320">
              <a:lnSpc>
                <a:spcPct val="80000"/>
              </a:lnSpc>
              <a:buNone/>
              <a:defRPr/>
            </a:pPr>
            <a:endParaRPr lang="fi-FI" altLang="fi-FI" sz="500" dirty="0"/>
          </a:p>
          <a:p>
            <a:pPr indent="-274320">
              <a:lnSpc>
                <a:spcPct val="80000"/>
              </a:lnSpc>
              <a:buNone/>
              <a:defRPr/>
            </a:pPr>
            <a:endParaRPr lang="fi-FI" altLang="fi-FI" sz="500" dirty="0"/>
          </a:p>
        </p:txBody>
      </p:sp>
      <p:pic>
        <p:nvPicPr>
          <p:cNvPr id="43012" name="Picture 4" descr="SAJ">
            <a:extLst>
              <a:ext uri="{FF2B5EF4-FFF2-40B4-BE49-F238E27FC236}">
                <a16:creationId xmlns:a16="http://schemas.microsoft.com/office/drawing/2014/main" id="{1E5916E5-9AB8-904B-D061-1D6095CA0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759" y="679937"/>
            <a:ext cx="559837" cy="56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C2C45812-DA2C-9E86-1F27-21E6F716E48B}"/>
              </a:ext>
            </a:extLst>
          </p:cNvPr>
          <p:cNvSpPr txBox="1">
            <a:spLocks noChangeArrowheads="1"/>
          </p:cNvSpPr>
          <p:nvPr/>
        </p:nvSpPr>
        <p:spPr>
          <a:xfrm>
            <a:off x="8613486" y="1190237"/>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
        <p:nvSpPr>
          <p:cNvPr id="2" name="Tekstiruutu 1">
            <a:extLst>
              <a:ext uri="{FF2B5EF4-FFF2-40B4-BE49-F238E27FC236}">
                <a16:creationId xmlns:a16="http://schemas.microsoft.com/office/drawing/2014/main" id="{A132A9A6-DC72-6E58-DF92-3F867FB83CFF}"/>
              </a:ext>
            </a:extLst>
          </p:cNvPr>
          <p:cNvSpPr txBox="1">
            <a:spLocks noChangeArrowheads="1"/>
          </p:cNvSpPr>
          <p:nvPr/>
        </p:nvSpPr>
        <p:spPr bwMode="auto">
          <a:xfrm>
            <a:off x="557992" y="1979337"/>
            <a:ext cx="11114604"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730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just" eaLnBrk="1" hangingPunct="1">
              <a:lnSpc>
                <a:spcPct val="80000"/>
              </a:lnSpc>
              <a:spcBef>
                <a:spcPct val="0"/>
              </a:spcBef>
              <a:buClrTx/>
              <a:buSzTx/>
              <a:buFontTx/>
              <a:buNone/>
            </a:pPr>
            <a:r>
              <a:rPr lang="fi-FI" altLang="fi-FI" sz="1600" dirty="0">
                <a:solidFill>
                  <a:schemeClr val="tx1"/>
                </a:solidFill>
                <a:latin typeface="Times New Roman" panose="02020603050405020304" pitchFamily="18" charset="0"/>
              </a:rPr>
              <a:t>Hyvä tottelevaisuus ja yhteistyö koiranohjaajan kanssa sekä louheenmenon ilmoittaminen ja sopiva herättely ovat arvostelussa korottavia tekijöitä. Herättely on sopivaa silloin, kun koira ketun </a:t>
            </a:r>
            <a:r>
              <a:rPr lang="fi-FI" altLang="fi-FI" sz="1600" dirty="0" err="1">
                <a:solidFill>
                  <a:schemeClr val="tx1"/>
                </a:solidFill>
                <a:latin typeface="Times New Roman" panose="02020603050405020304" pitchFamily="18" charset="0"/>
              </a:rPr>
              <a:t>yöjälkiä</a:t>
            </a:r>
            <a:r>
              <a:rPr lang="fi-FI" altLang="fi-FI" sz="1600" dirty="0">
                <a:solidFill>
                  <a:schemeClr val="tx1"/>
                </a:solidFill>
                <a:latin typeface="Times New Roman" panose="02020603050405020304" pitchFamily="18" charset="0"/>
              </a:rPr>
              <a:t> edetessä antaa </a:t>
            </a:r>
            <a:r>
              <a:rPr lang="fi-FI" altLang="fi-FI" sz="1600" b="1" dirty="0">
                <a:solidFill>
                  <a:schemeClr val="accent1"/>
                </a:solidFill>
                <a:latin typeface="Times New Roman" panose="02020603050405020304" pitchFamily="18" charset="0"/>
              </a:rPr>
              <a:t>yksittäisiä</a:t>
            </a:r>
            <a:r>
              <a:rPr lang="fi-FI" altLang="fi-FI" sz="1600" dirty="0">
                <a:solidFill>
                  <a:schemeClr val="accent1"/>
                </a:solidFill>
                <a:latin typeface="Times New Roman" panose="02020603050405020304" pitchFamily="18" charset="0"/>
              </a:rPr>
              <a:t> </a:t>
            </a:r>
            <a:r>
              <a:rPr lang="fi-FI" altLang="fi-FI" sz="1600" b="1" dirty="0">
                <a:solidFill>
                  <a:schemeClr val="accent1"/>
                </a:solidFill>
                <a:latin typeface="Times New Roman" panose="02020603050405020304" pitchFamily="18" charset="0"/>
              </a:rPr>
              <a:t>haukahduksia tai tiedottavia haukkusarjoja muutaman minuutin välein</a:t>
            </a:r>
            <a:r>
              <a:rPr lang="fi-FI" altLang="fi-FI" sz="1600" b="1" dirty="0">
                <a:solidFill>
                  <a:schemeClr val="tx1"/>
                </a:solidFill>
                <a:latin typeface="Times New Roman" panose="02020603050405020304" pitchFamily="18" charset="0"/>
              </a:rPr>
              <a:t>. </a:t>
            </a:r>
            <a:r>
              <a:rPr lang="fi-FI" altLang="fi-FI" sz="1600" dirty="0">
                <a:solidFill>
                  <a:schemeClr val="tx1"/>
                </a:solidFill>
                <a:latin typeface="Times New Roman" panose="02020603050405020304" pitchFamily="18" charset="0"/>
              </a:rPr>
              <a:t>Herättely ei saa kuitenkaan muistuttaa ajohaukkua. Kiinnostus muita turkiseläimiä tai suurpetoja (mm. supikoira, näätä, susi, ilves) kohtaan  arvostellaan lievemmin.</a:t>
            </a:r>
          </a:p>
        </p:txBody>
      </p:sp>
      <p:sp>
        <p:nvSpPr>
          <p:cNvPr id="3" name="TextBox 2">
            <a:extLst>
              <a:ext uri="{FF2B5EF4-FFF2-40B4-BE49-F238E27FC236}">
                <a16:creationId xmlns:a16="http://schemas.microsoft.com/office/drawing/2014/main" id="{90FA3CF6-B153-4BB3-6590-B499AF43E053}"/>
              </a:ext>
            </a:extLst>
          </p:cNvPr>
          <p:cNvSpPr txBox="1"/>
          <p:nvPr/>
        </p:nvSpPr>
        <p:spPr>
          <a:xfrm>
            <a:off x="6096000" y="3000914"/>
            <a:ext cx="5831632" cy="3477875"/>
          </a:xfrm>
          <a:prstGeom prst="rect">
            <a:avLst/>
          </a:prstGeom>
          <a:noFill/>
        </p:spPr>
        <p:txBody>
          <a:bodyPr wrap="square" rtlCol="0">
            <a:spAutoFit/>
          </a:bodyPr>
          <a:lstStyle/>
          <a:p>
            <a:pPr marL="365760" lvl="1">
              <a:buClr>
                <a:schemeClr val="accent2"/>
              </a:buClr>
              <a:defRPr/>
            </a:pPr>
            <a:r>
              <a:rPr lang="fi-FI" altLang="fi-FI" b="1" dirty="0">
                <a:solidFill>
                  <a:schemeClr val="accent1"/>
                </a:solidFill>
              </a:rPr>
              <a:t>Hyvä (5-6)</a:t>
            </a:r>
          </a:p>
          <a:p>
            <a:pPr marL="651510" lvl="1" indent="-285750">
              <a:buClr>
                <a:schemeClr val="accent2"/>
              </a:buClr>
              <a:buFont typeface="Wingdings" panose="05000000000000000000" pitchFamily="2" charset="2"/>
              <a:buChar char="§"/>
              <a:defRPr/>
            </a:pPr>
            <a:r>
              <a:rPr lang="fi-FI" altLang="fi-FI" sz="1400" dirty="0"/>
              <a:t>Alkaa kesken ketun haun hakea tai ajaa muuta eläintä</a:t>
            </a:r>
          </a:p>
          <a:p>
            <a:pPr marL="651510" lvl="1" indent="-285750">
              <a:buClr>
                <a:schemeClr val="accent2"/>
              </a:buClr>
              <a:buFont typeface="Wingdings" panose="05000000000000000000" pitchFamily="2" charset="2"/>
              <a:buChar char="§"/>
              <a:defRPr/>
            </a:pPr>
            <a:r>
              <a:rPr lang="fi-FI" altLang="fi-FI" sz="1400" b="1" dirty="0"/>
              <a:t>Lievää hakulöysyyttä</a:t>
            </a:r>
          </a:p>
          <a:p>
            <a:pPr marL="742950" lvl="1" indent="-342900">
              <a:buClr>
                <a:schemeClr val="accent2"/>
              </a:buClr>
              <a:buFont typeface="Wingdings" panose="05000000000000000000" pitchFamily="2" charset="2"/>
              <a:buChar char="§"/>
              <a:defRPr/>
            </a:pPr>
            <a:endParaRPr lang="fi-FI" altLang="fi-FI" sz="2000" b="1" dirty="0"/>
          </a:p>
          <a:p>
            <a:pPr marL="400050" lvl="1">
              <a:buClr>
                <a:schemeClr val="accent2"/>
              </a:buClr>
              <a:defRPr/>
            </a:pPr>
            <a:r>
              <a:rPr lang="fi-FI" altLang="fi-FI" b="1" dirty="0">
                <a:solidFill>
                  <a:schemeClr val="accent1"/>
                </a:solidFill>
              </a:rPr>
              <a:t>Välttävä (3-4</a:t>
            </a:r>
            <a:r>
              <a:rPr lang="fi-FI" altLang="fi-FI" dirty="0">
                <a:solidFill>
                  <a:schemeClr val="accent1"/>
                </a:solidFill>
              </a:rPr>
              <a:t>)</a:t>
            </a:r>
          </a:p>
          <a:p>
            <a:pPr marL="685800" lvl="1" indent="-285750">
              <a:buClr>
                <a:schemeClr val="accent2"/>
              </a:buClr>
              <a:buFont typeface="Wingdings" panose="05000000000000000000" pitchFamily="2" charset="2"/>
              <a:buChar char="§"/>
              <a:defRPr/>
            </a:pPr>
            <a:r>
              <a:rPr lang="fi-FI" altLang="fi-FI" sz="1400" dirty="0"/>
              <a:t>Alkaa toistuvasti hakea tai ajaa muuta eläintä</a:t>
            </a:r>
          </a:p>
          <a:p>
            <a:pPr marL="685800" lvl="1" indent="-285750">
              <a:buClr>
                <a:schemeClr val="accent2"/>
              </a:buClr>
              <a:buFont typeface="Wingdings" panose="05000000000000000000" pitchFamily="2" charset="2"/>
              <a:buChar char="§"/>
              <a:defRPr/>
            </a:pPr>
            <a:r>
              <a:rPr lang="fi-FI" altLang="fi-FI" sz="1400" dirty="0"/>
              <a:t>Koira on tottelematon</a:t>
            </a:r>
          </a:p>
          <a:p>
            <a:pPr marL="685800" lvl="1" indent="-285750">
              <a:buClr>
                <a:schemeClr val="accent2"/>
              </a:buClr>
              <a:buFont typeface="Wingdings" panose="05000000000000000000" pitchFamily="2" charset="2"/>
              <a:buChar char="§"/>
              <a:defRPr/>
            </a:pPr>
            <a:r>
              <a:rPr lang="fi-FI" altLang="fi-FI" sz="1400" b="1" dirty="0"/>
              <a:t>Hakulöysyyttä</a:t>
            </a:r>
          </a:p>
          <a:p>
            <a:pPr marL="800100" lvl="1" indent="-342900">
              <a:buClr>
                <a:schemeClr val="accent2"/>
              </a:buClr>
              <a:buFont typeface="Wingdings" panose="05000000000000000000" pitchFamily="2" charset="2"/>
              <a:buChar char="§"/>
              <a:defRPr/>
            </a:pPr>
            <a:endParaRPr lang="fi-FI" altLang="fi-FI" sz="2000" b="1" dirty="0"/>
          </a:p>
          <a:p>
            <a:pPr marL="400050" lvl="1">
              <a:buClr>
                <a:schemeClr val="accent2"/>
              </a:buClr>
              <a:defRPr/>
            </a:pPr>
            <a:r>
              <a:rPr lang="fi-FI" altLang="fi-FI" b="1" dirty="0">
                <a:solidFill>
                  <a:schemeClr val="accent1"/>
                </a:solidFill>
              </a:rPr>
              <a:t>Heikko (1-2)’</a:t>
            </a:r>
          </a:p>
          <a:p>
            <a:pPr marL="685800" lvl="1" indent="-285750">
              <a:buClr>
                <a:schemeClr val="accent2"/>
              </a:buClr>
              <a:buFont typeface="Wingdings" panose="05000000000000000000" pitchFamily="2" charset="2"/>
              <a:buChar char="§"/>
              <a:defRPr/>
            </a:pPr>
            <a:r>
              <a:rPr lang="fi-FI" altLang="fi-FI" sz="1400" dirty="0"/>
              <a:t>Kiinnostunut liiaksi muista eläimistä</a:t>
            </a:r>
          </a:p>
          <a:p>
            <a:pPr marL="685800" lvl="1" indent="-285750">
              <a:buClr>
                <a:schemeClr val="accent2"/>
              </a:buClr>
              <a:buFont typeface="Wingdings" panose="05000000000000000000" pitchFamily="2" charset="2"/>
              <a:buChar char="§"/>
              <a:defRPr/>
            </a:pPr>
            <a:r>
              <a:rPr lang="fi-FI" altLang="fi-FI" sz="1400" dirty="0"/>
              <a:t>Alkaa hakea tai ajaa sorkkaeläintä</a:t>
            </a:r>
          </a:p>
          <a:p>
            <a:pPr marL="685800" lvl="1" indent="-285750">
              <a:buClr>
                <a:schemeClr val="accent2"/>
              </a:buClr>
              <a:buFont typeface="Wingdings" panose="05000000000000000000" pitchFamily="2" charset="2"/>
              <a:buChar char="§"/>
              <a:defRPr/>
            </a:pPr>
            <a:r>
              <a:rPr lang="fi-FI" altLang="fi-FI" sz="1400" dirty="0"/>
              <a:t>Ei anna tarvittaessa kytkeä</a:t>
            </a:r>
          </a:p>
          <a:p>
            <a:pPr marL="685800" lvl="1" indent="-285750">
              <a:buClr>
                <a:schemeClr val="accent2"/>
              </a:buClr>
              <a:buFont typeface="Wingdings" panose="05000000000000000000" pitchFamily="2" charset="2"/>
              <a:buChar char="§"/>
              <a:defRPr/>
            </a:pPr>
            <a:r>
              <a:rPr lang="fi-FI" altLang="fi-FI" sz="1400" b="1" dirty="0"/>
              <a:t>Selvästi  hakulöysä</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F732688-2930-EFD8-BDA3-F030BBEE546D}"/>
              </a:ext>
            </a:extLst>
          </p:cNvPr>
          <p:cNvSpPr>
            <a:spLocks noGrp="1"/>
          </p:cNvSpPr>
          <p:nvPr>
            <p:ph type="title"/>
          </p:nvPr>
        </p:nvSpPr>
        <p:spPr>
          <a:xfrm>
            <a:off x="464344" y="577851"/>
            <a:ext cx="7772400" cy="1143000"/>
          </a:xfrm>
        </p:spPr>
        <p:txBody>
          <a:bodyPr/>
          <a:lstStyle/>
          <a:p>
            <a:pPr eaLnBrk="1" hangingPunct="1"/>
            <a:r>
              <a:rPr lang="fi-FI" altLang="fi-FI" sz="3200" dirty="0"/>
              <a:t>Ajotyöskentelyn muut ominaisuudet</a:t>
            </a:r>
          </a:p>
        </p:txBody>
      </p:sp>
      <p:pic>
        <p:nvPicPr>
          <p:cNvPr id="44036" name="Picture 4" descr="SAJ">
            <a:extLst>
              <a:ext uri="{FF2B5EF4-FFF2-40B4-BE49-F238E27FC236}">
                <a16:creationId xmlns:a16="http://schemas.microsoft.com/office/drawing/2014/main" id="{09B92903-3A7A-CB9C-96FC-A7FDB4D84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8114" y="657226"/>
            <a:ext cx="541014" cy="54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F20C868A-76A0-C916-23E9-6F815B8051E3}"/>
              </a:ext>
            </a:extLst>
          </p:cNvPr>
          <p:cNvSpPr txBox="1">
            <a:spLocks noChangeArrowheads="1"/>
          </p:cNvSpPr>
          <p:nvPr/>
        </p:nvSpPr>
        <p:spPr>
          <a:xfrm>
            <a:off x="8495782" y="1190237"/>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
        <p:nvSpPr>
          <p:cNvPr id="2" name="TextBox 1">
            <a:extLst>
              <a:ext uri="{FF2B5EF4-FFF2-40B4-BE49-F238E27FC236}">
                <a16:creationId xmlns:a16="http://schemas.microsoft.com/office/drawing/2014/main" id="{0D124DEE-4F81-F4CD-1062-B8018B80D18C}"/>
              </a:ext>
            </a:extLst>
          </p:cNvPr>
          <p:cNvSpPr txBox="1"/>
          <p:nvPr/>
        </p:nvSpPr>
        <p:spPr>
          <a:xfrm>
            <a:off x="539620" y="2005498"/>
            <a:ext cx="11112759" cy="313932"/>
          </a:xfrm>
          <a:prstGeom prst="rect">
            <a:avLst/>
          </a:prstGeom>
          <a:noFill/>
        </p:spPr>
        <p:txBody>
          <a:bodyPr wrap="square" rtlCol="0">
            <a:spAutoFit/>
          </a:bodyPr>
          <a:lstStyle/>
          <a:p>
            <a:pPr marL="0" indent="0">
              <a:lnSpc>
                <a:spcPct val="80000"/>
              </a:lnSpc>
              <a:buNone/>
              <a:defRPr/>
            </a:pPr>
            <a:r>
              <a:rPr lang="fi-FI" altLang="fi-FI" sz="1800" b="1" dirty="0">
                <a:solidFill>
                  <a:schemeClr val="accent1"/>
                </a:solidFill>
              </a:rPr>
              <a:t>Ajon sujuvuus ja nopeus. </a:t>
            </a:r>
            <a:r>
              <a:rPr lang="fi-FI" altLang="fi-FI" sz="1800" dirty="0">
                <a:solidFill>
                  <a:schemeClr val="accent1"/>
                </a:solidFill>
              </a:rPr>
              <a:t>Ansioita ovat nautittava ajotapa, hyvä tuntuma ajettavaan</a:t>
            </a:r>
          </a:p>
        </p:txBody>
      </p:sp>
      <p:sp>
        <p:nvSpPr>
          <p:cNvPr id="3" name="TextBox 2">
            <a:extLst>
              <a:ext uri="{FF2B5EF4-FFF2-40B4-BE49-F238E27FC236}">
                <a16:creationId xmlns:a16="http://schemas.microsoft.com/office/drawing/2014/main" id="{5DF66118-59FC-FE10-0DDB-A13716A0CED7}"/>
              </a:ext>
            </a:extLst>
          </p:cNvPr>
          <p:cNvSpPr txBox="1"/>
          <p:nvPr/>
        </p:nvSpPr>
        <p:spPr>
          <a:xfrm>
            <a:off x="6456817" y="2839421"/>
            <a:ext cx="5533053" cy="2751522"/>
          </a:xfrm>
          <a:prstGeom prst="rect">
            <a:avLst/>
          </a:prstGeom>
          <a:noFill/>
        </p:spPr>
        <p:txBody>
          <a:bodyPr wrap="square" rtlCol="0">
            <a:spAutoFit/>
          </a:bodyPr>
          <a:lstStyle/>
          <a:p>
            <a:pPr marL="354330" indent="-285750">
              <a:lnSpc>
                <a:spcPct val="80000"/>
              </a:lnSpc>
              <a:buClr>
                <a:schemeClr val="accent2"/>
              </a:buClr>
              <a:buFont typeface="Wingdings" panose="05000000000000000000" pitchFamily="2" charset="2"/>
              <a:buChar char="§"/>
              <a:defRPr/>
            </a:pPr>
            <a:endParaRPr lang="fi-FI" altLang="fi-FI" sz="1800" dirty="0">
              <a:solidFill>
                <a:schemeClr val="accent1"/>
              </a:solidFill>
            </a:endParaRPr>
          </a:p>
          <a:p>
            <a:pPr>
              <a:lnSpc>
                <a:spcPct val="80000"/>
              </a:lnSpc>
              <a:buClr>
                <a:schemeClr val="accent2"/>
              </a:buClr>
              <a:defRPr/>
            </a:pPr>
            <a:r>
              <a:rPr lang="fi-FI" altLang="fi-FI" sz="1800" b="1" dirty="0">
                <a:solidFill>
                  <a:schemeClr val="accent1"/>
                </a:solidFill>
              </a:rPr>
              <a:t>Välttävä (3-4)</a:t>
            </a:r>
          </a:p>
          <a:p>
            <a:pPr marL="354330" indent="-285750">
              <a:lnSpc>
                <a:spcPct val="80000"/>
              </a:lnSpc>
              <a:buClr>
                <a:schemeClr val="accent2"/>
              </a:buClr>
              <a:buFont typeface="Wingdings" panose="05000000000000000000" pitchFamily="2" charset="2"/>
              <a:buChar char="§"/>
              <a:defRPr/>
            </a:pPr>
            <a:r>
              <a:rPr lang="fi-FI" altLang="fi-FI" sz="1800" dirty="0"/>
              <a:t>Ajaa hitaasti</a:t>
            </a:r>
          </a:p>
          <a:p>
            <a:pPr marL="354330" indent="-285750">
              <a:lnSpc>
                <a:spcPct val="80000"/>
              </a:lnSpc>
              <a:buClr>
                <a:schemeClr val="accent2"/>
              </a:buClr>
              <a:buFont typeface="Wingdings" panose="05000000000000000000" pitchFamily="2" charset="2"/>
              <a:buChar char="§"/>
              <a:defRPr/>
            </a:pPr>
            <a:r>
              <a:rPr lang="fi-FI" altLang="fi-FI" sz="1800" dirty="0"/>
              <a:t>Ajo jää koiran työskentelyvirheiden vuoksi alle 20 min</a:t>
            </a:r>
          </a:p>
          <a:p>
            <a:pPr marL="354330" indent="-285750">
              <a:lnSpc>
                <a:spcPct val="80000"/>
              </a:lnSpc>
              <a:buClr>
                <a:schemeClr val="accent2"/>
              </a:buClr>
              <a:buFont typeface="Wingdings" panose="05000000000000000000" pitchFamily="2" charset="2"/>
              <a:buChar char="§"/>
              <a:defRPr/>
            </a:pPr>
            <a:r>
              <a:rPr lang="fi-FI" altLang="fi-FI" sz="1800" dirty="0"/>
              <a:t>Ajaa normaaleissa olosuhteissa enimmäkseen kävelyvauhtia</a:t>
            </a:r>
          </a:p>
          <a:p>
            <a:pPr marL="354330" indent="-285750">
              <a:lnSpc>
                <a:spcPct val="80000"/>
              </a:lnSpc>
              <a:buClr>
                <a:schemeClr val="accent2"/>
              </a:buClr>
              <a:buFont typeface="Wingdings" panose="05000000000000000000" pitchFamily="2" charset="2"/>
              <a:buChar char="§"/>
              <a:defRPr/>
            </a:pPr>
            <a:endParaRPr lang="fi-FI" altLang="fi-FI" sz="1800" dirty="0"/>
          </a:p>
          <a:p>
            <a:pPr>
              <a:lnSpc>
                <a:spcPct val="80000"/>
              </a:lnSpc>
              <a:buClr>
                <a:schemeClr val="accent2"/>
              </a:buClr>
              <a:defRPr/>
            </a:pPr>
            <a:r>
              <a:rPr lang="fi-FI" altLang="fi-FI" sz="1800" b="1" dirty="0">
                <a:solidFill>
                  <a:schemeClr val="accent1"/>
                </a:solidFill>
              </a:rPr>
              <a:t>Heikko (1-2)</a:t>
            </a:r>
          </a:p>
          <a:p>
            <a:pPr marL="285750" indent="-285750">
              <a:lnSpc>
                <a:spcPct val="80000"/>
              </a:lnSpc>
              <a:buClr>
                <a:schemeClr val="accent2"/>
              </a:buClr>
              <a:buFont typeface="Wingdings" panose="05000000000000000000" pitchFamily="2" charset="2"/>
              <a:buChar char="§"/>
              <a:defRPr/>
            </a:pPr>
            <a:r>
              <a:rPr lang="fi-FI" altLang="fi-FI" sz="1800" dirty="0"/>
              <a:t>Työskentelyssä pahoja puutteita ajovauhdin, ajon sujuvuuden tai hukkatyöskentelyn suhteen</a:t>
            </a:r>
          </a:p>
          <a:p>
            <a:pPr marL="285750" indent="-285750">
              <a:lnSpc>
                <a:spcPct val="80000"/>
              </a:lnSpc>
              <a:buClr>
                <a:schemeClr val="accent2"/>
              </a:buClr>
              <a:buFont typeface="Wingdings" panose="05000000000000000000" pitchFamily="2" charset="2"/>
              <a:buChar char="§"/>
              <a:defRPr/>
            </a:pPr>
            <a:r>
              <a:rPr lang="fi-FI" altLang="fi-FI" sz="1800" dirty="0" err="1"/>
              <a:t>Ao</a:t>
            </a:r>
            <a:r>
              <a:rPr lang="fi-FI" altLang="fi-FI" sz="1800" dirty="0"/>
              <a:t> jää koiran työskentelyvirheiden vuoksi alle 10 min</a:t>
            </a:r>
          </a:p>
          <a:p>
            <a:pPr marL="285750" indent="-285750">
              <a:lnSpc>
                <a:spcPct val="80000"/>
              </a:lnSpc>
              <a:buClr>
                <a:schemeClr val="accent2"/>
              </a:buClr>
              <a:buFont typeface="Wingdings" panose="05000000000000000000" pitchFamily="2" charset="2"/>
              <a:buChar char="§"/>
              <a:defRPr/>
            </a:pPr>
            <a:r>
              <a:rPr lang="fi-FI" altLang="fi-FI" sz="1800" dirty="0"/>
              <a:t>Ajaa normaaleissa olosuhteissa vain kävellen</a:t>
            </a:r>
          </a:p>
        </p:txBody>
      </p:sp>
      <p:sp>
        <p:nvSpPr>
          <p:cNvPr id="4" name="TextBox 3">
            <a:extLst>
              <a:ext uri="{FF2B5EF4-FFF2-40B4-BE49-F238E27FC236}">
                <a16:creationId xmlns:a16="http://schemas.microsoft.com/office/drawing/2014/main" id="{69B3E87C-0807-3F55-16CA-62C1461CED64}"/>
              </a:ext>
            </a:extLst>
          </p:cNvPr>
          <p:cNvSpPr txBox="1"/>
          <p:nvPr/>
        </p:nvSpPr>
        <p:spPr>
          <a:xfrm>
            <a:off x="917511" y="2723373"/>
            <a:ext cx="5178489" cy="2973122"/>
          </a:xfrm>
          <a:prstGeom prst="rect">
            <a:avLst/>
          </a:prstGeom>
          <a:noFill/>
        </p:spPr>
        <p:txBody>
          <a:bodyPr wrap="square" rtlCol="0">
            <a:spAutoFit/>
          </a:bodyPr>
          <a:lstStyle/>
          <a:p>
            <a:pPr marL="354330" indent="-285750">
              <a:lnSpc>
                <a:spcPct val="80000"/>
              </a:lnSpc>
              <a:buFontTx/>
              <a:buChar char="-"/>
              <a:defRPr/>
            </a:pPr>
            <a:endParaRPr lang="fi-FI" altLang="fi-FI" sz="1800" dirty="0"/>
          </a:p>
          <a:p>
            <a:pPr>
              <a:lnSpc>
                <a:spcPct val="80000"/>
              </a:lnSpc>
              <a:buClr>
                <a:schemeClr val="accent2">
                  <a:lumMod val="60000"/>
                  <a:lumOff val="40000"/>
                </a:schemeClr>
              </a:buClr>
              <a:defRPr/>
            </a:pPr>
            <a:r>
              <a:rPr lang="fi-FI" altLang="fi-FI" sz="1800" b="1" dirty="0">
                <a:solidFill>
                  <a:schemeClr val="accent1"/>
                </a:solidFill>
              </a:rPr>
              <a:t>Erinomainen (9-10)</a:t>
            </a:r>
          </a:p>
          <a:p>
            <a:pPr marL="411480" indent="-342900">
              <a:lnSpc>
                <a:spcPct val="80000"/>
              </a:lnSpc>
              <a:buClr>
                <a:schemeClr val="accent2"/>
              </a:buClr>
              <a:buFont typeface="Wingdings" panose="05000000000000000000" pitchFamily="2" charset="2"/>
              <a:buChar char="§"/>
              <a:defRPr/>
            </a:pPr>
            <a:r>
              <a:rPr lang="fi-FI" altLang="fi-FI" dirty="0"/>
              <a:t>Ajo vauhdikasta ja sujuvaa</a:t>
            </a:r>
            <a:endParaRPr lang="fi-FI" altLang="fi-FI" sz="1800" dirty="0"/>
          </a:p>
          <a:p>
            <a:pPr marL="411480" indent="-342900">
              <a:lnSpc>
                <a:spcPct val="80000"/>
              </a:lnSpc>
              <a:buClr>
                <a:schemeClr val="accent2"/>
              </a:buClr>
              <a:buFont typeface="Wingdings" panose="05000000000000000000" pitchFamily="2" charset="2"/>
              <a:buChar char="§"/>
              <a:defRPr/>
            </a:pPr>
            <a:r>
              <a:rPr lang="fi-FI" altLang="fi-FI" sz="1800" dirty="0"/>
              <a:t>Hyvä yhteys ajettavaan</a:t>
            </a:r>
          </a:p>
          <a:p>
            <a:pPr marL="411480" indent="-342900">
              <a:lnSpc>
                <a:spcPct val="80000"/>
              </a:lnSpc>
              <a:buClr>
                <a:schemeClr val="accent2"/>
              </a:buClr>
              <a:buFont typeface="Wingdings" panose="05000000000000000000" pitchFamily="2" charset="2"/>
              <a:buChar char="§"/>
              <a:defRPr/>
            </a:pPr>
            <a:r>
              <a:rPr lang="fi-FI" altLang="fi-FI" sz="1800" dirty="0"/>
              <a:t>Louheen päättynyt yli 45 min ajo </a:t>
            </a:r>
          </a:p>
          <a:p>
            <a:pPr marL="411480" indent="-342900">
              <a:lnSpc>
                <a:spcPct val="80000"/>
              </a:lnSpc>
              <a:buClr>
                <a:schemeClr val="accent2"/>
              </a:buClr>
              <a:buFont typeface="Wingdings" panose="05000000000000000000" pitchFamily="2" charset="2"/>
              <a:buChar char="§"/>
              <a:defRPr/>
            </a:pPr>
            <a:endParaRPr lang="fi-FI" altLang="fi-FI" sz="1800" dirty="0"/>
          </a:p>
          <a:p>
            <a:pPr>
              <a:lnSpc>
                <a:spcPct val="80000"/>
              </a:lnSpc>
              <a:buClr>
                <a:schemeClr val="accent2"/>
              </a:buClr>
              <a:defRPr/>
            </a:pPr>
            <a:r>
              <a:rPr lang="fi-FI" altLang="fi-FI" sz="1800" b="1" dirty="0">
                <a:solidFill>
                  <a:schemeClr val="accent1"/>
                </a:solidFill>
              </a:rPr>
              <a:t>Erittäin hyvä (7-8)</a:t>
            </a:r>
          </a:p>
          <a:p>
            <a:pPr marL="411480" indent="-342900">
              <a:lnSpc>
                <a:spcPct val="80000"/>
              </a:lnSpc>
              <a:buClr>
                <a:schemeClr val="accent2"/>
              </a:buClr>
              <a:buFont typeface="Wingdings" panose="05000000000000000000" pitchFamily="2" charset="2"/>
              <a:buChar char="§"/>
              <a:defRPr/>
            </a:pPr>
            <a:r>
              <a:rPr lang="fi-FI" altLang="fi-FI" dirty="0"/>
              <a:t>H</a:t>
            </a:r>
            <a:r>
              <a:rPr lang="fi-FI" altLang="fi-FI" sz="1800" dirty="0"/>
              <a:t>ukkatyöskentely innokasta ja nopeaa</a:t>
            </a:r>
          </a:p>
          <a:p>
            <a:pPr marL="411480" indent="-342900">
              <a:lnSpc>
                <a:spcPct val="80000"/>
              </a:lnSpc>
              <a:buClr>
                <a:schemeClr val="accent2"/>
              </a:buClr>
              <a:buFont typeface="Wingdings" panose="05000000000000000000" pitchFamily="2" charset="2"/>
              <a:buChar char="§"/>
              <a:defRPr/>
            </a:pPr>
            <a:r>
              <a:rPr lang="fi-FI" altLang="fi-FI" sz="1800" dirty="0"/>
              <a:t>Louheen päättynyt yli 30 min ajo</a:t>
            </a:r>
          </a:p>
          <a:p>
            <a:pPr marL="411480" indent="-342900">
              <a:lnSpc>
                <a:spcPct val="80000"/>
              </a:lnSpc>
              <a:buClr>
                <a:schemeClr val="accent2"/>
              </a:buClr>
              <a:buFont typeface="Wingdings" panose="05000000000000000000" pitchFamily="2" charset="2"/>
              <a:buChar char="§"/>
              <a:defRPr/>
            </a:pPr>
            <a:endParaRPr lang="fi-FI" altLang="fi-FI" sz="1800" dirty="0"/>
          </a:p>
          <a:p>
            <a:pPr>
              <a:lnSpc>
                <a:spcPct val="80000"/>
              </a:lnSpc>
              <a:buClr>
                <a:schemeClr val="accent2"/>
              </a:buClr>
              <a:defRPr/>
            </a:pPr>
            <a:r>
              <a:rPr lang="fi-FI" altLang="fi-FI" sz="1800" b="1" dirty="0">
                <a:solidFill>
                  <a:schemeClr val="accent1"/>
                </a:solidFill>
              </a:rPr>
              <a:t>Hyvä (5-6)</a:t>
            </a:r>
          </a:p>
          <a:p>
            <a:pPr marL="411480" indent="-342900">
              <a:lnSpc>
                <a:spcPct val="80000"/>
              </a:lnSpc>
              <a:buClr>
                <a:schemeClr val="accent2"/>
              </a:buClr>
              <a:buFont typeface="Wingdings" panose="05000000000000000000" pitchFamily="2" charset="2"/>
              <a:buChar char="§"/>
              <a:defRPr/>
            </a:pPr>
            <a:r>
              <a:rPr lang="fi-FI" altLang="fi-FI" sz="1800" dirty="0"/>
              <a:t>Ajo melko sujuvaa</a:t>
            </a:r>
          </a:p>
          <a:p>
            <a:pPr marL="411480" indent="-342900">
              <a:lnSpc>
                <a:spcPct val="80000"/>
              </a:lnSpc>
              <a:buClr>
                <a:schemeClr val="accent2"/>
              </a:buClr>
              <a:buFont typeface="Wingdings" panose="05000000000000000000" pitchFamily="2" charset="2"/>
              <a:buChar char="§"/>
              <a:defRPr/>
            </a:pPr>
            <a:r>
              <a:rPr lang="fi-FI" altLang="fi-FI" sz="1800" dirty="0"/>
              <a:t>Louheen päättynyt alle 30 min ajo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C796AEE-5305-C50A-3C7F-3491ABF09BBF}"/>
              </a:ext>
            </a:extLst>
          </p:cNvPr>
          <p:cNvSpPr>
            <a:spLocks noGrp="1" noChangeArrowheads="1"/>
          </p:cNvSpPr>
          <p:nvPr>
            <p:ph type="title"/>
          </p:nvPr>
        </p:nvSpPr>
        <p:spPr/>
        <p:txBody>
          <a:bodyPr rtlCol="0">
            <a:normAutofit/>
          </a:bodyPr>
          <a:lstStyle/>
          <a:p>
            <a:pPr>
              <a:defRPr/>
            </a:pPr>
            <a:br>
              <a:rPr lang="fi-FI" altLang="fi-FI"/>
            </a:br>
            <a:endParaRPr lang="fi-FI" altLang="fi-FI"/>
          </a:p>
        </p:txBody>
      </p:sp>
      <p:pic>
        <p:nvPicPr>
          <p:cNvPr id="45060" name="Picture 4" descr="SAJ">
            <a:extLst>
              <a:ext uri="{FF2B5EF4-FFF2-40B4-BE49-F238E27FC236}">
                <a16:creationId xmlns:a16="http://schemas.microsoft.com/office/drawing/2014/main" id="{F54CC76E-5861-CC2A-FBEE-4165A5F54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0792" y="678214"/>
            <a:ext cx="652263" cy="66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C1EA6794-0360-0CC4-E516-FD22AAE9F1F3}"/>
              </a:ext>
            </a:extLst>
          </p:cNvPr>
          <p:cNvSpPr txBox="1">
            <a:spLocks noChangeArrowheads="1"/>
          </p:cNvSpPr>
          <p:nvPr/>
        </p:nvSpPr>
        <p:spPr>
          <a:xfrm>
            <a:off x="8365153" y="1216603"/>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
        <p:nvSpPr>
          <p:cNvPr id="2" name="TextBox 1">
            <a:extLst>
              <a:ext uri="{FF2B5EF4-FFF2-40B4-BE49-F238E27FC236}">
                <a16:creationId xmlns:a16="http://schemas.microsoft.com/office/drawing/2014/main" id="{EB7AE65E-3C51-864B-F000-18A9F764A144}"/>
              </a:ext>
            </a:extLst>
          </p:cNvPr>
          <p:cNvSpPr txBox="1"/>
          <p:nvPr/>
        </p:nvSpPr>
        <p:spPr>
          <a:xfrm>
            <a:off x="581192" y="830424"/>
            <a:ext cx="6575388" cy="880241"/>
          </a:xfrm>
          <a:prstGeom prst="rect">
            <a:avLst/>
          </a:prstGeom>
          <a:noFill/>
        </p:spPr>
        <p:txBody>
          <a:bodyPr wrap="square" rtlCol="0">
            <a:spAutoFit/>
          </a:bodyPr>
          <a:lstStyle/>
          <a:p>
            <a:pPr marL="0" indent="0">
              <a:lnSpc>
                <a:spcPct val="80000"/>
              </a:lnSpc>
              <a:buNone/>
              <a:defRPr/>
            </a:pPr>
            <a:r>
              <a:rPr lang="fi-FI" altLang="fi-FI" sz="3200">
                <a:solidFill>
                  <a:schemeClr val="bg1"/>
                </a:solidFill>
              </a:rPr>
              <a:t>Metsästysinto ja ajon muut ominaisuudet</a:t>
            </a:r>
            <a:endParaRPr lang="fi-FI" altLang="fi-FI" sz="3200" dirty="0">
              <a:solidFill>
                <a:schemeClr val="bg1"/>
              </a:solidFill>
            </a:endParaRPr>
          </a:p>
        </p:txBody>
      </p:sp>
      <p:sp>
        <p:nvSpPr>
          <p:cNvPr id="3" name="TextBox 2">
            <a:extLst>
              <a:ext uri="{FF2B5EF4-FFF2-40B4-BE49-F238E27FC236}">
                <a16:creationId xmlns:a16="http://schemas.microsoft.com/office/drawing/2014/main" id="{F1AADAD6-E2D9-E969-2083-3D8F397E3362}"/>
              </a:ext>
            </a:extLst>
          </p:cNvPr>
          <p:cNvSpPr txBox="1"/>
          <p:nvPr/>
        </p:nvSpPr>
        <p:spPr>
          <a:xfrm>
            <a:off x="1342053" y="1910500"/>
            <a:ext cx="9658739" cy="338554"/>
          </a:xfrm>
          <a:prstGeom prst="rect">
            <a:avLst/>
          </a:prstGeom>
          <a:noFill/>
        </p:spPr>
        <p:txBody>
          <a:bodyPr wrap="square" rtlCol="0">
            <a:spAutoFit/>
          </a:bodyPr>
          <a:lstStyle/>
          <a:p>
            <a:pPr marL="0" indent="0" algn="ctr">
              <a:lnSpc>
                <a:spcPct val="80000"/>
              </a:lnSpc>
              <a:buNone/>
              <a:defRPr/>
            </a:pPr>
            <a:r>
              <a:rPr lang="fi-FI" altLang="fi-FI" sz="2000" dirty="0">
                <a:solidFill>
                  <a:schemeClr val="accent1"/>
                </a:solidFill>
              </a:rPr>
              <a:t>Ansiota ovat hyvä metsästysinto, hyvä estetyöskentely sekä hyvä yhteistyö ohjaajan kanssa</a:t>
            </a:r>
            <a:r>
              <a:rPr lang="fi-FI" altLang="fi-FI" sz="1800" dirty="0"/>
              <a:t>.</a:t>
            </a:r>
          </a:p>
        </p:txBody>
      </p:sp>
      <p:sp>
        <p:nvSpPr>
          <p:cNvPr id="5" name="TextBox 4">
            <a:extLst>
              <a:ext uri="{FF2B5EF4-FFF2-40B4-BE49-F238E27FC236}">
                <a16:creationId xmlns:a16="http://schemas.microsoft.com/office/drawing/2014/main" id="{67C9B3CA-798B-F9E4-EA3A-389A540EAAB2}"/>
              </a:ext>
            </a:extLst>
          </p:cNvPr>
          <p:cNvSpPr txBox="1"/>
          <p:nvPr/>
        </p:nvSpPr>
        <p:spPr>
          <a:xfrm>
            <a:off x="-279918" y="2832855"/>
            <a:ext cx="6979297" cy="3761030"/>
          </a:xfrm>
          <a:prstGeom prst="rect">
            <a:avLst/>
          </a:prstGeom>
          <a:noFill/>
        </p:spPr>
        <p:txBody>
          <a:bodyPr wrap="square" rtlCol="0">
            <a:spAutoFit/>
          </a:bodyPr>
          <a:lstStyle/>
          <a:p>
            <a:pPr marL="982663" lvl="4">
              <a:lnSpc>
                <a:spcPct val="80000"/>
              </a:lnSpc>
              <a:buClr>
                <a:schemeClr val="accent2"/>
              </a:buClr>
              <a:defRPr/>
            </a:pPr>
            <a:r>
              <a:rPr lang="fi-FI" altLang="fi-FI" sz="2000" b="1" dirty="0">
                <a:solidFill>
                  <a:schemeClr val="accent1"/>
                </a:solidFill>
              </a:rPr>
              <a:t>Erinomainen (9-10)</a:t>
            </a:r>
          </a:p>
          <a:p>
            <a:pPr marL="1268413" lvl="4" indent="-285750">
              <a:lnSpc>
                <a:spcPct val="80000"/>
              </a:lnSpc>
              <a:buClr>
                <a:schemeClr val="accent2"/>
              </a:buClr>
              <a:buFont typeface="Wingdings" panose="05000000000000000000" pitchFamily="2" charset="2"/>
              <a:buChar char="§"/>
              <a:defRPr/>
            </a:pPr>
            <a:r>
              <a:rPr lang="fi-FI" altLang="fi-FI" sz="1800" dirty="0"/>
              <a:t>Erinomainen metsästysinto ja keskittymiskyky</a:t>
            </a:r>
          </a:p>
          <a:p>
            <a:pPr marL="1268413" lvl="4" indent="-285750">
              <a:lnSpc>
                <a:spcPct val="80000"/>
              </a:lnSpc>
              <a:buClr>
                <a:schemeClr val="accent2"/>
              </a:buClr>
              <a:buFont typeface="Wingdings" panose="05000000000000000000" pitchFamily="2" charset="2"/>
              <a:buChar char="§"/>
              <a:defRPr/>
            </a:pPr>
            <a:r>
              <a:rPr lang="fi-FI" altLang="fi-FI" dirty="0"/>
              <a:t>P</a:t>
            </a:r>
            <a:r>
              <a:rPr lang="fi-FI" altLang="fi-FI" sz="1800" dirty="0"/>
              <a:t>ystyy ajamaan tiellä</a:t>
            </a:r>
          </a:p>
          <a:p>
            <a:pPr marL="1268413" lvl="4" indent="-285750">
              <a:lnSpc>
                <a:spcPct val="80000"/>
              </a:lnSpc>
              <a:buClr>
                <a:schemeClr val="accent2"/>
              </a:buClr>
              <a:buFont typeface="Wingdings" panose="05000000000000000000" pitchFamily="2" charset="2"/>
              <a:buChar char="§"/>
              <a:defRPr/>
            </a:pPr>
            <a:r>
              <a:rPr lang="fi-FI" altLang="fi-FI" dirty="0"/>
              <a:t>E</a:t>
            </a:r>
            <a:r>
              <a:rPr lang="fi-FI" altLang="fi-FI" sz="1800" dirty="0"/>
              <a:t>i ole kiinnostunut muista eläimistä</a:t>
            </a:r>
          </a:p>
          <a:p>
            <a:pPr marL="1268413" lvl="4" indent="-285750">
              <a:lnSpc>
                <a:spcPct val="80000"/>
              </a:lnSpc>
              <a:buClr>
                <a:schemeClr val="accent2"/>
              </a:buClr>
              <a:buFont typeface="Wingdings" panose="05000000000000000000" pitchFamily="2" charset="2"/>
              <a:buChar char="§"/>
              <a:defRPr/>
            </a:pPr>
            <a:r>
              <a:rPr lang="fi-FI" altLang="fi-FI" dirty="0"/>
              <a:t>I</a:t>
            </a:r>
            <a:r>
              <a:rPr lang="fi-FI" altLang="fi-FI" sz="1800" dirty="0"/>
              <a:t>lmoittaa louheenmenon tai saavuttaa ajettavan</a:t>
            </a:r>
          </a:p>
          <a:p>
            <a:pPr marL="1268413" lvl="4" indent="-285750">
              <a:lnSpc>
                <a:spcPct val="80000"/>
              </a:lnSpc>
              <a:buClr>
                <a:schemeClr val="accent2"/>
              </a:buClr>
              <a:buFont typeface="Wingdings" panose="05000000000000000000" pitchFamily="2" charset="2"/>
              <a:buChar char="§"/>
              <a:defRPr/>
            </a:pPr>
            <a:endParaRPr lang="fi-FI" altLang="fi-FI" sz="2000" dirty="0">
              <a:solidFill>
                <a:schemeClr val="accent1"/>
              </a:solidFill>
            </a:endParaRPr>
          </a:p>
          <a:p>
            <a:pPr marL="982663" lvl="4">
              <a:lnSpc>
                <a:spcPct val="80000"/>
              </a:lnSpc>
              <a:buClr>
                <a:schemeClr val="accent2"/>
              </a:buClr>
              <a:defRPr/>
            </a:pPr>
            <a:r>
              <a:rPr lang="fi-FI" altLang="fi-FI" sz="2000" b="1" dirty="0">
                <a:solidFill>
                  <a:schemeClr val="accent1"/>
                </a:solidFill>
              </a:rPr>
              <a:t>Erittäin hyvä (7-8)</a:t>
            </a:r>
          </a:p>
          <a:p>
            <a:pPr marL="1268413" lvl="4" indent="-285750">
              <a:lnSpc>
                <a:spcPct val="80000"/>
              </a:lnSpc>
              <a:buClr>
                <a:schemeClr val="accent2"/>
              </a:buClr>
              <a:buFont typeface="Wingdings" panose="05000000000000000000" pitchFamily="2" charset="2"/>
              <a:buChar char="§"/>
              <a:defRPr/>
            </a:pPr>
            <a:r>
              <a:rPr lang="fi-FI" altLang="fi-FI" dirty="0"/>
              <a:t>H</a:t>
            </a:r>
            <a:r>
              <a:rPr lang="fi-FI" altLang="fi-FI" sz="1800" dirty="0"/>
              <a:t>yvä metsästysinto ja keskittymiskyky</a:t>
            </a:r>
          </a:p>
          <a:p>
            <a:pPr marL="1268413" lvl="4" indent="-285750">
              <a:lnSpc>
                <a:spcPct val="80000"/>
              </a:lnSpc>
              <a:buClr>
                <a:schemeClr val="accent2"/>
              </a:buClr>
              <a:buFont typeface="Wingdings" panose="05000000000000000000" pitchFamily="2" charset="2"/>
              <a:buChar char="§"/>
              <a:defRPr/>
            </a:pPr>
            <a:r>
              <a:rPr lang="fi-FI" altLang="fi-FI" dirty="0"/>
              <a:t>Hy</a:t>
            </a:r>
            <a:r>
              <a:rPr lang="fi-FI" altLang="fi-FI" sz="1800" dirty="0"/>
              <a:t>vä tietyöskentely</a:t>
            </a:r>
          </a:p>
          <a:p>
            <a:pPr marL="1268413" lvl="4" indent="-285750">
              <a:lnSpc>
                <a:spcPct val="80000"/>
              </a:lnSpc>
              <a:buClr>
                <a:schemeClr val="accent2"/>
              </a:buClr>
              <a:buFont typeface="Wingdings" panose="05000000000000000000" pitchFamily="2" charset="2"/>
              <a:buChar char="§"/>
              <a:defRPr/>
            </a:pPr>
            <a:endParaRPr lang="fi-FI" altLang="fi-FI" sz="2000" dirty="0">
              <a:solidFill>
                <a:schemeClr val="accent1"/>
              </a:solidFill>
            </a:endParaRPr>
          </a:p>
          <a:p>
            <a:pPr marL="982663" lvl="4">
              <a:lnSpc>
                <a:spcPct val="80000"/>
              </a:lnSpc>
              <a:buClr>
                <a:schemeClr val="accent2"/>
              </a:buClr>
              <a:defRPr/>
            </a:pPr>
            <a:r>
              <a:rPr lang="fi-FI" altLang="fi-FI" sz="2000" b="1" dirty="0">
                <a:solidFill>
                  <a:schemeClr val="accent1"/>
                </a:solidFill>
              </a:rPr>
              <a:t>Hyvä (5-6)</a:t>
            </a:r>
          </a:p>
          <a:p>
            <a:pPr marL="1268413" lvl="4" indent="-285750">
              <a:lnSpc>
                <a:spcPct val="80000"/>
              </a:lnSpc>
              <a:buClr>
                <a:schemeClr val="accent2"/>
              </a:buClr>
              <a:buFont typeface="Wingdings" panose="05000000000000000000" pitchFamily="2" charset="2"/>
              <a:buChar char="§"/>
              <a:defRPr/>
            </a:pPr>
            <a:r>
              <a:rPr lang="fi-FI" altLang="fi-FI" dirty="0"/>
              <a:t>T</a:t>
            </a:r>
            <a:r>
              <a:rPr lang="fi-FI" altLang="fi-FI" sz="1800" dirty="0"/>
              <a:t>yydyttävä metsästysinto</a:t>
            </a:r>
          </a:p>
          <a:p>
            <a:pPr marL="1268413" lvl="4" indent="-285750">
              <a:lnSpc>
                <a:spcPct val="80000"/>
              </a:lnSpc>
              <a:buClr>
                <a:schemeClr val="accent2"/>
              </a:buClr>
              <a:buFont typeface="Wingdings" panose="05000000000000000000" pitchFamily="2" charset="2"/>
              <a:buChar char="§"/>
              <a:defRPr/>
            </a:pPr>
            <a:r>
              <a:rPr lang="fi-FI" altLang="fi-FI" dirty="0"/>
              <a:t>P</a:t>
            </a:r>
            <a:r>
              <a:rPr lang="fi-FI" altLang="fi-FI" sz="1800" dirty="0"/>
              <a:t>uutteita keskittymiskyvyssä</a:t>
            </a:r>
          </a:p>
          <a:p>
            <a:pPr marL="1268413" lvl="4" indent="-285750">
              <a:lnSpc>
                <a:spcPct val="80000"/>
              </a:lnSpc>
              <a:buClr>
                <a:schemeClr val="accent2"/>
              </a:buClr>
              <a:buFont typeface="Wingdings" panose="05000000000000000000" pitchFamily="2" charset="2"/>
              <a:buChar char="§"/>
              <a:defRPr/>
            </a:pPr>
            <a:r>
              <a:rPr lang="fi-FI" altLang="fi-FI" dirty="0"/>
              <a:t>K</a:t>
            </a:r>
            <a:r>
              <a:rPr lang="fi-FI" altLang="fi-FI" sz="1800" dirty="0"/>
              <a:t>oira on tiukka tai ajo on katkonaista</a:t>
            </a:r>
          </a:p>
          <a:p>
            <a:pPr lvl="4" indent="-274320">
              <a:lnSpc>
                <a:spcPct val="80000"/>
              </a:lnSpc>
              <a:defRPr/>
            </a:pPr>
            <a:endParaRPr lang="fi-FI" altLang="fi-FI" sz="1800" dirty="0"/>
          </a:p>
          <a:p>
            <a:pPr lvl="4" indent="-274320">
              <a:lnSpc>
                <a:spcPct val="80000"/>
              </a:lnSpc>
              <a:defRPr/>
            </a:pPr>
            <a:endParaRPr lang="fi-FI" altLang="fi-FI" sz="1800" dirty="0"/>
          </a:p>
        </p:txBody>
      </p:sp>
      <p:sp>
        <p:nvSpPr>
          <p:cNvPr id="13" name="TextBox 12">
            <a:extLst>
              <a:ext uri="{FF2B5EF4-FFF2-40B4-BE49-F238E27FC236}">
                <a16:creationId xmlns:a16="http://schemas.microsoft.com/office/drawing/2014/main" id="{B25A2E2E-562F-3E00-C5F9-0749B07A3EA6}"/>
              </a:ext>
            </a:extLst>
          </p:cNvPr>
          <p:cNvSpPr txBox="1"/>
          <p:nvPr/>
        </p:nvSpPr>
        <p:spPr>
          <a:xfrm>
            <a:off x="5906311" y="3205781"/>
            <a:ext cx="5952930" cy="2579168"/>
          </a:xfrm>
          <a:prstGeom prst="rect">
            <a:avLst/>
          </a:prstGeom>
          <a:noFill/>
        </p:spPr>
        <p:txBody>
          <a:bodyPr wrap="square" rtlCol="0">
            <a:spAutoFit/>
          </a:bodyPr>
          <a:lstStyle/>
          <a:p>
            <a:pPr marL="982663" lvl="4">
              <a:lnSpc>
                <a:spcPct val="80000"/>
              </a:lnSpc>
              <a:buClr>
                <a:schemeClr val="accent2"/>
              </a:buClr>
              <a:defRPr/>
            </a:pPr>
            <a:r>
              <a:rPr lang="fi-FI" altLang="fi-FI" sz="2000" b="1" dirty="0">
                <a:solidFill>
                  <a:schemeClr val="accent1"/>
                </a:solidFill>
              </a:rPr>
              <a:t>Välttävä (3-4)</a:t>
            </a:r>
          </a:p>
          <a:p>
            <a:pPr marL="1268413" lvl="4" indent="-285750">
              <a:lnSpc>
                <a:spcPct val="80000"/>
              </a:lnSpc>
              <a:buClr>
                <a:schemeClr val="accent2"/>
              </a:buClr>
              <a:buFont typeface="Wingdings" panose="05000000000000000000" pitchFamily="2" charset="2"/>
              <a:buChar char="§"/>
              <a:defRPr/>
            </a:pPr>
            <a:r>
              <a:rPr lang="fi-FI" altLang="fi-FI" dirty="0"/>
              <a:t>V</a:t>
            </a:r>
            <a:r>
              <a:rPr lang="fi-FI" altLang="fi-FI" sz="1800" dirty="0"/>
              <a:t>älttävä metsästysinto</a:t>
            </a:r>
          </a:p>
          <a:p>
            <a:pPr marL="1268413" lvl="4" indent="-285750">
              <a:lnSpc>
                <a:spcPct val="80000"/>
              </a:lnSpc>
              <a:buClr>
                <a:schemeClr val="accent2"/>
              </a:buClr>
              <a:buFont typeface="Wingdings" panose="05000000000000000000" pitchFamily="2" charset="2"/>
              <a:buChar char="§"/>
              <a:defRPr/>
            </a:pPr>
            <a:r>
              <a:rPr lang="fi-FI" altLang="fi-FI" dirty="0"/>
              <a:t>E</a:t>
            </a:r>
            <a:r>
              <a:rPr lang="fi-FI" altLang="fi-FI" sz="1800" dirty="0"/>
              <a:t>stetyöskentelyssä puutteita</a:t>
            </a:r>
          </a:p>
          <a:p>
            <a:pPr marL="1268413" lvl="4" indent="-285750">
              <a:lnSpc>
                <a:spcPct val="80000"/>
              </a:lnSpc>
              <a:buClr>
                <a:schemeClr val="accent2"/>
              </a:buClr>
              <a:buFont typeface="Wingdings" panose="05000000000000000000" pitchFamily="2" charset="2"/>
              <a:buChar char="§"/>
              <a:defRPr/>
            </a:pPr>
            <a:r>
              <a:rPr lang="fi-FI" altLang="fi-FI" dirty="0"/>
              <a:t>A</a:t>
            </a:r>
            <a:r>
              <a:rPr lang="fi-FI" altLang="fi-FI" sz="1800" dirty="0"/>
              <a:t>lkaa hakea tai ajaa muuta eläintä</a:t>
            </a:r>
          </a:p>
          <a:p>
            <a:pPr marL="1268413" lvl="4" indent="-285750">
              <a:lnSpc>
                <a:spcPct val="80000"/>
              </a:lnSpc>
              <a:buClr>
                <a:schemeClr val="accent2"/>
              </a:buClr>
              <a:buFont typeface="Wingdings" panose="05000000000000000000" pitchFamily="2" charset="2"/>
              <a:buChar char="§"/>
              <a:defRPr/>
            </a:pPr>
            <a:r>
              <a:rPr lang="fi-FI" altLang="fi-FI" dirty="0"/>
              <a:t>Vä</a:t>
            </a:r>
            <a:r>
              <a:rPr lang="fi-FI" altLang="fi-FI" sz="1800" dirty="0"/>
              <a:t>häistä ajolöysyyttä</a:t>
            </a:r>
          </a:p>
          <a:p>
            <a:pPr marL="982663" lvl="4">
              <a:lnSpc>
                <a:spcPct val="80000"/>
              </a:lnSpc>
              <a:buClr>
                <a:schemeClr val="accent2"/>
              </a:buClr>
              <a:defRPr/>
            </a:pPr>
            <a:endParaRPr lang="fi-FI" altLang="fi-FI" sz="1800" dirty="0"/>
          </a:p>
          <a:p>
            <a:pPr marL="1840230" lvl="4" indent="-285750">
              <a:lnSpc>
                <a:spcPct val="80000"/>
              </a:lnSpc>
              <a:buClr>
                <a:schemeClr val="accent2"/>
              </a:buClr>
              <a:buFont typeface="Wingdings" panose="05000000000000000000" pitchFamily="2" charset="2"/>
              <a:buChar char="§"/>
              <a:defRPr/>
            </a:pPr>
            <a:endParaRPr lang="fi-FI" altLang="fi-FI" sz="1800" b="1" dirty="0"/>
          </a:p>
          <a:p>
            <a:pPr marL="982663" lvl="4">
              <a:lnSpc>
                <a:spcPct val="80000"/>
              </a:lnSpc>
              <a:buClr>
                <a:schemeClr val="accent2"/>
              </a:buClr>
              <a:defRPr/>
            </a:pPr>
            <a:r>
              <a:rPr lang="fi-FI" altLang="fi-FI" sz="2000" b="1" dirty="0">
                <a:solidFill>
                  <a:schemeClr val="accent1"/>
                </a:solidFill>
              </a:rPr>
              <a:t>Heikko (1-2)</a:t>
            </a:r>
          </a:p>
          <a:p>
            <a:pPr marL="1268413" lvl="4" indent="-285750">
              <a:lnSpc>
                <a:spcPct val="80000"/>
              </a:lnSpc>
              <a:buClr>
                <a:schemeClr val="accent2"/>
              </a:buClr>
              <a:buFont typeface="Wingdings" panose="05000000000000000000" pitchFamily="2" charset="2"/>
              <a:buChar char="§"/>
              <a:defRPr/>
            </a:pPr>
            <a:r>
              <a:rPr lang="fi-FI" altLang="fi-FI" dirty="0"/>
              <a:t>He</a:t>
            </a:r>
            <a:r>
              <a:rPr lang="fi-FI" altLang="fi-FI" sz="1800" dirty="0"/>
              <a:t>ikko metsästysinto</a:t>
            </a:r>
          </a:p>
          <a:p>
            <a:pPr marL="1268413" lvl="4" indent="-285750">
              <a:lnSpc>
                <a:spcPct val="80000"/>
              </a:lnSpc>
              <a:buClr>
                <a:schemeClr val="accent2"/>
              </a:buClr>
              <a:buFont typeface="Wingdings" panose="05000000000000000000" pitchFamily="2" charset="2"/>
              <a:buChar char="§"/>
              <a:defRPr/>
            </a:pPr>
            <a:r>
              <a:rPr lang="fi-FI" altLang="fi-FI" dirty="0"/>
              <a:t>A</a:t>
            </a:r>
            <a:r>
              <a:rPr lang="fi-FI" altLang="fi-FI" sz="1800" dirty="0"/>
              <a:t>lkaa hakea tai ajaa sorkkaeläintä</a:t>
            </a:r>
          </a:p>
          <a:p>
            <a:pPr marL="1268413" lvl="4" indent="-285750">
              <a:lnSpc>
                <a:spcPct val="80000"/>
              </a:lnSpc>
              <a:buClr>
                <a:schemeClr val="accent2"/>
              </a:buClr>
              <a:buFont typeface="Wingdings" panose="05000000000000000000" pitchFamily="2" charset="2"/>
              <a:buChar char="§"/>
              <a:defRPr/>
            </a:pPr>
            <a:r>
              <a:rPr lang="fi-FI" altLang="fi-FI" dirty="0"/>
              <a:t>K</a:t>
            </a:r>
            <a:r>
              <a:rPr lang="fi-FI" altLang="fi-FI" sz="1800" dirty="0"/>
              <a:t>oira ei hauku ajossa tai on ajolöysä</a:t>
            </a:r>
          </a:p>
        </p:txBody>
      </p:sp>
      <p:cxnSp>
        <p:nvCxnSpPr>
          <p:cNvPr id="15" name="Straight Connector 14">
            <a:extLst>
              <a:ext uri="{FF2B5EF4-FFF2-40B4-BE49-F238E27FC236}">
                <a16:creationId xmlns:a16="http://schemas.microsoft.com/office/drawing/2014/main" id="{9503B6BB-82AB-019C-62B6-D4B729E1E0CA}"/>
              </a:ext>
            </a:extLst>
          </p:cNvPr>
          <p:cNvCxnSpPr/>
          <p:nvPr/>
        </p:nvCxnSpPr>
        <p:spPr>
          <a:xfrm>
            <a:off x="6096000" y="2668556"/>
            <a:ext cx="0" cy="381622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F9395D-CDF0-E5D0-F2D1-E4A04C8ECB26}"/>
              </a:ext>
            </a:extLst>
          </p:cNvPr>
          <p:cNvSpPr>
            <a:spLocks noGrp="1"/>
          </p:cNvSpPr>
          <p:nvPr>
            <p:ph type="title"/>
          </p:nvPr>
        </p:nvSpPr>
        <p:spPr>
          <a:xfrm>
            <a:off x="548043" y="544156"/>
            <a:ext cx="7024688" cy="1143000"/>
          </a:xfrm>
        </p:spPr>
        <p:txBody>
          <a:bodyPr/>
          <a:lstStyle/>
          <a:p>
            <a:pPr>
              <a:defRPr/>
            </a:pPr>
            <a:r>
              <a:rPr lang="fi-FI" dirty="0"/>
              <a:t>Pölläytys</a:t>
            </a:r>
          </a:p>
        </p:txBody>
      </p:sp>
      <p:sp>
        <p:nvSpPr>
          <p:cNvPr id="3" name="Sisällön paikkamerkki 2">
            <a:extLst>
              <a:ext uri="{FF2B5EF4-FFF2-40B4-BE49-F238E27FC236}">
                <a16:creationId xmlns:a16="http://schemas.microsoft.com/office/drawing/2014/main" id="{8A193B29-F84D-AF22-3D7A-0883843EB252}"/>
              </a:ext>
            </a:extLst>
          </p:cNvPr>
          <p:cNvSpPr>
            <a:spLocks noGrp="1"/>
          </p:cNvSpPr>
          <p:nvPr>
            <p:ph idx="1"/>
          </p:nvPr>
        </p:nvSpPr>
        <p:spPr>
          <a:xfrm>
            <a:off x="1194318" y="2333487"/>
            <a:ext cx="9535886" cy="3883165"/>
          </a:xfrm>
        </p:spPr>
        <p:txBody>
          <a:bodyPr/>
          <a:lstStyle/>
          <a:p>
            <a:pPr>
              <a:buClr>
                <a:schemeClr val="accent6">
                  <a:lumMod val="75000"/>
                </a:schemeClr>
              </a:buClr>
              <a:defRPr/>
            </a:pPr>
            <a:r>
              <a:rPr lang="fi-FI" dirty="0">
                <a:solidFill>
                  <a:schemeClr val="accent6">
                    <a:lumMod val="75000"/>
                  </a:schemeClr>
                </a:solidFill>
              </a:rPr>
              <a:t>Esimerkki Sorkkaeläimen ajo -&gt; Jos lopettaa ITSE niin ei vähennä ominaisuuspisteitä (lyhyt pölläytys, muutama minuutti, </a:t>
            </a:r>
            <a:r>
              <a:rPr lang="fi-FI" dirty="0" err="1">
                <a:solidFill>
                  <a:schemeClr val="accent6">
                    <a:lumMod val="75000"/>
                  </a:schemeClr>
                </a:solidFill>
              </a:rPr>
              <a:t>max</a:t>
            </a:r>
            <a:r>
              <a:rPr lang="fi-FI" dirty="0">
                <a:solidFill>
                  <a:schemeClr val="accent6">
                    <a:lumMod val="75000"/>
                  </a:schemeClr>
                </a:solidFill>
              </a:rPr>
              <a:t> 3) Silti lisätietoihin 72 merkintä 4 ja huomautuksiin mikä eläin.</a:t>
            </a:r>
          </a:p>
          <a:p>
            <a:pPr>
              <a:defRPr/>
            </a:pPr>
            <a:endParaRPr lang="fi-FI" dirty="0"/>
          </a:p>
        </p:txBody>
      </p:sp>
      <p:pic>
        <p:nvPicPr>
          <p:cNvPr id="4" name="Picture 4" descr="SAJ">
            <a:extLst>
              <a:ext uri="{FF2B5EF4-FFF2-40B4-BE49-F238E27FC236}">
                <a16:creationId xmlns:a16="http://schemas.microsoft.com/office/drawing/2014/main" id="{6738426F-716C-8F5B-75CA-1F92A8C2C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0792" y="678214"/>
            <a:ext cx="652263" cy="66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0605BE7-68AF-1517-812E-A7B1C32F49A9}"/>
              </a:ext>
            </a:extLst>
          </p:cNvPr>
          <p:cNvSpPr txBox="1"/>
          <p:nvPr/>
        </p:nvSpPr>
        <p:spPr>
          <a:xfrm>
            <a:off x="6799684" y="1115656"/>
            <a:ext cx="6097554" cy="646331"/>
          </a:xfrm>
          <a:prstGeom prst="rect">
            <a:avLst/>
          </a:prstGeom>
          <a:noFill/>
        </p:spPr>
        <p:txBody>
          <a:bodyPr wrap="square">
            <a:spAutoFit/>
          </a:bodyPr>
          <a:lstStyle/>
          <a:p>
            <a:pPr algn="ctr">
              <a:defRPr/>
            </a:pPr>
            <a:r>
              <a:rPr lang="fi-FI" altLang="fi-FI" sz="1800" dirty="0">
                <a:solidFill>
                  <a:schemeClr val="bg1"/>
                </a:solidFill>
              </a:rPr>
              <a:t>Suomen Ajokoirajärjestö -</a:t>
            </a:r>
            <a:br>
              <a:rPr lang="fi-FI" altLang="fi-FI" sz="1800" dirty="0">
                <a:solidFill>
                  <a:schemeClr val="bg1"/>
                </a:solidFill>
              </a:rPr>
            </a:br>
            <a:r>
              <a:rPr lang="fi-FI" altLang="fi-FI" sz="1800" dirty="0">
                <a:solidFill>
                  <a:schemeClr val="bg1"/>
                </a:solidFill>
              </a:rPr>
              <a:t> </a:t>
            </a:r>
            <a:r>
              <a:rPr lang="fi-FI" altLang="fi-FI" sz="1800" dirty="0" err="1">
                <a:solidFill>
                  <a:schemeClr val="bg1"/>
                </a:solidFill>
              </a:rPr>
              <a:t>Finska</a:t>
            </a:r>
            <a:r>
              <a:rPr lang="fi-FI" altLang="fi-FI" sz="1800" dirty="0">
                <a:solidFill>
                  <a:schemeClr val="bg1"/>
                </a:solidFill>
              </a:rPr>
              <a:t> </a:t>
            </a:r>
            <a:r>
              <a:rPr lang="fi-FI" altLang="fi-FI" sz="1800" dirty="0" err="1">
                <a:solidFill>
                  <a:schemeClr val="bg1"/>
                </a:solidFill>
              </a:rPr>
              <a:t>Stövarklubben</a:t>
            </a:r>
            <a:r>
              <a:rPr lang="fi-FI" altLang="fi-FI" sz="1800" dirty="0">
                <a:solidFill>
                  <a:schemeClr val="bg1"/>
                </a:solidFill>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C77C1FF-23E4-67BE-9DAA-A8BFD3E85C97}"/>
              </a:ext>
            </a:extLst>
          </p:cNvPr>
          <p:cNvSpPr>
            <a:spLocks noGrp="1"/>
          </p:cNvSpPr>
          <p:nvPr>
            <p:ph type="title"/>
          </p:nvPr>
        </p:nvSpPr>
        <p:spPr>
          <a:xfrm>
            <a:off x="-2019883" y="549276"/>
            <a:ext cx="7024688" cy="1143000"/>
          </a:xfrm>
        </p:spPr>
        <p:txBody>
          <a:bodyPr/>
          <a:lstStyle/>
          <a:p>
            <a:pPr algn="ctr" eaLnBrk="1" hangingPunct="1"/>
            <a:r>
              <a:rPr lang="fi-FI" altLang="fi-FI" dirty="0"/>
              <a:t>Haukku</a:t>
            </a:r>
          </a:p>
        </p:txBody>
      </p:sp>
      <p:sp>
        <p:nvSpPr>
          <p:cNvPr id="41987" name="Rectangle 3">
            <a:extLst>
              <a:ext uri="{FF2B5EF4-FFF2-40B4-BE49-F238E27FC236}">
                <a16:creationId xmlns:a16="http://schemas.microsoft.com/office/drawing/2014/main" id="{A7C870B0-D60E-0EF4-96A5-7F660FD6CC59}"/>
              </a:ext>
            </a:extLst>
          </p:cNvPr>
          <p:cNvSpPr>
            <a:spLocks noGrp="1"/>
          </p:cNvSpPr>
          <p:nvPr>
            <p:ph idx="1"/>
          </p:nvPr>
        </p:nvSpPr>
        <p:spPr>
          <a:xfrm>
            <a:off x="391885" y="1989138"/>
            <a:ext cx="11364685" cy="4114800"/>
          </a:xfrm>
        </p:spPr>
        <p:txBody>
          <a:bodyPr>
            <a:normAutofit/>
          </a:bodyPr>
          <a:lstStyle/>
          <a:p>
            <a:pPr eaLnBrk="1" hangingPunct="1"/>
            <a:r>
              <a:rPr lang="fi-FI" altLang="fi-FI" sz="2400" dirty="0"/>
              <a:t>Haukkua arvostellessa otetaan huomioon haukun kuuluvuus sekä haukun muut ominaisuudet</a:t>
            </a:r>
          </a:p>
          <a:p>
            <a:pPr eaLnBrk="1" hangingPunct="1"/>
            <a:r>
              <a:rPr lang="fi-FI" altLang="fi-FI" sz="2400" dirty="0"/>
              <a:t>Kuuluvuus on aina tärkein ominaisuus</a:t>
            </a:r>
          </a:p>
          <a:p>
            <a:pPr eaLnBrk="1" hangingPunct="1"/>
            <a:r>
              <a:rPr lang="fi-FI" altLang="fi-FI" sz="2400" dirty="0"/>
              <a:t>Jos kuuluvuuden lisätietonumero on 2 niin ominaisuusnumero on </a:t>
            </a:r>
            <a:r>
              <a:rPr lang="fi-FI" altLang="fi-FI" sz="2400" dirty="0" err="1"/>
              <a:t>max</a:t>
            </a:r>
            <a:r>
              <a:rPr lang="fi-FI" altLang="fi-FI" sz="2400" dirty="0"/>
              <a:t> 4</a:t>
            </a:r>
          </a:p>
          <a:p>
            <a:pPr eaLnBrk="1" hangingPunct="1"/>
            <a:r>
              <a:rPr lang="fi-FI" altLang="fi-FI" sz="2400" dirty="0"/>
              <a:t>Jos kuuluvuuden lisätietonumero on 5, voidaan antaa 9-10 ominaisuuksiin</a:t>
            </a:r>
          </a:p>
        </p:txBody>
      </p:sp>
      <p:pic>
        <p:nvPicPr>
          <p:cNvPr id="47108" name="Picture 4" descr="SAJ">
            <a:extLst>
              <a:ext uri="{FF2B5EF4-FFF2-40B4-BE49-F238E27FC236}">
                <a16:creationId xmlns:a16="http://schemas.microsoft.com/office/drawing/2014/main" id="{DA9F2375-5728-0392-4B75-99BAF92F9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6776" y="681719"/>
            <a:ext cx="587667" cy="5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192B8ACA-57E4-05B0-8C75-F94067F95875}"/>
              </a:ext>
            </a:extLst>
          </p:cNvPr>
          <p:cNvSpPr txBox="1">
            <a:spLocks noChangeArrowheads="1"/>
          </p:cNvSpPr>
          <p:nvPr/>
        </p:nvSpPr>
        <p:spPr>
          <a:xfrm>
            <a:off x="8486451" y="1170993"/>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F935C23-587D-8514-01D1-C0B35B5CC250}"/>
              </a:ext>
            </a:extLst>
          </p:cNvPr>
          <p:cNvSpPr>
            <a:spLocks noGrp="1"/>
          </p:cNvSpPr>
          <p:nvPr>
            <p:ph type="title"/>
          </p:nvPr>
        </p:nvSpPr>
        <p:spPr>
          <a:xfrm>
            <a:off x="-1340498" y="466458"/>
            <a:ext cx="9144000" cy="1143000"/>
          </a:xfrm>
        </p:spPr>
        <p:txBody>
          <a:bodyPr/>
          <a:lstStyle/>
          <a:p>
            <a:pPr algn="ctr" eaLnBrk="1" hangingPunct="1"/>
            <a:r>
              <a:rPr lang="fi-FI" altLang="fi-FI" dirty="0"/>
              <a:t>Ketunajokokeen tarkoitus</a:t>
            </a:r>
          </a:p>
        </p:txBody>
      </p:sp>
      <p:sp>
        <p:nvSpPr>
          <p:cNvPr id="5123" name="Rectangle 3">
            <a:extLst>
              <a:ext uri="{FF2B5EF4-FFF2-40B4-BE49-F238E27FC236}">
                <a16:creationId xmlns:a16="http://schemas.microsoft.com/office/drawing/2014/main" id="{7B8E39DE-D0B6-CAB2-97F1-48A093171211}"/>
              </a:ext>
            </a:extLst>
          </p:cNvPr>
          <p:cNvSpPr>
            <a:spLocks noGrp="1" noChangeArrowheads="1"/>
          </p:cNvSpPr>
          <p:nvPr>
            <p:ph idx="1"/>
          </p:nvPr>
        </p:nvSpPr>
        <p:spPr>
          <a:xfrm>
            <a:off x="634483" y="2454438"/>
            <a:ext cx="10627566" cy="3508375"/>
          </a:xfrm>
        </p:spPr>
        <p:txBody>
          <a:bodyPr rtlCol="0">
            <a:noAutofit/>
          </a:bodyPr>
          <a:lstStyle/>
          <a:p>
            <a:pPr indent="-274320">
              <a:lnSpc>
                <a:spcPct val="150000"/>
              </a:lnSpc>
              <a:defRPr/>
            </a:pPr>
            <a:r>
              <a:rPr lang="fi-FI" altLang="fi-FI" sz="2800" dirty="0"/>
              <a:t>Koirien ketunajo-ominaisuuksien selville saaminen </a:t>
            </a:r>
            <a:r>
              <a:rPr lang="fi-FI" altLang="fi-FI" sz="2800" b="1" dirty="0"/>
              <a:t>jalostusta </a:t>
            </a:r>
            <a:r>
              <a:rPr lang="fi-FI" altLang="fi-FI" sz="2800" dirty="0"/>
              <a:t> varten</a:t>
            </a:r>
          </a:p>
          <a:p>
            <a:pPr indent="-274320">
              <a:lnSpc>
                <a:spcPct val="150000"/>
              </a:lnSpc>
              <a:defRPr/>
            </a:pPr>
            <a:r>
              <a:rPr lang="fi-FI" altLang="fi-FI" sz="2800" dirty="0"/>
              <a:t>Harrastajien ja heidän yhteistoimintansa kehittäminen</a:t>
            </a:r>
          </a:p>
          <a:p>
            <a:pPr indent="-274320">
              <a:lnSpc>
                <a:spcPct val="150000"/>
              </a:lnSpc>
              <a:defRPr/>
            </a:pPr>
            <a:r>
              <a:rPr lang="fi-FI" altLang="fi-FI" sz="2800" dirty="0"/>
              <a:t>Kilpailumahdollisuuden tarjoaminen</a:t>
            </a:r>
          </a:p>
          <a:p>
            <a:pPr indent="-274320">
              <a:lnSpc>
                <a:spcPct val="150000"/>
              </a:lnSpc>
              <a:defRPr/>
            </a:pPr>
            <a:r>
              <a:rPr lang="fi-FI" altLang="fi-FI" sz="2800" dirty="0"/>
              <a:t>Ketunajokokeissa ei vahingoiteta riistaeläintä eikä koiraa </a:t>
            </a:r>
          </a:p>
        </p:txBody>
      </p:sp>
      <p:pic>
        <p:nvPicPr>
          <p:cNvPr id="11268" name="Picture 4" descr="SAJ">
            <a:extLst>
              <a:ext uri="{FF2B5EF4-FFF2-40B4-BE49-F238E27FC236}">
                <a16:creationId xmlns:a16="http://schemas.microsoft.com/office/drawing/2014/main" id="{03BE1E6C-1452-B985-D7CF-59D427057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2580" y="661449"/>
            <a:ext cx="618938" cy="62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50025A19-CB35-8BC4-9C5D-D06A19784BC6}"/>
              </a:ext>
            </a:extLst>
          </p:cNvPr>
          <p:cNvSpPr txBox="1">
            <a:spLocks noChangeArrowheads="1"/>
          </p:cNvSpPr>
          <p:nvPr/>
        </p:nvSpPr>
        <p:spPr>
          <a:xfrm>
            <a:off x="8697912" y="1235101"/>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D764E1D-A297-63AE-EEA6-F78AE8A42D58}"/>
              </a:ext>
            </a:extLst>
          </p:cNvPr>
          <p:cNvSpPr txBox="1">
            <a:spLocks noChangeArrowheads="1"/>
          </p:cNvSpPr>
          <p:nvPr/>
        </p:nvSpPr>
        <p:spPr bwMode="auto">
          <a:xfrm>
            <a:off x="3607546" y="2372633"/>
            <a:ext cx="7777162"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639763" indent="-2730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12395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1325563"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1782763"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239963"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2697163"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154363"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fi-FI" altLang="fi-FI" sz="11500" dirty="0">
                <a:solidFill>
                  <a:schemeClr val="accent1"/>
                </a:solidFill>
              </a:rPr>
              <a:t>KIITOS !</a:t>
            </a:r>
          </a:p>
        </p:txBody>
      </p:sp>
      <p:pic>
        <p:nvPicPr>
          <p:cNvPr id="53251" name="Picture 4" descr="SAJ">
            <a:extLst>
              <a:ext uri="{FF2B5EF4-FFF2-40B4-BE49-F238E27FC236}">
                <a16:creationId xmlns:a16="http://schemas.microsoft.com/office/drawing/2014/main" id="{4503EE6B-D0BA-ECCD-8EC6-16DF09B22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1767" y="737105"/>
            <a:ext cx="904908" cy="91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A1E8FD58-2AE1-197E-AB3A-02FB7764901A}"/>
              </a:ext>
            </a:extLst>
          </p:cNvPr>
          <p:cNvSpPr txBox="1">
            <a:spLocks noChangeArrowheads="1"/>
          </p:cNvSpPr>
          <p:nvPr/>
        </p:nvSpPr>
        <p:spPr>
          <a:xfrm>
            <a:off x="7301464" y="1107572"/>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7ED0018-F5EE-021F-2CD1-DA441EB665D0}"/>
              </a:ext>
            </a:extLst>
          </p:cNvPr>
          <p:cNvSpPr>
            <a:spLocks noGrp="1"/>
          </p:cNvSpPr>
          <p:nvPr>
            <p:ph type="title"/>
          </p:nvPr>
        </p:nvSpPr>
        <p:spPr>
          <a:xfrm>
            <a:off x="640621" y="583682"/>
            <a:ext cx="7024687" cy="1143000"/>
          </a:xfrm>
        </p:spPr>
        <p:txBody>
          <a:bodyPr/>
          <a:lstStyle/>
          <a:p>
            <a:pPr eaLnBrk="1" hangingPunct="1"/>
            <a:r>
              <a:rPr lang="fi-FI" altLang="fi-FI" dirty="0"/>
              <a:t>Kokeen suoritusaika</a:t>
            </a:r>
          </a:p>
        </p:txBody>
      </p:sp>
      <p:sp>
        <p:nvSpPr>
          <p:cNvPr id="10243" name="Rectangle 3">
            <a:extLst>
              <a:ext uri="{FF2B5EF4-FFF2-40B4-BE49-F238E27FC236}">
                <a16:creationId xmlns:a16="http://schemas.microsoft.com/office/drawing/2014/main" id="{0EF78BCB-4768-CBEA-BE75-80F7135F22C8}"/>
              </a:ext>
            </a:extLst>
          </p:cNvPr>
          <p:cNvSpPr>
            <a:spLocks noGrp="1" noChangeArrowheads="1"/>
          </p:cNvSpPr>
          <p:nvPr>
            <p:ph idx="1"/>
          </p:nvPr>
        </p:nvSpPr>
        <p:spPr>
          <a:xfrm>
            <a:off x="640621" y="1916114"/>
            <a:ext cx="11330555" cy="4102131"/>
          </a:xfrm>
        </p:spPr>
        <p:txBody>
          <a:bodyPr rtlCol="0">
            <a:normAutofit/>
          </a:bodyPr>
          <a:lstStyle/>
          <a:p>
            <a:pPr indent="-274320">
              <a:defRPr/>
            </a:pPr>
            <a:r>
              <a:rPr lang="fi-FI" altLang="fi-FI" sz="2000" b="1" dirty="0"/>
              <a:t>Koiran koetteluaika</a:t>
            </a:r>
          </a:p>
          <a:p>
            <a:pPr marL="640080" lvl="1" indent="-274320">
              <a:defRPr/>
            </a:pPr>
            <a:r>
              <a:rPr lang="fi-FI" altLang="fi-FI" sz="2000" dirty="0"/>
              <a:t>enintään 420 (240+120+60) minuuttia, johon kuuluu aika jolloin koira työskentelee itsenäisesti</a:t>
            </a:r>
          </a:p>
          <a:p>
            <a:pPr marL="640080" lvl="1" indent="-274320">
              <a:defRPr/>
            </a:pPr>
            <a:r>
              <a:rPr lang="fi-FI" altLang="fi-FI" sz="2000" dirty="0"/>
              <a:t>aikaa ei kuluta kohtuuton häiriö tai kytkettynä oloaika</a:t>
            </a:r>
          </a:p>
          <a:p>
            <a:pPr marL="640080" lvl="1" indent="-274320">
              <a:defRPr/>
            </a:pPr>
            <a:endParaRPr lang="fi-FI" altLang="fi-FI" sz="2000" dirty="0"/>
          </a:p>
          <a:p>
            <a:pPr indent="-274320">
              <a:defRPr/>
            </a:pPr>
            <a:r>
              <a:rPr lang="fi-FI" altLang="fi-FI" sz="2000" b="1" dirty="0"/>
              <a:t>Hakutyöskentelyaika</a:t>
            </a:r>
          </a:p>
          <a:p>
            <a:pPr marL="640080" lvl="1" indent="-274320">
              <a:defRPr/>
            </a:pPr>
            <a:r>
              <a:rPr lang="fi-FI" altLang="fi-FI" sz="2000" dirty="0"/>
              <a:t>enintään 240 minuuttia</a:t>
            </a:r>
          </a:p>
          <a:p>
            <a:pPr marL="640080" lvl="1" indent="-274320">
              <a:defRPr/>
            </a:pPr>
            <a:endParaRPr lang="fi-FI" altLang="fi-FI" sz="2000" dirty="0"/>
          </a:p>
          <a:p>
            <a:pPr indent="-274320">
              <a:defRPr/>
            </a:pPr>
            <a:r>
              <a:rPr lang="fi-FI" altLang="fi-FI" sz="2000" b="1" dirty="0"/>
              <a:t>Ajotyöskentelyaika</a:t>
            </a:r>
          </a:p>
          <a:p>
            <a:pPr marL="640080" lvl="1" indent="-274320">
              <a:defRPr/>
            </a:pPr>
            <a:r>
              <a:rPr lang="fi-FI" altLang="fi-FI" sz="2000" dirty="0"/>
              <a:t>enintään 120 (+ &lt; 60 kuulumattomissa) minuuttia</a:t>
            </a:r>
          </a:p>
        </p:txBody>
      </p:sp>
      <p:pic>
        <p:nvPicPr>
          <p:cNvPr id="15364" name="Picture 4" descr="SAJ">
            <a:extLst>
              <a:ext uri="{FF2B5EF4-FFF2-40B4-BE49-F238E27FC236}">
                <a16:creationId xmlns:a16="http://schemas.microsoft.com/office/drawing/2014/main" id="{3A092F6F-081B-0B2B-508D-95CCF3A1D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64" y="668888"/>
            <a:ext cx="540415" cy="54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3E787530-A0F6-0C50-F30C-4278ACC61F10}"/>
              </a:ext>
            </a:extLst>
          </p:cNvPr>
          <p:cNvSpPr txBox="1">
            <a:spLocks noChangeArrowheads="1"/>
          </p:cNvSpPr>
          <p:nvPr/>
        </p:nvSpPr>
        <p:spPr>
          <a:xfrm>
            <a:off x="8752001" y="1155182"/>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6741FC9-268B-A493-99FB-B28321888C93}"/>
              </a:ext>
            </a:extLst>
          </p:cNvPr>
          <p:cNvSpPr>
            <a:spLocks noGrp="1"/>
          </p:cNvSpPr>
          <p:nvPr>
            <p:ph type="title"/>
          </p:nvPr>
        </p:nvSpPr>
        <p:spPr>
          <a:xfrm>
            <a:off x="-647570" y="549274"/>
            <a:ext cx="7024688" cy="1143000"/>
          </a:xfrm>
        </p:spPr>
        <p:txBody>
          <a:bodyPr/>
          <a:lstStyle/>
          <a:p>
            <a:pPr algn="ctr" eaLnBrk="1" hangingPunct="1"/>
            <a:r>
              <a:rPr lang="fi-FI" altLang="fi-FI"/>
              <a:t>Hakutyöskentelyaika</a:t>
            </a:r>
            <a:endParaRPr lang="fi-FI" altLang="fi-FI" dirty="0"/>
          </a:p>
        </p:txBody>
      </p:sp>
      <p:sp>
        <p:nvSpPr>
          <p:cNvPr id="11267" name="Rectangle 3">
            <a:extLst>
              <a:ext uri="{FF2B5EF4-FFF2-40B4-BE49-F238E27FC236}">
                <a16:creationId xmlns:a16="http://schemas.microsoft.com/office/drawing/2014/main" id="{544C3368-4704-F00D-2B45-971EDB126AFC}"/>
              </a:ext>
            </a:extLst>
          </p:cNvPr>
          <p:cNvSpPr>
            <a:spLocks noGrp="1" noChangeArrowheads="1"/>
          </p:cNvSpPr>
          <p:nvPr>
            <p:ph idx="1"/>
          </p:nvPr>
        </p:nvSpPr>
        <p:spPr>
          <a:xfrm>
            <a:off x="419100" y="1773239"/>
            <a:ext cx="11020425" cy="4535487"/>
          </a:xfrm>
        </p:spPr>
        <p:txBody>
          <a:bodyPr rtlCol="0">
            <a:normAutofit/>
          </a:bodyPr>
          <a:lstStyle/>
          <a:p>
            <a:pPr indent="-274320">
              <a:lnSpc>
                <a:spcPct val="110000"/>
              </a:lnSpc>
              <a:defRPr/>
            </a:pPr>
            <a:r>
              <a:rPr lang="fi-FI" altLang="fi-FI" sz="2400" dirty="0"/>
              <a:t>Enintään 240 minuuttia</a:t>
            </a:r>
          </a:p>
          <a:p>
            <a:pPr indent="-274320">
              <a:lnSpc>
                <a:spcPct val="110000"/>
              </a:lnSpc>
              <a:defRPr/>
            </a:pPr>
            <a:r>
              <a:rPr lang="fi-FI" altLang="fi-FI" sz="2400" dirty="0"/>
              <a:t>Muun eläimen hakuun ja ajoon käytetty aika kuluttaa hakutyöskentelyaikaa</a:t>
            </a:r>
          </a:p>
          <a:p>
            <a:pPr indent="-274320">
              <a:lnSpc>
                <a:spcPct val="110000"/>
              </a:lnSpc>
              <a:defRPr/>
            </a:pPr>
            <a:r>
              <a:rPr lang="fi-FI" altLang="fi-FI" sz="2400" dirty="0"/>
              <a:t>Hakutyöskentelyaika ei kulu koiran ollessa kytkettynä</a:t>
            </a:r>
          </a:p>
          <a:p>
            <a:pPr indent="-274320">
              <a:lnSpc>
                <a:spcPct val="110000"/>
              </a:lnSpc>
              <a:defRPr/>
            </a:pPr>
            <a:r>
              <a:rPr lang="fi-FI" altLang="fi-FI" sz="2400" dirty="0"/>
              <a:t>Mikäli maastokohta todetaan tyhjäksi ketuista, voidaan koira kytkeä ryhmän päätöksellä ja siirtyä toiseen kohtaan arvotussa maastossa </a:t>
            </a:r>
            <a:r>
              <a:rPr lang="fi-FI" altLang="fi-FI" sz="2400" dirty="0">
                <a:sym typeface="Wingdings" panose="05000000000000000000" pitchFamily="2" charset="2"/>
              </a:rPr>
              <a:t> </a:t>
            </a:r>
            <a:r>
              <a:rPr lang="fi-FI" altLang="fi-FI" sz="2400" dirty="0"/>
              <a:t>Edellytyksenä, että koira hakenut kattavasti. </a:t>
            </a:r>
          </a:p>
        </p:txBody>
      </p:sp>
      <p:pic>
        <p:nvPicPr>
          <p:cNvPr id="16388" name="Picture 4" descr="SAJ">
            <a:extLst>
              <a:ext uri="{FF2B5EF4-FFF2-40B4-BE49-F238E27FC236}">
                <a16:creationId xmlns:a16="http://schemas.microsoft.com/office/drawing/2014/main" id="{3BBC7250-9955-16FC-BD4F-45313C13C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7012" y="673101"/>
            <a:ext cx="583487" cy="59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3CA0050D-4824-EE52-F188-2ED3F7449156}"/>
              </a:ext>
            </a:extLst>
          </p:cNvPr>
          <p:cNvSpPr txBox="1">
            <a:spLocks noChangeArrowheads="1"/>
          </p:cNvSpPr>
          <p:nvPr/>
        </p:nvSpPr>
        <p:spPr>
          <a:xfrm>
            <a:off x="8813800" y="1183481"/>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E57F3FB-02B6-A760-13EB-56BD64C22787}"/>
              </a:ext>
            </a:extLst>
          </p:cNvPr>
          <p:cNvSpPr>
            <a:spLocks noGrp="1"/>
          </p:cNvSpPr>
          <p:nvPr>
            <p:ph type="title"/>
          </p:nvPr>
        </p:nvSpPr>
        <p:spPr>
          <a:xfrm>
            <a:off x="-314158" y="705098"/>
            <a:ext cx="6191083" cy="1013800"/>
          </a:xfrm>
        </p:spPr>
        <p:txBody>
          <a:bodyPr/>
          <a:lstStyle/>
          <a:p>
            <a:pPr algn="ctr" eaLnBrk="1" hangingPunct="1"/>
            <a:r>
              <a:rPr lang="fi-FI" altLang="fi-FI" dirty="0"/>
              <a:t>Hakutyöskentelyaika</a:t>
            </a:r>
          </a:p>
        </p:txBody>
      </p:sp>
      <p:sp>
        <p:nvSpPr>
          <p:cNvPr id="12291" name="Rectangle 3">
            <a:extLst>
              <a:ext uri="{FF2B5EF4-FFF2-40B4-BE49-F238E27FC236}">
                <a16:creationId xmlns:a16="http://schemas.microsoft.com/office/drawing/2014/main" id="{91C311F3-D087-E63F-A970-B76AF5B59AB4}"/>
              </a:ext>
            </a:extLst>
          </p:cNvPr>
          <p:cNvSpPr>
            <a:spLocks noGrp="1" noChangeArrowheads="1"/>
          </p:cNvSpPr>
          <p:nvPr>
            <p:ph idx="1"/>
          </p:nvPr>
        </p:nvSpPr>
        <p:spPr>
          <a:xfrm>
            <a:off x="581192" y="1912776"/>
            <a:ext cx="11029615" cy="4945224"/>
          </a:xfrm>
        </p:spPr>
        <p:txBody>
          <a:bodyPr rtlCol="0">
            <a:normAutofit/>
          </a:bodyPr>
          <a:lstStyle/>
          <a:p>
            <a:pPr indent="-274320">
              <a:defRPr/>
            </a:pPr>
            <a:r>
              <a:rPr lang="fi-FI" altLang="fi-FI" sz="2000" dirty="0"/>
              <a:t>Mikäli hakutyöskentelyaikaa on jäänyt jäljelle, voidaan ottaa lisähaku  haettamalla uutta kettua, jos se käytännössä on mahdollista.</a:t>
            </a:r>
          </a:p>
          <a:p>
            <a:pPr indent="-274320">
              <a:defRPr/>
            </a:pPr>
            <a:r>
              <a:rPr lang="fi-FI" altLang="fi-FI" sz="2000" dirty="0"/>
              <a:t>Muun eläimen kuin ketun hakua ei arvostella. Haun päättyessä muun eläimen ajoon, otetaan haun arvostelussa huomioon vain se osa, mikä oli ehditty todeta ketun hauksi. Muun eläimen hakuun ja ajoon käytetty aika kuluttaa hakutyöskentelyaikaa. </a:t>
            </a:r>
          </a:p>
          <a:p>
            <a:pPr indent="-274320">
              <a:defRPr/>
            </a:pPr>
            <a:r>
              <a:rPr lang="fi-FI" altLang="fi-FI" sz="2000" dirty="0"/>
              <a:t>Lisähaku on tulokseen johtaneen haun (ajoon päättynyt  haku, louheen  tms. päättynyt haku) sekä kohtuuttoman häiriön jälkeinen haku.</a:t>
            </a:r>
          </a:p>
          <a:p>
            <a:pPr indent="-274320">
              <a:defRPr/>
            </a:pPr>
            <a:r>
              <a:rPr lang="fi-FI" altLang="fi-FI" sz="2000" dirty="0"/>
              <a:t>Hakutyöskentelyssä (haulla tai lisähaulla) auton käyttäminen ei ole sallittua (edessä juoksuttaminen), autoa voidaan käyttää ainoastaan ryhmän siirtymiseen.</a:t>
            </a:r>
          </a:p>
          <a:p>
            <a:pPr indent="-274320">
              <a:defRPr/>
            </a:pPr>
            <a:endParaRPr lang="fi-FI" altLang="fi-FI" sz="2000" dirty="0"/>
          </a:p>
          <a:p>
            <a:pPr marL="31680" indent="0">
              <a:buNone/>
              <a:defRPr/>
            </a:pPr>
            <a:r>
              <a:rPr lang="fi-FI" altLang="fi-FI" sz="2000" dirty="0"/>
              <a:t>        </a:t>
            </a:r>
            <a:r>
              <a:rPr lang="fi-FI" altLang="fi-FI" sz="2000" b="1" dirty="0"/>
              <a:t>hakua arvostellessa kiinnitä huomiota haun laatuun ja siihen että hakua on tarpeeksi    </a:t>
            </a:r>
          </a:p>
          <a:p>
            <a:pPr marL="31680" indent="0">
              <a:buNone/>
              <a:defRPr/>
            </a:pPr>
            <a:r>
              <a:rPr lang="fi-FI" altLang="fi-FI" sz="2000" b="1" dirty="0"/>
              <a:t>        jotta voit arvostella sen kaikilta osin.</a:t>
            </a:r>
            <a:endParaRPr lang="fi-FI" altLang="fi-FI" sz="2000" dirty="0"/>
          </a:p>
          <a:p>
            <a:pPr indent="-274320">
              <a:defRPr/>
            </a:pPr>
            <a:endParaRPr lang="fi-FI" altLang="fi-FI" sz="1400" dirty="0"/>
          </a:p>
        </p:txBody>
      </p:sp>
      <p:pic>
        <p:nvPicPr>
          <p:cNvPr id="17412" name="Picture 4" descr="SAJ">
            <a:extLst>
              <a:ext uri="{FF2B5EF4-FFF2-40B4-BE49-F238E27FC236}">
                <a16:creationId xmlns:a16="http://schemas.microsoft.com/office/drawing/2014/main" id="{0CC012BF-C541-1D54-8DB8-2B7D0A7D6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4419" y="724869"/>
            <a:ext cx="523844" cy="53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123F0EE7-E2C8-ABB7-E2FA-44E2F703F893}"/>
              </a:ext>
            </a:extLst>
          </p:cNvPr>
          <p:cNvSpPr txBox="1">
            <a:spLocks noChangeArrowheads="1"/>
          </p:cNvSpPr>
          <p:nvPr/>
        </p:nvSpPr>
        <p:spPr>
          <a:xfrm>
            <a:off x="8623300" y="1188673"/>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828FBCD-B854-99A8-807F-C972135E062F}"/>
              </a:ext>
            </a:extLst>
          </p:cNvPr>
          <p:cNvSpPr>
            <a:spLocks noGrp="1"/>
          </p:cNvSpPr>
          <p:nvPr>
            <p:ph type="title"/>
          </p:nvPr>
        </p:nvSpPr>
        <p:spPr>
          <a:xfrm>
            <a:off x="-605419" y="557213"/>
            <a:ext cx="7024687" cy="1143000"/>
          </a:xfrm>
        </p:spPr>
        <p:txBody>
          <a:bodyPr/>
          <a:lstStyle/>
          <a:p>
            <a:pPr algn="ctr" eaLnBrk="1" hangingPunct="1"/>
            <a:r>
              <a:rPr lang="fi-FI" altLang="fi-FI" dirty="0"/>
              <a:t>Ajotyöskentelyaika</a:t>
            </a:r>
          </a:p>
        </p:txBody>
      </p:sp>
      <p:sp>
        <p:nvSpPr>
          <p:cNvPr id="13315" name="Rectangle 3">
            <a:extLst>
              <a:ext uri="{FF2B5EF4-FFF2-40B4-BE49-F238E27FC236}">
                <a16:creationId xmlns:a16="http://schemas.microsoft.com/office/drawing/2014/main" id="{B69D15DD-A6D0-2A33-AB01-6293D03C20F4}"/>
              </a:ext>
            </a:extLst>
          </p:cNvPr>
          <p:cNvSpPr>
            <a:spLocks noGrp="1"/>
          </p:cNvSpPr>
          <p:nvPr>
            <p:ph idx="1"/>
          </p:nvPr>
        </p:nvSpPr>
        <p:spPr>
          <a:xfrm>
            <a:off x="653143" y="1922106"/>
            <a:ext cx="11066106" cy="4814595"/>
          </a:xfrm>
        </p:spPr>
        <p:txBody>
          <a:bodyPr>
            <a:normAutofit/>
          </a:bodyPr>
          <a:lstStyle/>
          <a:p>
            <a:pPr eaLnBrk="1" hangingPunct="1"/>
            <a:r>
              <a:rPr lang="fi-FI" altLang="fi-FI" sz="2000" dirty="0"/>
              <a:t>Ajoaikaa koiralla on 120 minuuttia.</a:t>
            </a:r>
          </a:p>
          <a:p>
            <a:pPr eaLnBrk="1" hangingPunct="1"/>
            <a:r>
              <a:rPr lang="fi-FI" altLang="fi-FI" sz="2000" dirty="0"/>
              <a:t>Kuulumattomissa tapahtuneen ajon korvaamiseksi voidaan käyttää enintään 60 minuuttia lisäaikaa      (ei ole tarkoitettu hukkien paikkaamiseksi). Myös mahdollisen lisähaun jälkeen alkaneesta ajosta voidaan jäljellä olevan ajotyöskentelyajan puitteissa ottaa ajoaikaa.</a:t>
            </a:r>
          </a:p>
          <a:p>
            <a:pPr eaLnBrk="1" hangingPunct="1"/>
            <a:r>
              <a:rPr lang="fi-FI" altLang="fi-FI" sz="2000" dirty="0"/>
              <a:t>Ainoastaan kuultu, </a:t>
            </a:r>
            <a:r>
              <a:rPr lang="fi-FI" altLang="fi-FI" sz="2000" b="1" dirty="0"/>
              <a:t>haukkuen </a:t>
            </a:r>
            <a:r>
              <a:rPr lang="fi-FI" altLang="fi-FI" sz="2000" dirty="0"/>
              <a:t>tapahtuva </a:t>
            </a:r>
            <a:r>
              <a:rPr lang="fi-FI" altLang="fi-FI" sz="2000" b="1" dirty="0"/>
              <a:t>etenevä ajo</a:t>
            </a:r>
            <a:r>
              <a:rPr lang="fi-FI" altLang="fi-FI" sz="2000" dirty="0"/>
              <a:t> hyväksytään. </a:t>
            </a:r>
          </a:p>
          <a:p>
            <a:pPr eaLnBrk="1" hangingPunct="1"/>
            <a:r>
              <a:rPr lang="fi-FI" altLang="fi-FI" sz="2000" dirty="0"/>
              <a:t>Hukka on 5 minuuttia tai sitä pitempi tauko ajossa.</a:t>
            </a:r>
          </a:p>
          <a:p>
            <a:pPr eaLnBrk="1" hangingPunct="1"/>
            <a:r>
              <a:rPr lang="fi-FI" altLang="fi-FI" sz="2000" dirty="0"/>
              <a:t>Ajoaika 120 min on käytettävä loppuun, vaikka ajoajan pisteet  täyttyisivät aiemmin.</a:t>
            </a:r>
          </a:p>
          <a:p>
            <a:pPr eaLnBrk="1" hangingPunct="1"/>
            <a:r>
              <a:rPr lang="fi-FI" altLang="fi-FI" sz="2000" dirty="0"/>
              <a:t>Ajon aikana tapahtunut muun eläimen hakuun ja ajoon käytetty aika lasketaan hukaksi</a:t>
            </a:r>
          </a:p>
        </p:txBody>
      </p:sp>
      <p:pic>
        <p:nvPicPr>
          <p:cNvPr id="18436" name="Picture 4" descr="SAJ">
            <a:extLst>
              <a:ext uri="{FF2B5EF4-FFF2-40B4-BE49-F238E27FC236}">
                <a16:creationId xmlns:a16="http://schemas.microsoft.com/office/drawing/2014/main" id="{16110DAE-251B-7025-7967-D8838E902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6775" y="683597"/>
            <a:ext cx="578337" cy="58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415ED8CE-E548-8CBA-6080-D35C594EA1E6}"/>
              </a:ext>
            </a:extLst>
          </p:cNvPr>
          <p:cNvSpPr txBox="1">
            <a:spLocks noChangeArrowheads="1"/>
          </p:cNvSpPr>
          <p:nvPr/>
        </p:nvSpPr>
        <p:spPr>
          <a:xfrm>
            <a:off x="8697912" y="1218669"/>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0DCC05-586D-38CC-3492-4C94C3E765CE}"/>
              </a:ext>
            </a:extLst>
          </p:cNvPr>
          <p:cNvSpPr>
            <a:spLocks noGrp="1"/>
          </p:cNvSpPr>
          <p:nvPr>
            <p:ph type="body" idx="1"/>
          </p:nvPr>
        </p:nvSpPr>
        <p:spPr/>
        <p:txBody>
          <a:bodyPr/>
          <a:lstStyle/>
          <a:p>
            <a:r>
              <a:rPr lang="fi-FI" sz="3200" u="sng" dirty="0"/>
              <a:t>Luopuminen</a:t>
            </a:r>
          </a:p>
        </p:txBody>
      </p:sp>
      <p:sp>
        <p:nvSpPr>
          <p:cNvPr id="14338" name="Rectangle 3">
            <a:extLst>
              <a:ext uri="{FF2B5EF4-FFF2-40B4-BE49-F238E27FC236}">
                <a16:creationId xmlns:a16="http://schemas.microsoft.com/office/drawing/2014/main" id="{39680FB7-C97F-A904-9C12-5E6B9415E1D9}"/>
              </a:ext>
            </a:extLst>
          </p:cNvPr>
          <p:cNvSpPr>
            <a:spLocks noGrp="1" noChangeArrowheads="1"/>
          </p:cNvSpPr>
          <p:nvPr>
            <p:ph sz="half" idx="2"/>
          </p:nvPr>
        </p:nvSpPr>
        <p:spPr/>
        <p:txBody>
          <a:bodyPr>
            <a:normAutofit lnSpcReduction="10000"/>
          </a:bodyPr>
          <a:lstStyle/>
          <a:p>
            <a:pPr eaLnBrk="1" hangingPunct="1">
              <a:lnSpc>
                <a:spcPct val="80000"/>
              </a:lnSpc>
              <a:defRPr/>
            </a:pPr>
            <a:endParaRPr lang="fi-FI" altLang="fi-FI" sz="2000" dirty="0"/>
          </a:p>
          <a:p>
            <a:pPr eaLnBrk="1" hangingPunct="1">
              <a:lnSpc>
                <a:spcPct val="80000"/>
              </a:lnSpc>
              <a:defRPr/>
            </a:pPr>
            <a:r>
              <a:rPr lang="fi-FI" altLang="fi-FI" sz="2000" dirty="0"/>
              <a:t>Koiranohjaaja voi luopua kokeesta missä vaiheessa tahansa koetteluajan päättymiseen saakka. </a:t>
            </a:r>
          </a:p>
          <a:p>
            <a:pPr eaLnBrk="1" hangingPunct="1">
              <a:lnSpc>
                <a:spcPct val="80000"/>
              </a:lnSpc>
              <a:defRPr/>
            </a:pPr>
            <a:endParaRPr lang="fi-FI" altLang="fi-FI" sz="1050" dirty="0"/>
          </a:p>
          <a:p>
            <a:pPr eaLnBrk="1" hangingPunct="1">
              <a:lnSpc>
                <a:spcPct val="80000"/>
              </a:lnSpc>
              <a:defRPr/>
            </a:pPr>
            <a:r>
              <a:rPr lang="fi-FI" altLang="fi-FI" sz="2000" dirty="0"/>
              <a:t>Koesuoritus arvostellaan luopumiseen saakka</a:t>
            </a:r>
          </a:p>
          <a:p>
            <a:pPr eaLnBrk="1" hangingPunct="1">
              <a:lnSpc>
                <a:spcPct val="80000"/>
              </a:lnSpc>
              <a:defRPr/>
            </a:pPr>
            <a:endParaRPr lang="fi-FI" altLang="fi-FI" sz="1050" dirty="0"/>
          </a:p>
          <a:p>
            <a:pPr eaLnBrk="1" hangingPunct="1">
              <a:lnSpc>
                <a:spcPct val="80000"/>
              </a:lnSpc>
              <a:defRPr/>
            </a:pPr>
            <a:r>
              <a:rPr lang="fi-FI" altLang="fi-FI" sz="2000" dirty="0"/>
              <a:t>Päätöksen keskeyttämisestä tekee ylituomari, maastossa ryhmänjohtaja</a:t>
            </a:r>
          </a:p>
        </p:txBody>
      </p:sp>
      <p:sp>
        <p:nvSpPr>
          <p:cNvPr id="4" name="Text Placeholder 3">
            <a:extLst>
              <a:ext uri="{FF2B5EF4-FFF2-40B4-BE49-F238E27FC236}">
                <a16:creationId xmlns:a16="http://schemas.microsoft.com/office/drawing/2014/main" id="{627A359A-DD83-28FB-FAA8-1A1386FFBA2F}"/>
              </a:ext>
            </a:extLst>
          </p:cNvPr>
          <p:cNvSpPr>
            <a:spLocks noGrp="1"/>
          </p:cNvSpPr>
          <p:nvPr>
            <p:ph type="body" sz="quarter" idx="3"/>
          </p:nvPr>
        </p:nvSpPr>
        <p:spPr/>
        <p:txBody>
          <a:bodyPr/>
          <a:lstStyle/>
          <a:p>
            <a:r>
              <a:rPr lang="fi-FI" altLang="fi-FI" sz="1600" dirty="0"/>
              <a:t> </a:t>
            </a:r>
            <a:r>
              <a:rPr lang="fi-FI" altLang="fi-FI" sz="3200" u="sng" dirty="0"/>
              <a:t>Keskeyttäminen</a:t>
            </a:r>
            <a:endParaRPr lang="fi-FI" sz="3200" u="sng" dirty="0"/>
          </a:p>
        </p:txBody>
      </p:sp>
      <p:sp>
        <p:nvSpPr>
          <p:cNvPr id="2" name="Content Placeholder 1">
            <a:extLst>
              <a:ext uri="{FF2B5EF4-FFF2-40B4-BE49-F238E27FC236}">
                <a16:creationId xmlns:a16="http://schemas.microsoft.com/office/drawing/2014/main" id="{7385F0B7-0FD5-C9A1-38AB-AAD3633941DA}"/>
              </a:ext>
            </a:extLst>
          </p:cNvPr>
          <p:cNvSpPr>
            <a:spLocks noGrp="1"/>
          </p:cNvSpPr>
          <p:nvPr>
            <p:ph sz="quarter" idx="4"/>
          </p:nvPr>
        </p:nvSpPr>
        <p:spPr>
          <a:xfrm>
            <a:off x="6301684" y="2926052"/>
            <a:ext cx="5613508" cy="2934999"/>
          </a:xfrm>
        </p:spPr>
        <p:txBody>
          <a:bodyPr>
            <a:normAutofit lnSpcReduction="10000"/>
          </a:bodyPr>
          <a:lstStyle/>
          <a:p>
            <a:pPr marL="0" indent="0" eaLnBrk="1" hangingPunct="1">
              <a:lnSpc>
                <a:spcPct val="80000"/>
              </a:lnSpc>
              <a:buNone/>
              <a:defRPr/>
            </a:pPr>
            <a:endParaRPr lang="fi-FI" altLang="fi-FI" sz="1000" dirty="0"/>
          </a:p>
          <a:p>
            <a:pPr eaLnBrk="1" hangingPunct="1">
              <a:lnSpc>
                <a:spcPct val="80000"/>
              </a:lnSpc>
              <a:defRPr/>
            </a:pPr>
            <a:r>
              <a:rPr lang="fi-FI" altLang="fi-FI" dirty="0"/>
              <a:t>Ajon päättyessä kohtuuttomaan häiriöön koe voidaan keskeyttää koiranohjaajan niin halutessa</a:t>
            </a:r>
          </a:p>
          <a:p>
            <a:pPr eaLnBrk="1" hangingPunct="1">
              <a:lnSpc>
                <a:spcPct val="80000"/>
              </a:lnSpc>
              <a:defRPr/>
            </a:pPr>
            <a:endParaRPr lang="fi-FI" altLang="fi-FI" sz="1000" dirty="0"/>
          </a:p>
          <a:p>
            <a:pPr eaLnBrk="1" hangingPunct="1">
              <a:lnSpc>
                <a:spcPct val="80000"/>
              </a:lnSpc>
              <a:defRPr/>
            </a:pPr>
            <a:r>
              <a:rPr lang="fi-FI" altLang="fi-FI" dirty="0"/>
              <a:t>Jos kohtuuton häiriö aiheuttaa koiran kytkemisen, koiran ohjaaja saa määrätä </a:t>
            </a:r>
            <a:r>
              <a:rPr lang="fi-FI" altLang="fi-FI" dirty="0" err="1"/>
              <a:t>irtilaskupaikan</a:t>
            </a:r>
            <a:r>
              <a:rPr lang="fi-FI" altLang="fi-FI" dirty="0"/>
              <a:t> </a:t>
            </a:r>
          </a:p>
          <a:p>
            <a:pPr marL="0" indent="0" eaLnBrk="1" hangingPunct="1">
              <a:lnSpc>
                <a:spcPct val="80000"/>
              </a:lnSpc>
              <a:buNone/>
              <a:defRPr/>
            </a:pPr>
            <a:endParaRPr lang="fi-FI" altLang="fi-FI" sz="1000" dirty="0"/>
          </a:p>
          <a:p>
            <a:pPr eaLnBrk="1" hangingPunct="1">
              <a:lnSpc>
                <a:spcPct val="80000"/>
              </a:lnSpc>
              <a:defRPr/>
            </a:pPr>
            <a:r>
              <a:rPr lang="fi-FI" altLang="fi-FI" dirty="0"/>
              <a:t>Tulos lasketaan keskeytetyssä kokeessa</a:t>
            </a:r>
          </a:p>
          <a:p>
            <a:pPr eaLnBrk="1" hangingPunct="1">
              <a:lnSpc>
                <a:spcPct val="80000"/>
              </a:lnSpc>
              <a:defRPr/>
            </a:pPr>
            <a:endParaRPr lang="fi-FI" altLang="fi-FI" dirty="0"/>
          </a:p>
          <a:p>
            <a:pPr eaLnBrk="1" hangingPunct="1">
              <a:lnSpc>
                <a:spcPct val="80000"/>
              </a:lnSpc>
              <a:defRPr/>
            </a:pPr>
            <a:r>
              <a:rPr lang="fi-FI" altLang="fi-FI" dirty="0"/>
              <a:t>Koiran suorituksesta kirjataan kaikki tiedot ylös</a:t>
            </a:r>
          </a:p>
          <a:p>
            <a:endParaRPr lang="fi-FI" dirty="0"/>
          </a:p>
        </p:txBody>
      </p:sp>
      <p:pic>
        <p:nvPicPr>
          <p:cNvPr id="20484" name="Picture 4" descr="SAJ">
            <a:extLst>
              <a:ext uri="{FF2B5EF4-FFF2-40B4-BE49-F238E27FC236}">
                <a16:creationId xmlns:a16="http://schemas.microsoft.com/office/drawing/2014/main" id="{E751A32A-D6E6-B4F0-C6A1-F7934E4E2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8237" y="801228"/>
            <a:ext cx="831560" cy="84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390C6945-B732-3CFD-A756-9D5362C623DE}"/>
              </a:ext>
            </a:extLst>
          </p:cNvPr>
          <p:cNvSpPr txBox="1">
            <a:spLocks noChangeArrowheads="1"/>
          </p:cNvSpPr>
          <p:nvPr/>
        </p:nvSpPr>
        <p:spPr>
          <a:xfrm>
            <a:off x="7656027" y="1132929"/>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B23DDBC-8A32-AE5D-89CA-6F1423BFCEE6}"/>
              </a:ext>
            </a:extLst>
          </p:cNvPr>
          <p:cNvSpPr>
            <a:spLocks noGrp="1"/>
          </p:cNvSpPr>
          <p:nvPr>
            <p:ph type="title"/>
          </p:nvPr>
        </p:nvSpPr>
        <p:spPr>
          <a:xfrm>
            <a:off x="-824592" y="547688"/>
            <a:ext cx="5440363" cy="1143000"/>
          </a:xfrm>
        </p:spPr>
        <p:txBody>
          <a:bodyPr/>
          <a:lstStyle/>
          <a:p>
            <a:pPr algn="ctr" eaLnBrk="1" hangingPunct="1"/>
            <a:r>
              <a:rPr lang="fi-FI" altLang="fi-FI" dirty="0"/>
              <a:t>Sulkeminen</a:t>
            </a:r>
          </a:p>
        </p:txBody>
      </p:sp>
      <p:sp>
        <p:nvSpPr>
          <p:cNvPr id="15363" name="Rectangle 3">
            <a:extLst>
              <a:ext uri="{FF2B5EF4-FFF2-40B4-BE49-F238E27FC236}">
                <a16:creationId xmlns:a16="http://schemas.microsoft.com/office/drawing/2014/main" id="{444B0323-FA1F-B53A-2E45-058110D41A3D}"/>
              </a:ext>
            </a:extLst>
          </p:cNvPr>
          <p:cNvSpPr>
            <a:spLocks noGrp="1" noChangeArrowheads="1"/>
          </p:cNvSpPr>
          <p:nvPr>
            <p:ph idx="1"/>
          </p:nvPr>
        </p:nvSpPr>
        <p:spPr>
          <a:xfrm>
            <a:off x="429209" y="2043403"/>
            <a:ext cx="11327362" cy="4266909"/>
          </a:xfrm>
        </p:spPr>
        <p:txBody>
          <a:bodyPr rtlCol="0">
            <a:normAutofit/>
          </a:bodyPr>
          <a:lstStyle/>
          <a:p>
            <a:pPr marL="0" indent="0">
              <a:buNone/>
              <a:defRPr/>
            </a:pPr>
            <a:r>
              <a:rPr lang="fi-FI" altLang="fi-FI" b="1" dirty="0">
                <a:solidFill>
                  <a:schemeClr val="accent1"/>
                </a:solidFill>
              </a:rPr>
              <a:t>Koira suljetaan kokeesta kun:</a:t>
            </a:r>
          </a:p>
          <a:p>
            <a:pPr indent="-274320">
              <a:defRPr/>
            </a:pPr>
            <a:r>
              <a:rPr lang="fi-FI" altLang="fi-FI" sz="2000" dirty="0"/>
              <a:t>Koira kieltäytyy työskentelemästä</a:t>
            </a:r>
          </a:p>
          <a:p>
            <a:pPr indent="-274320">
              <a:defRPr/>
            </a:pPr>
            <a:r>
              <a:rPr lang="fi-FI" altLang="fi-FI" sz="2000" dirty="0"/>
              <a:t>Koira on tottelematon, (ei anna kytkeä)</a:t>
            </a:r>
          </a:p>
          <a:p>
            <a:pPr indent="-274320">
              <a:defRPr/>
            </a:pPr>
            <a:r>
              <a:rPr lang="fi-FI" altLang="fi-FI" sz="2000" dirty="0"/>
              <a:t>Koira on niin löysä, ettei tiedetä hakeeko vai ajaako</a:t>
            </a:r>
          </a:p>
          <a:p>
            <a:pPr indent="-274320">
              <a:defRPr/>
            </a:pPr>
            <a:r>
              <a:rPr lang="fi-FI" altLang="fi-FI" sz="2000" dirty="0"/>
              <a:t>Koira antaa niin vähän ääntä, ettei ajoa voi seurata</a:t>
            </a:r>
          </a:p>
          <a:p>
            <a:pPr indent="-274320">
              <a:defRPr/>
            </a:pPr>
            <a:r>
              <a:rPr lang="fi-FI" altLang="fi-FI" sz="2000" dirty="0"/>
              <a:t>Koira ajaa sorkkaeläintä yhteensä 30 minuuttia, esim. (useita ajoja) </a:t>
            </a:r>
            <a:r>
              <a:rPr lang="fi-FI" altLang="fi-FI" sz="2000" dirty="0">
                <a:solidFill>
                  <a:schemeClr val="accent6">
                    <a:lumMod val="60000"/>
                    <a:lumOff val="40000"/>
                  </a:schemeClr>
                </a:solidFill>
              </a:rPr>
              <a:t>Villisikaa ei lasketa sorkkaeläimeksi!</a:t>
            </a:r>
          </a:p>
          <a:p>
            <a:pPr indent="-274320">
              <a:defRPr/>
            </a:pPr>
            <a:r>
              <a:rPr lang="fi-FI" altLang="fi-FI" sz="2000" dirty="0"/>
              <a:t>Koira jättää toistuvasti ketun yöjäljen ja alkaa hakea tai ajaa muuta eläintä toistuvasti eikä </a:t>
            </a:r>
            <a:r>
              <a:rPr lang="fi-FI" altLang="fi-FI" sz="2000" b="1" dirty="0"/>
              <a:t>tottelemattomuuttaan</a:t>
            </a:r>
            <a:r>
              <a:rPr lang="fi-FI" altLang="fi-FI" sz="2000" dirty="0"/>
              <a:t> anna kytkeä ollessaan ohjaajansa lähituntumassa</a:t>
            </a:r>
          </a:p>
          <a:p>
            <a:pPr indent="-274320">
              <a:defRPr/>
            </a:pPr>
            <a:r>
              <a:rPr lang="fi-FI" altLang="fi-FI" sz="2000" dirty="0"/>
              <a:t>Koiranohjaaja rikkoo tahallisesti sääntöjä </a:t>
            </a:r>
          </a:p>
          <a:p>
            <a:pPr indent="-274320">
              <a:defRPr/>
            </a:pPr>
            <a:endParaRPr lang="fi-FI" altLang="fi-FI" dirty="0"/>
          </a:p>
        </p:txBody>
      </p:sp>
      <p:pic>
        <p:nvPicPr>
          <p:cNvPr id="21508" name="Picture 4" descr="SAJ">
            <a:extLst>
              <a:ext uri="{FF2B5EF4-FFF2-40B4-BE49-F238E27FC236}">
                <a16:creationId xmlns:a16="http://schemas.microsoft.com/office/drawing/2014/main" id="{38990CDF-3EE3-FA14-CF99-F8A1EE912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767" y="728373"/>
            <a:ext cx="494362" cy="50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74AE9C06-4F8C-7C81-FAFF-EB585B12D39C}"/>
              </a:ext>
            </a:extLst>
          </p:cNvPr>
          <p:cNvSpPr txBox="1">
            <a:spLocks noChangeArrowheads="1"/>
          </p:cNvSpPr>
          <p:nvPr/>
        </p:nvSpPr>
        <p:spPr>
          <a:xfrm>
            <a:off x="8663572" y="1230839"/>
            <a:ext cx="3494088" cy="549275"/>
          </a:xfrm>
          <a:prstGeom prst="rect">
            <a:avLst/>
          </a:prstGeom>
        </p:spPr>
        <p:txBody>
          <a:bodyPr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altLang="fi-FI" sz="1600" dirty="0">
                <a:solidFill>
                  <a:schemeClr val="bg1"/>
                </a:solidFill>
              </a:rPr>
              <a:t>Suomen Ajokoirajärjestö -</a:t>
            </a:r>
            <a:br>
              <a:rPr lang="fi-FI" altLang="fi-FI" sz="1600" dirty="0">
                <a:solidFill>
                  <a:schemeClr val="bg1"/>
                </a:solidFill>
              </a:rPr>
            </a:br>
            <a:r>
              <a:rPr lang="fi-FI" altLang="fi-FI" sz="1600" dirty="0">
                <a:solidFill>
                  <a:schemeClr val="bg1"/>
                </a:solidFill>
              </a:rPr>
              <a:t> </a:t>
            </a:r>
            <a:r>
              <a:rPr lang="fi-FI" altLang="fi-FI" sz="1600" dirty="0" err="1">
                <a:solidFill>
                  <a:schemeClr val="bg1"/>
                </a:solidFill>
              </a:rPr>
              <a:t>Finska</a:t>
            </a:r>
            <a:r>
              <a:rPr lang="fi-FI" altLang="fi-FI" sz="1600" dirty="0">
                <a:solidFill>
                  <a:schemeClr val="bg1"/>
                </a:solidFill>
              </a:rPr>
              <a:t> </a:t>
            </a:r>
            <a:r>
              <a:rPr lang="fi-FI" altLang="fi-FI" sz="1600" dirty="0" err="1">
                <a:solidFill>
                  <a:schemeClr val="bg1"/>
                </a:solidFill>
              </a:rPr>
              <a:t>Stövarklubben</a:t>
            </a:r>
            <a:r>
              <a:rPr lang="fi-FI" altLang="fi-FI" sz="1600" dirty="0">
                <a:solidFill>
                  <a:schemeClr val="bg1"/>
                </a:solidFill>
              </a:rPr>
              <a:t> </a:t>
            </a:r>
          </a:p>
        </p:txBody>
      </p:sp>
    </p:spTree>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318</TotalTime>
  <Words>2212</Words>
  <Application>Microsoft Office PowerPoint</Application>
  <PresentationFormat>Laajakuva</PresentationFormat>
  <Paragraphs>367</Paragraphs>
  <Slides>30</Slides>
  <Notes>0</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30</vt:i4>
      </vt:variant>
    </vt:vector>
  </HeadingPairs>
  <TitlesOfParts>
    <vt:vector size="39" baseType="lpstr">
      <vt:lpstr>Arial</vt:lpstr>
      <vt:lpstr>Calibri</vt:lpstr>
      <vt:lpstr>Corbel</vt:lpstr>
      <vt:lpstr>Gill Sans MT</vt:lpstr>
      <vt:lpstr>Times New Roman</vt:lpstr>
      <vt:lpstr>Wingdings</vt:lpstr>
      <vt:lpstr>Wingdings 2</vt:lpstr>
      <vt:lpstr>Depth</vt:lpstr>
      <vt:lpstr>Dividend</vt:lpstr>
      <vt:lpstr>KETUNAJOKOKEIDEN  KOULUTUSPAKETTI 2024 </vt:lpstr>
      <vt:lpstr>KETUNAJOKOE KEAJ</vt:lpstr>
      <vt:lpstr>Ketunajokokeen tarkoitus</vt:lpstr>
      <vt:lpstr>Kokeen suoritusaika</vt:lpstr>
      <vt:lpstr>Hakutyöskentelyaika</vt:lpstr>
      <vt:lpstr>Hakutyöskentelyaika</vt:lpstr>
      <vt:lpstr>Ajotyöskentelyaika</vt:lpstr>
      <vt:lpstr>PowerPoint-esitys</vt:lpstr>
      <vt:lpstr>Sulkeminen</vt:lpstr>
      <vt:lpstr>Tuloksen laskeminen</vt:lpstr>
      <vt:lpstr>Kohtuuton häiriö </vt:lpstr>
      <vt:lpstr>Kohtuuton häiriö </vt:lpstr>
      <vt:lpstr>Kohtuuttoman häiriön viemä aika</vt:lpstr>
      <vt:lpstr>Koiran työskentelyn arvostelu</vt:lpstr>
      <vt:lpstr>    Toiminta haun aikana</vt:lpstr>
      <vt:lpstr>    Toiminta ajon aikana</vt:lpstr>
      <vt:lpstr>Kelin määrittely</vt:lpstr>
      <vt:lpstr>Arvostelukortin täyttäminen</vt:lpstr>
      <vt:lpstr>Ominaisuudet ja lisätiedot</vt:lpstr>
      <vt:lpstr>Koiran ominaisuuksien arvostelu</vt:lpstr>
      <vt:lpstr>Haku Ilman yöjälkeä</vt:lpstr>
      <vt:lpstr> Hakuvarmuus ja tehokkuus</vt:lpstr>
      <vt:lpstr>Hakunopeus ja eteneminen </vt:lpstr>
      <vt:lpstr>Metsästysinto ja hakusitkeys</vt:lpstr>
      <vt:lpstr>Hakutyöskentelyn muut ominaisuudet</vt:lpstr>
      <vt:lpstr>Ajotyöskentelyn muut ominaisuudet</vt:lpstr>
      <vt:lpstr> </vt:lpstr>
      <vt:lpstr>Pölläytys</vt:lpstr>
      <vt:lpstr>Haukku</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KETUNAJOKOKEIDEN  KOULUTUSPAKETTI 2024</dc:title>
  <dc:creator>Suvi Toivola</dc:creator>
  <cp:lastModifiedBy>Koulutustoimikunta</cp:lastModifiedBy>
  <cp:revision>8</cp:revision>
  <dcterms:created xsi:type="dcterms:W3CDTF">2023-12-24T10:20:49Z</dcterms:created>
  <dcterms:modified xsi:type="dcterms:W3CDTF">2024-03-30T09:01:57Z</dcterms:modified>
</cp:coreProperties>
</file>