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13" r:id="rId2"/>
  </p:sldMasterIdLst>
  <p:sldIdLst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F1CAC3-BE02-4892-9635-2906651A8723}" v="52" dt="2024-03-02T11:40:06.9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270E5B-2900-CC27-E478-CD3036E071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84F40A3-E514-A56A-77BD-EA9FB6907E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CBC152-11E4-58F9-F7E2-06E80F4C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71FE3A7-5ECB-BE9F-660B-6346A536B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1D8F072-C712-28B0-42E8-F2F52958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027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786480C-404C-50E6-42F2-7A279E9FB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5CD8E75-8421-54BA-B783-ED9A77980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12B024-DE88-DA50-85E8-8D1A2068B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855E293-A74D-8EC3-9121-D97BCE9AA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BC549D-280F-9744-1834-56D9C17C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733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10181C6-A337-6C6F-E30D-410E57046B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8712C6E-AF60-1A77-2456-55E1BF253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C907C7B-A53F-3487-51F1-4B677ABAE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DEC092-A6B2-BBFB-D69D-C0951830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D4FC8A-D53E-9552-A23C-5F3333728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8010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0315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5633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2877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0098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8883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17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22438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4432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EE01BF-4921-23C6-0E68-EA240FE6C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067B34-8A1E-B791-EDFE-3DF4CA793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725F04-A8BF-C3F1-FDAF-62192FBAA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8FD985-9AC7-2051-8FB1-A4B4B631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30CB780-82EE-88E9-6F0D-A0DD9B58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0392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95127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68575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9571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6268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i-FI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1" name="PlaceHolder 5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  <p:sp>
        <p:nvSpPr>
          <p:cNvPr id="93" name="PlaceHolder 7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i-FI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71311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19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ED8608-4FEA-F4B5-6BBE-5BEAFCD4E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DDC569D-30D7-D5B0-FA6B-A35CE10BBB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2F6C560-E9D1-3AEA-FECD-019A8C4DD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01EC64-FD58-4C90-D94A-6648DE64B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B6EC2F9-73BB-0A1F-A429-BF9552E0F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27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A3198D-4DE0-DBFF-BE42-50940A57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532CD9-E1C8-2EB3-3BBB-CFBAA8EC8D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EA5106-72A5-C24D-392C-ED903D174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797251-E9B1-EC08-E719-A289CBF3A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0A83376-8D26-43CC-4B29-CE1489E65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BC87EC4-5392-4391-FD71-66BF68A81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51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B8368D-C8B3-2AAE-0640-A2CB058B7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1B8F179-F664-19CA-624F-5D69FC6D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BC1F467-EF18-1227-CCE2-C7F07C49E8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45972F5-9E9C-D477-9BB2-4A92D48700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7D2E7F3-50D7-2088-6AD4-1EB956D35F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FBF4019-3301-950E-613C-52266923F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5B43804-E5FE-3B00-74BF-B82AE983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E44D4BE-F361-2A98-7B54-599BD55C4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595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05E3D8D-E89E-B2F7-AA9D-762DE616A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FBE247-A4B6-E15E-7FFD-2AAEC649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1F6CAB8-186E-EE14-481C-B23EB6702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33C858F-C111-D31B-4B98-81E784B44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7671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6E3D15D-88C7-D2B1-290E-D5082FB47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0F14E83-D093-69B6-8AA6-5B04E2922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D3E893-7022-38BA-0A3F-0B3BE1366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370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BB74E0-983D-3014-4F18-D63E7753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B9E30D-3BDC-6D16-3F8E-7739380ED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3E2BBDB-39C8-FE5A-FE98-0382E3A954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62195F5-0A99-D63D-E9F5-CBDB98F72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5F5D0CB-71DE-D0D7-AE6A-B5F8699A4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FBF775B-07B0-8BBC-4C11-ECCF4F500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69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BE441C7-AF5F-F182-62E6-348E67A65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9FFBDA9-F543-75F5-1DF1-8AE24F6BA0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25A644-3A46-E5DD-EEF0-EC09697DC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8C6232-8D91-8EA6-A433-9D91D0A9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9171D6-254C-DF24-8656-74E3A11E4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02A819-2A8B-BCA4-1060-AE03A70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5751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A28479A-C759-3988-EA18-CAD942468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4A10E55-A176-7817-B4D4-3C1A974B4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905D2B-A480-E4A0-A880-A014BD4B4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30.3.2024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BB1ED9-3900-E3B6-3E4E-AB31465606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9FEE54-01F1-DF98-B753-6B5ED447CF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417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5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57200" y="0"/>
            <a:ext cx="1121760" cy="5328360"/>
          </a:xfrm>
          <a:custGeom>
            <a:avLst/>
            <a:gdLst/>
            <a:ahLst/>
            <a:cxnLst/>
            <a:rect l="l" t="t" r="r" b="b"/>
            <a:pathLst>
              <a:path w="707" h="3357">
                <a:moveTo>
                  <a:pt x="0" y="3330"/>
                </a:moveTo>
                <a:lnTo>
                  <a:pt x="156" y="3357"/>
                </a:lnTo>
                <a:lnTo>
                  <a:pt x="707" y="0"/>
                </a:lnTo>
                <a:lnTo>
                  <a:pt x="547" y="0"/>
                </a:lnTo>
                <a:lnTo>
                  <a:pt x="0" y="333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2"/>
          <p:cNvSpPr/>
          <p:nvPr/>
        </p:nvSpPr>
        <p:spPr>
          <a:xfrm>
            <a:off x="150840" y="0"/>
            <a:ext cx="1116720" cy="5276160"/>
          </a:xfrm>
          <a:custGeom>
            <a:avLst/>
            <a:gdLst/>
            <a:ahLst/>
            <a:cxnLst/>
            <a:rect l="l" t="t" r="r" b="b"/>
            <a:pathLst>
              <a:path w="704" h="3324">
                <a:moveTo>
                  <a:pt x="704" y="0"/>
                </a:moveTo>
                <a:lnTo>
                  <a:pt x="545" y="0"/>
                </a:lnTo>
                <a:lnTo>
                  <a:pt x="0" y="3300"/>
                </a:lnTo>
                <a:lnTo>
                  <a:pt x="157" y="3324"/>
                </a:lnTo>
                <a:lnTo>
                  <a:pt x="704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2" name="CustomShape 3"/>
          <p:cNvSpPr/>
          <p:nvPr/>
        </p:nvSpPr>
        <p:spPr>
          <a:xfrm>
            <a:off x="150840" y="5238720"/>
            <a:ext cx="1227960" cy="1618560"/>
          </a:xfrm>
          <a:custGeom>
            <a:avLst/>
            <a:gdLst/>
            <a:ahLst/>
            <a:cxnLst/>
            <a:rect l="l" t="t" r="r" b="b"/>
            <a:pathLst>
              <a:path w="774" h="1020">
                <a:moveTo>
                  <a:pt x="0" y="0"/>
                </a:moveTo>
                <a:lnTo>
                  <a:pt x="740" y="1020"/>
                </a:lnTo>
                <a:lnTo>
                  <a:pt x="774" y="10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3" name="CustomShape 4"/>
          <p:cNvSpPr/>
          <p:nvPr/>
        </p:nvSpPr>
        <p:spPr>
          <a:xfrm>
            <a:off x="457200" y="5291280"/>
            <a:ext cx="1494720" cy="1566000"/>
          </a:xfrm>
          <a:custGeom>
            <a:avLst/>
            <a:gdLst/>
            <a:ahLst/>
            <a:cxnLst/>
            <a:rect l="l" t="t" r="r" b="b"/>
            <a:pathLst>
              <a:path w="942" h="987">
                <a:moveTo>
                  <a:pt x="0" y="0"/>
                </a:moveTo>
                <a:lnTo>
                  <a:pt x="909" y="987"/>
                </a:lnTo>
                <a:lnTo>
                  <a:pt x="942" y="98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4" name="CustomShape 5"/>
          <p:cNvSpPr/>
          <p:nvPr/>
        </p:nvSpPr>
        <p:spPr>
          <a:xfrm>
            <a:off x="457200" y="5286240"/>
            <a:ext cx="2129760" cy="1571040"/>
          </a:xfrm>
          <a:custGeom>
            <a:avLst/>
            <a:gdLst/>
            <a:ahLst/>
            <a:cxnLst/>
            <a:rect l="l" t="t" r="r" b="b"/>
            <a:pathLst>
              <a:path w="1342" h="990">
                <a:moveTo>
                  <a:pt x="0" y="3"/>
                </a:moveTo>
                <a:lnTo>
                  <a:pt x="942" y="990"/>
                </a:lnTo>
                <a:lnTo>
                  <a:pt x="1342" y="990"/>
                </a:lnTo>
                <a:lnTo>
                  <a:pt x="156" y="27"/>
                </a:lnTo>
                <a:lnTo>
                  <a:pt x="0" y="0"/>
                </a:lnTo>
                <a:lnTo>
                  <a:pt x="0" y="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5" name="CustomShape 6"/>
          <p:cNvSpPr/>
          <p:nvPr/>
        </p:nvSpPr>
        <p:spPr>
          <a:xfrm>
            <a:off x="150840" y="5238720"/>
            <a:ext cx="1694880" cy="1618560"/>
          </a:xfrm>
          <a:custGeom>
            <a:avLst/>
            <a:gdLst/>
            <a:ahLst/>
            <a:cxnLst/>
            <a:rect l="l" t="t" r="r" b="b"/>
            <a:pathLst>
              <a:path w="1068" h="1020">
                <a:moveTo>
                  <a:pt x="1068" y="1020"/>
                </a:moveTo>
                <a:lnTo>
                  <a:pt x="184" y="60"/>
                </a:lnTo>
                <a:lnTo>
                  <a:pt x="154" y="27"/>
                </a:lnTo>
                <a:lnTo>
                  <a:pt x="157" y="27"/>
                </a:lnTo>
                <a:lnTo>
                  <a:pt x="157" y="24"/>
                </a:lnTo>
                <a:lnTo>
                  <a:pt x="154" y="24"/>
                </a:lnTo>
                <a:lnTo>
                  <a:pt x="0" y="0"/>
                </a:lnTo>
                <a:lnTo>
                  <a:pt x="0" y="0"/>
                </a:lnTo>
                <a:lnTo>
                  <a:pt x="774" y="1020"/>
                </a:lnTo>
                <a:lnTo>
                  <a:pt x="1068" y="102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6" name="PlaceHolder 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i-FI" sz="4400" b="0" strike="noStrike" spc="-1">
                <a:latin typeface="Arial"/>
              </a:rPr>
              <a:t>Muokkaa otsikon tekstimuotoa napsauttamalla</a:t>
            </a:r>
          </a:p>
        </p:txBody>
      </p:sp>
      <p:sp>
        <p:nvSpPr>
          <p:cNvPr id="57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3200" b="0" strike="noStrike" spc="-1">
                <a:latin typeface="Arial"/>
              </a:rPr>
              <a:t>Muokkaa jäsennyksen tekstimuotoa napsauttamalla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800" b="0" strike="noStrike" spc="-1">
                <a:latin typeface="Arial"/>
              </a:rPr>
              <a:t>Toinen jäsennystaso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400" b="0" strike="noStrike" spc="-1">
                <a:latin typeface="Arial"/>
              </a:rPr>
              <a:t>Kolmas jäsennystaso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i-FI" sz="2000" b="0" strike="noStrike" spc="-1">
                <a:latin typeface="Arial"/>
              </a:rPr>
              <a:t>Neljäs jäsennystaso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latin typeface="Arial"/>
              </a:rPr>
              <a:t>Viides jäsennystaso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latin typeface="Arial"/>
              </a:rPr>
              <a:t>Kuudes jäsennystaso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i-FI" sz="2000" b="0" strike="noStrike" spc="-1">
                <a:latin typeface="Arial"/>
              </a:rPr>
              <a:t>Seitsemäs jäsennystaso</a:t>
            </a:r>
          </a:p>
        </p:txBody>
      </p:sp>
    </p:spTree>
    <p:extLst>
      <p:ext uri="{BB962C8B-B14F-4D97-AF65-F5344CB8AC3E}">
        <p14:creationId xmlns:p14="http://schemas.microsoft.com/office/powerpoint/2010/main" val="2901281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 flipH="1">
            <a:off x="14915160" y="-12600"/>
            <a:ext cx="267690" cy="68572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fi-FI" dirty="0"/>
              <a:t>M</a:t>
            </a:r>
          </a:p>
        </p:txBody>
      </p:sp>
      <p:sp>
        <p:nvSpPr>
          <p:cNvPr id="183" name="CustomShape 2"/>
          <p:cNvSpPr/>
          <p:nvPr/>
        </p:nvSpPr>
        <p:spPr>
          <a:xfrm>
            <a:off x="3397320" y="-4680"/>
            <a:ext cx="1063080" cy="2782080"/>
          </a:xfrm>
          <a:custGeom>
            <a:avLst/>
            <a:gdLst/>
            <a:ahLst/>
            <a:cxnLst/>
            <a:rect l="l" t="t" r="r" b="b"/>
            <a:pathLst>
              <a:path w="670" h="1753">
                <a:moveTo>
                  <a:pt x="0" y="1696"/>
                </a:moveTo>
                <a:lnTo>
                  <a:pt x="225" y="1753"/>
                </a:lnTo>
                <a:lnTo>
                  <a:pt x="670" y="0"/>
                </a:lnTo>
                <a:lnTo>
                  <a:pt x="430" y="0"/>
                </a:lnTo>
                <a:lnTo>
                  <a:pt x="0" y="169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4" name="CustomShape 3"/>
          <p:cNvSpPr/>
          <p:nvPr/>
        </p:nvSpPr>
        <p:spPr>
          <a:xfrm>
            <a:off x="2959200" y="-4680"/>
            <a:ext cx="1034280" cy="2672640"/>
          </a:xfrm>
          <a:custGeom>
            <a:avLst/>
            <a:gdLst/>
            <a:ahLst/>
            <a:cxnLst/>
            <a:rect l="l" t="t" r="r" b="b"/>
            <a:pathLst>
              <a:path w="652" h="1684">
                <a:moveTo>
                  <a:pt x="225" y="1684"/>
                </a:moveTo>
                <a:lnTo>
                  <a:pt x="652" y="0"/>
                </a:lnTo>
                <a:lnTo>
                  <a:pt x="411" y="0"/>
                </a:lnTo>
                <a:lnTo>
                  <a:pt x="0" y="1627"/>
                </a:lnTo>
                <a:lnTo>
                  <a:pt x="219" y="1681"/>
                </a:lnTo>
                <a:lnTo>
                  <a:pt x="225" y="1684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5" name="CustomShape 4"/>
          <p:cNvSpPr/>
          <p:nvPr/>
        </p:nvSpPr>
        <p:spPr>
          <a:xfrm>
            <a:off x="2959200" y="2583000"/>
            <a:ext cx="2693160" cy="4274280"/>
          </a:xfrm>
          <a:custGeom>
            <a:avLst/>
            <a:gdLst/>
            <a:ahLst/>
            <a:cxnLst/>
            <a:rect l="l" t="t" r="r" b="b"/>
            <a:pathLst>
              <a:path w="1697" h="2693">
                <a:moveTo>
                  <a:pt x="0" y="0"/>
                </a:moveTo>
                <a:lnTo>
                  <a:pt x="1622" y="2693"/>
                </a:lnTo>
                <a:lnTo>
                  <a:pt x="1697" y="269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6" name="CustomShape 5"/>
          <p:cNvSpPr/>
          <p:nvPr/>
        </p:nvSpPr>
        <p:spPr>
          <a:xfrm>
            <a:off x="3402000" y="2692440"/>
            <a:ext cx="3331440" cy="4164840"/>
          </a:xfrm>
          <a:custGeom>
            <a:avLst/>
            <a:gdLst/>
            <a:ahLst/>
            <a:cxnLst/>
            <a:rect l="l" t="t" r="r" b="b"/>
            <a:pathLst>
              <a:path w="2099" h="2624">
                <a:moveTo>
                  <a:pt x="2099" y="2624"/>
                </a:moveTo>
                <a:lnTo>
                  <a:pt x="0" y="0"/>
                </a:lnTo>
                <a:lnTo>
                  <a:pt x="2021" y="2624"/>
                </a:lnTo>
                <a:lnTo>
                  <a:pt x="2099" y="262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7" name="CustomShape 6"/>
          <p:cNvSpPr/>
          <p:nvPr/>
        </p:nvSpPr>
        <p:spPr>
          <a:xfrm>
            <a:off x="3397320" y="2687760"/>
            <a:ext cx="4575960" cy="4169520"/>
          </a:xfrm>
          <a:custGeom>
            <a:avLst/>
            <a:gdLst/>
            <a:ahLst/>
            <a:cxnLst/>
            <a:rect l="l" t="t" r="r" b="b"/>
            <a:pathLst>
              <a:path w="2883" h="2627">
                <a:moveTo>
                  <a:pt x="0" y="0"/>
                </a:moveTo>
                <a:lnTo>
                  <a:pt x="3" y="3"/>
                </a:lnTo>
                <a:lnTo>
                  <a:pt x="2102" y="2627"/>
                </a:lnTo>
                <a:lnTo>
                  <a:pt x="2883" y="2627"/>
                </a:lnTo>
                <a:lnTo>
                  <a:pt x="225" y="5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88" name="CustomShape 7"/>
          <p:cNvSpPr/>
          <p:nvPr/>
        </p:nvSpPr>
        <p:spPr>
          <a:xfrm>
            <a:off x="2955842" y="2565360"/>
            <a:ext cx="3583800" cy="4279320"/>
          </a:xfrm>
          <a:custGeom>
            <a:avLst/>
            <a:gdLst/>
            <a:ahLst/>
            <a:cxnLst/>
            <a:rect l="l" t="t" r="r" b="b"/>
            <a:pathLst>
              <a:path w="2258" h="2696">
                <a:moveTo>
                  <a:pt x="2258" y="2696"/>
                </a:moveTo>
                <a:lnTo>
                  <a:pt x="264" y="111"/>
                </a:lnTo>
                <a:lnTo>
                  <a:pt x="228" y="60"/>
                </a:lnTo>
                <a:lnTo>
                  <a:pt x="225" y="57"/>
                </a:lnTo>
                <a:lnTo>
                  <a:pt x="0" y="0"/>
                </a:lnTo>
                <a:lnTo>
                  <a:pt x="0" y="3"/>
                </a:lnTo>
                <a:lnTo>
                  <a:pt x="1697" y="2696"/>
                </a:lnTo>
                <a:lnTo>
                  <a:pt x="2258" y="269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0" name="CustomShape 9"/>
          <p:cNvSpPr/>
          <p:nvPr/>
        </p:nvSpPr>
        <p:spPr>
          <a:xfrm>
            <a:off x="0" y="1850040"/>
            <a:ext cx="5447520" cy="4994640"/>
          </a:xfrm>
          <a:custGeom>
            <a:avLst/>
            <a:gdLst/>
            <a:ahLst/>
            <a:cxnLst/>
            <a:rect l="l" t="t" r="r" b="b"/>
            <a:pathLst>
              <a:path w="5448300" h="5007817">
                <a:moveTo>
                  <a:pt x="0" y="0"/>
                </a:moveTo>
                <a:lnTo>
                  <a:pt x="2872397" y="716034"/>
                </a:lnTo>
                <a:lnTo>
                  <a:pt x="5448300" y="5003584"/>
                </a:lnTo>
                <a:lnTo>
                  <a:pt x="0" y="5007817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1" name="CustomShape 10"/>
          <p:cNvSpPr/>
          <p:nvPr/>
        </p:nvSpPr>
        <p:spPr>
          <a:xfrm>
            <a:off x="62074" y="0"/>
            <a:ext cx="3512880" cy="2565360"/>
          </a:xfrm>
          <a:custGeom>
            <a:avLst/>
            <a:gdLst/>
            <a:ahLst/>
            <a:cxnLst/>
            <a:rect l="l" t="t" r="r" b="b"/>
            <a:pathLst>
              <a:path w="3513666" h="2566216">
                <a:moveTo>
                  <a:pt x="0" y="0"/>
                </a:moveTo>
                <a:lnTo>
                  <a:pt x="3513666" y="0"/>
                </a:lnTo>
                <a:lnTo>
                  <a:pt x="2861733" y="2548466"/>
                </a:lnTo>
                <a:lnTo>
                  <a:pt x="2872397" y="2566216"/>
                </a:lnTo>
                <a:lnTo>
                  <a:pt x="0" y="1850183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  <a:ln w="381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192" name="CustomShape 11"/>
          <p:cNvSpPr/>
          <p:nvPr/>
        </p:nvSpPr>
        <p:spPr>
          <a:xfrm rot="840000">
            <a:off x="-47520" y="2178360"/>
            <a:ext cx="3008520" cy="4500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i-FI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E3AE605-B0E9-47B1-86E9-4EA694526622}"/>
              </a:ext>
            </a:extLst>
          </p:cNvPr>
          <p:cNvSpPr txBox="1"/>
          <p:nvPr/>
        </p:nvSpPr>
        <p:spPr>
          <a:xfrm>
            <a:off x="5480208" y="1815114"/>
            <a:ext cx="6651376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8000" dirty="0">
                <a:latin typeface="Arial"/>
                <a:cs typeface="Arial"/>
              </a:rPr>
              <a:t>Muistettavaa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802"/>
    </mc:Choice>
    <mc:Fallback xmlns="">
      <p:transition spd="slow" advTm="12180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5ABBBB-DBFA-4086-AB0D-A1D3E96FE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122" y="149902"/>
            <a:ext cx="10018713" cy="1154243"/>
          </a:xfrm>
        </p:spPr>
        <p:txBody>
          <a:bodyPr/>
          <a:lstStyle/>
          <a:p>
            <a:r>
              <a:rPr lang="fi-FI" b="1" dirty="0">
                <a:latin typeface="Calibri" panose="020F0502020204030204" pitchFamily="34" charset="0"/>
                <a:cs typeface="Calibri" panose="020F0502020204030204" pitchFamily="34" charset="0"/>
              </a:rPr>
              <a:t>Ajokokeiden arvosteluohjeet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3812FC-281B-4A98-8F63-CF5C076A2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633" y="2235253"/>
            <a:ext cx="10707690" cy="4472845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dirty="0"/>
              <a:t>Useassa kohdassa on annettu ohjeita tuomareiden sijoittumisesta ja koiran </a:t>
            </a:r>
            <a:r>
              <a:rPr lang="fi-FI" sz="3200" b="1" dirty="0"/>
              <a:t>työskentelyn seuraamisesta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fi-FI" dirty="0"/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dirty="0"/>
              <a:t>Ohjeita noudatettava myös tältä osin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dirty="0">
                <a:solidFill>
                  <a:schemeClr val="accent1"/>
                </a:solidFill>
              </a:rPr>
              <a:t>Seuraavissa dioissa lainaukset sääntökirjan tekstistä sinisellä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dirty="0"/>
          </a:p>
          <a:p>
            <a:pPr lvl="1">
              <a:lnSpc>
                <a:spcPct val="107000"/>
              </a:lnSpc>
              <a:spcAft>
                <a:spcPts val="800"/>
              </a:spcAft>
            </a:pPr>
            <a:endParaRPr lang="fi-FI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fi-FI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21015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701"/>
    </mc:Choice>
    <mc:Fallback xmlns="">
      <p:transition spd="slow" advTm="13370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F7F552-6E79-0FB0-4126-EBA680734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3770" y="273600"/>
            <a:ext cx="9708150" cy="1330920"/>
          </a:xfrm>
        </p:spPr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1.1. Palkintotuomarin tehtävät s. 17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74CE120-24E4-2CAD-0D51-9B12B07A3F8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993914" y="1604520"/>
            <a:ext cx="10217426" cy="3977280"/>
          </a:xfrm>
        </p:spPr>
        <p:txBody>
          <a:bodyPr anchor="ctr"/>
          <a:lstStyle/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i-FI" sz="2800" dirty="0">
                <a:solidFill>
                  <a:schemeClr val="accent1"/>
                </a:solidFill>
              </a:rPr>
              <a:t>Palkintotuomarin on seurattava koko ajan mahdollisimman tiiviisti koiran toimintaa sitä kuitenkaan häiritsemättä niin haun, ajon kuin hukan selvittelynkin aikana.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602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80435B-B2A2-8ECB-4EC3-6D851545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996" y="273600"/>
            <a:ext cx="10052923" cy="1144800"/>
          </a:xfrm>
        </p:spPr>
        <p:txBody>
          <a:bodyPr/>
          <a:lstStyle/>
          <a:p>
            <a:r>
              <a:rPr kumimoji="0" lang="fi-FI" sz="4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2.1. Koiran työskentelyn arviointi s. 21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C1E1D9-9E49-3E2D-722D-6AF9612DCA85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424066" y="1604519"/>
            <a:ext cx="10767934" cy="4691349"/>
          </a:xfrm>
        </p:spPr>
        <p:txBody>
          <a:bodyPr anchor="t"/>
          <a:lstStyle/>
          <a:p>
            <a:pPr marL="457200" marR="0" lvl="1" indent="0" algn="l" defTabSz="914400" rtl="0" eaLnBrk="1" fontAlgn="auto" latinLnBrk="0" hangingPunct="1">
              <a:lnSpc>
                <a:spcPct val="107000"/>
              </a:lnSpc>
              <a:spcBef>
                <a:spcPts val="50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Palkintotuomarin tulee tehdä päivän kuluessa arvostelukorttiinsa muistiinpanoja ja väliarvosteluja apusarakkeisiin koiran ominaisuuksista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  <a:defRPr/>
            </a:pPr>
            <a:endParaRPr lang="fi-FI" dirty="0">
              <a:latin typeface="Arial"/>
              <a:ea typeface="DejaVu Sans"/>
              <a:cs typeface="DejaVu San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Paikannin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 on erinomainen </a:t>
            </a:r>
            <a:r>
              <a:rPr kumimoji="0" lang="fi-FI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apuväline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Auttaa sijoittumaan oikeille paikoille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400" b="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Täydentää tuomarin tekemiä havaintoja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DejaVu Sans"/>
                <a:cs typeface="DejaVu Sans"/>
              </a:rPr>
              <a:t>Ei ole tarkoitus, että paikannin vähentää tai korvaa tuomareiden tekemiä havaintoja</a:t>
            </a:r>
          </a:p>
          <a:p>
            <a:pPr marL="457200" lvl="1" indent="0">
              <a:lnSpc>
                <a:spcPct val="107000"/>
              </a:lnSpc>
              <a:spcAft>
                <a:spcPts val="800"/>
              </a:spcAft>
              <a:buNone/>
              <a:defRPr/>
            </a:pPr>
            <a:endParaRPr lang="fi-FI" dirty="0">
              <a:solidFill>
                <a:srgbClr val="FF0000"/>
              </a:solidFill>
              <a:latin typeface="Arial"/>
              <a:ea typeface="DejaVu Sans"/>
              <a:cs typeface="DejaVu Sans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defRPr/>
            </a:pPr>
            <a:endParaRPr kumimoji="0" lang="fi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DejaVu Sans"/>
              <a:cs typeface="DejaVu Sans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1647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13CC8A-8E4D-23EB-FD3C-0C5CAA83A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938" y="273600"/>
            <a:ext cx="9962982" cy="1144800"/>
          </a:xfrm>
        </p:spPr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2.3. Toiminta haun aikana s. 23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1ABC2E5-EB0C-DD58-39BE-127E725EBAD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379095" y="1418401"/>
            <a:ext cx="10202825" cy="3861078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fi-FI" sz="3200" dirty="0">
                <a:solidFill>
                  <a:schemeClr val="accent1"/>
                </a:solidFill>
              </a:rPr>
              <a:t>Ryhmänjohtaja päättää, missä vaiheessa ja miten palkintotuomarit hajaantuvat maastoon seuraamaan koiran hakua ja ajon saantia</a:t>
            </a:r>
          </a:p>
          <a:p>
            <a:pPr marL="0" indent="0">
              <a:buNone/>
            </a:pPr>
            <a:endParaRPr lang="fi-FI" sz="3200" dirty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/>
              <a:t>Haun arvostelun tulee perustua muuhunkin kuin käytettyyn aikaan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/>
              <a:t>Täytyy arvioida koiran tapaa työskennellä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/>
              <a:t>Sitä tärkeämpää, mitä pidempi haku</a:t>
            </a:r>
          </a:p>
          <a:p>
            <a:pPr marL="457200" lvl="7" indent="-457200">
              <a:buFont typeface="Arial" panose="020B0604020202020204" pitchFamily="34" charset="0"/>
              <a:buChar char="•"/>
            </a:pPr>
            <a:endParaRPr lang="fi-FI" sz="2400" dirty="0"/>
          </a:p>
          <a:p>
            <a:endParaRPr lang="fi-FI" sz="32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5908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C1391-093C-28DF-D51F-9A0C8276F1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E1740E-A1FB-1CFC-986D-B536E856E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938" y="273600"/>
            <a:ext cx="9962982" cy="1144800"/>
          </a:xfrm>
        </p:spPr>
        <p:txBody>
          <a:bodyPr/>
          <a:lstStyle/>
          <a:p>
            <a:r>
              <a:rPr lang="fi-FI" dirty="0">
                <a:solidFill>
                  <a:schemeClr val="accent1"/>
                </a:solidFill>
              </a:rPr>
              <a:t>2.4. Toiminta ajon aikana s. 24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AD6CAAE-E473-D480-7573-7CB1378274A1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618938" y="1458156"/>
            <a:ext cx="10202825" cy="4823373"/>
          </a:xfrm>
        </p:spPr>
        <p:txBody>
          <a:bodyPr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accent1"/>
                </a:solidFill>
              </a:rPr>
              <a:t>Tuomareiden </a:t>
            </a:r>
            <a:r>
              <a:rPr lang="fi-FI" sz="2800" b="1" dirty="0">
                <a:solidFill>
                  <a:schemeClr val="accent1"/>
                </a:solidFill>
              </a:rPr>
              <a:t>sijoittumisella</a:t>
            </a:r>
            <a:r>
              <a:rPr lang="fi-FI" sz="2400" dirty="0">
                <a:solidFill>
                  <a:schemeClr val="accent1"/>
                </a:solidFill>
              </a:rPr>
              <a:t> maastoon pyritään siihen, että tuomareiden tekemät havainnot täydentävät toisiaan ja antavat oikean kuvan tapahtumien kulusta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chemeClr val="accent1"/>
                </a:solidFill>
              </a:rPr>
              <a:t>Tuomareiden on ensitilassa pyrittävä selvittämään mitä koira ajaa</a:t>
            </a:r>
          </a:p>
          <a:p>
            <a:endParaRPr lang="fi-FI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accent1"/>
                </a:solidFill>
              </a:rPr>
              <a:t>Palkintotuomarit hakeutuvat havaintopaikoille niin kuin </a:t>
            </a:r>
            <a:r>
              <a:rPr lang="fi-FI" sz="2800" b="1" dirty="0">
                <a:solidFill>
                  <a:schemeClr val="accent1"/>
                </a:solidFill>
              </a:rPr>
              <a:t>metsästäjät</a:t>
            </a:r>
            <a:r>
              <a:rPr lang="fi-FI" sz="2400" dirty="0">
                <a:solidFill>
                  <a:schemeClr val="accent1"/>
                </a:solidFill>
              </a:rPr>
              <a:t> passipaikoille.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chemeClr val="accent1"/>
                </a:solidFill>
              </a:rPr>
              <a:t>Palkintotuomarin on yritettävä mahdollisimman usein nähdä jänis ja koira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>
              <a:solidFill>
                <a:schemeClr val="accent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Kuinka hyvin edellä olevat ohjeet toteutuvat koearvosteluissa?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Paljon keskustellaan siitä, että koeryhmä tyytyy pelkästään kuuntelemaan haukkua</a:t>
            </a:r>
          </a:p>
        </p:txBody>
      </p:sp>
    </p:spTree>
    <p:extLst>
      <p:ext uri="{BB962C8B-B14F-4D97-AF65-F5344CB8AC3E}">
        <p14:creationId xmlns:p14="http://schemas.microsoft.com/office/powerpoint/2010/main" val="356986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1D3F5A-A179-99ED-50B4-444C5C370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7008" y="273600"/>
            <a:ext cx="10004911" cy="1144800"/>
          </a:xfrm>
        </p:spPr>
        <p:txBody>
          <a:bodyPr/>
          <a:lstStyle/>
          <a:p>
            <a:r>
              <a:rPr lang="fi-FI" dirty="0"/>
              <a:t>Miten pitäisi toimia? 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CB1A600-3B4B-44D9-D1F5-F69D88D6785A}"/>
              </a:ext>
            </a:extLst>
          </p:cNvPr>
          <p:cNvSpPr>
            <a:spLocks noGrp="1"/>
          </p:cNvSpPr>
          <p:nvPr>
            <p:ph type="subTitle"/>
          </p:nvPr>
        </p:nvSpPr>
        <p:spPr>
          <a:xfrm>
            <a:off x="1577008" y="1604520"/>
            <a:ext cx="10004912" cy="3977280"/>
          </a:xfrm>
        </p:spPr>
        <p:txBody>
          <a:bodyPr anchor="t">
            <a:normAutofit/>
          </a:bodyPr>
          <a:lstStyle/>
          <a:p>
            <a:r>
              <a:rPr lang="fi-FI" sz="3200" dirty="0">
                <a:solidFill>
                  <a:schemeClr val="accent3"/>
                </a:solidFill>
              </a:rPr>
              <a:t>On suositeltavaa, että koiranohjaaja antaa paikantimen seurantaoikeuden molemmille palkintotuomareille</a:t>
            </a:r>
          </a:p>
          <a:p>
            <a:pPr marL="0" indent="0">
              <a:buNone/>
            </a:pPr>
            <a:endParaRPr lang="fi-FI" dirty="0">
              <a:solidFill>
                <a:schemeClr val="accent3"/>
              </a:solidFill>
            </a:endParaRPr>
          </a:p>
          <a:p>
            <a:pPr lvl="1"/>
            <a:r>
              <a:rPr lang="fi-FI" sz="2400" dirty="0"/>
              <a:t>Näin tuomarit pystyvät hyödyntämään paikanninta sujuvasti ja parhaalla mahdollisella tavalla</a:t>
            </a:r>
          </a:p>
        </p:txBody>
      </p:sp>
    </p:spTree>
    <p:extLst>
      <p:ext uri="{BB962C8B-B14F-4D97-AF65-F5344CB8AC3E}">
        <p14:creationId xmlns:p14="http://schemas.microsoft.com/office/powerpoint/2010/main" val="300830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7ABB1BD-08CA-1201-0F4B-212C34D5B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242" y="273600"/>
            <a:ext cx="10097677" cy="1144800"/>
          </a:xfrm>
        </p:spPr>
        <p:txBody>
          <a:bodyPr/>
          <a:lstStyle/>
          <a:p>
            <a:r>
              <a:rPr lang="fi-FI" dirty="0"/>
              <a:t>Miten pitäisi toimia?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3D49AD5-AF31-2BA2-1736-4F0CFE3371E0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1484242" y="1418400"/>
            <a:ext cx="10230198" cy="4979880"/>
          </a:xfrm>
        </p:spPr>
        <p:txBody>
          <a:bodyPr anchor="t"/>
          <a:lstStyle/>
          <a:p>
            <a:r>
              <a:rPr lang="fi-FI" sz="3600" dirty="0">
                <a:solidFill>
                  <a:schemeClr val="accent3"/>
                </a:solidFill>
                <a:latin typeface="+mn-lt"/>
              </a:rPr>
              <a:t>Palkintotuomarit asettuvat eri paikkoihin seuraamaan koiran työskentelyä</a:t>
            </a:r>
          </a:p>
          <a:p>
            <a:endParaRPr lang="fi-FI" sz="3600" dirty="0">
              <a:solidFill>
                <a:schemeClr val="accent3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>
                <a:latin typeface="+mn-lt"/>
              </a:rPr>
              <a:t>Näin</a:t>
            </a:r>
            <a:r>
              <a:rPr lang="fi-FI" sz="2400" dirty="0"/>
              <a:t> havaintoja saadaan mahdollisimman paljon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i-FI" sz="2400" dirty="0">
                <a:latin typeface="+mn-lt"/>
              </a:rPr>
              <a:t>Molempien tuomareiden näkemykset tulevat paremmin esille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r>
              <a:rPr lang="fi-FI" sz="3200" dirty="0">
                <a:highlight>
                  <a:srgbClr val="FF0000"/>
                </a:highlight>
              </a:rPr>
              <a:t>Ei niin, että ryhmä istuu auton vieressä tulilla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Pelkkä ajon kuunteleminen ei riitä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fi-FI" sz="2400" dirty="0">
                <a:latin typeface="+mn-lt"/>
              </a:rPr>
              <a:t>Täytyy pyrkiä ”ampumatilanteisiin” </a:t>
            </a:r>
            <a:r>
              <a:rPr lang="fi-FI" sz="2400">
                <a:latin typeface="+mn-lt"/>
              </a:rPr>
              <a:t>kuten metsästyksessä</a:t>
            </a:r>
            <a:endParaRPr lang="fi-FI" sz="2400" dirty="0">
              <a:latin typeface="+mn-lt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fi-FI" sz="2400" dirty="0">
              <a:latin typeface="+mn-lt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24893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5.1|9.4|9.7|58.4|9.2"/>
</p:tagLst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</TotalTime>
  <Words>277</Words>
  <Application>Microsoft Office PowerPoint</Application>
  <PresentationFormat>Laajakuva</PresentationFormat>
  <Paragraphs>54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Symbol</vt:lpstr>
      <vt:lpstr>Wingdings</vt:lpstr>
      <vt:lpstr>Office-teema</vt:lpstr>
      <vt:lpstr>Office Theme</vt:lpstr>
      <vt:lpstr>PowerPoint-esitys</vt:lpstr>
      <vt:lpstr>Ajokokeiden arvosteluohjeet</vt:lpstr>
      <vt:lpstr>1.1. Palkintotuomarin tehtävät s. 17</vt:lpstr>
      <vt:lpstr>2.1. Koiran työskentelyn arviointi s. 21</vt:lpstr>
      <vt:lpstr>2.3. Toiminta haun aikana s. 23</vt:lpstr>
      <vt:lpstr>2.4. Toiminta ajon aikana s. 24</vt:lpstr>
      <vt:lpstr>Miten pitäisi toimia? </vt:lpstr>
      <vt:lpstr>Miten pitäisi toimia?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Koulutustoimikunta</cp:lastModifiedBy>
  <cp:revision>30</cp:revision>
  <dcterms:created xsi:type="dcterms:W3CDTF">2024-03-02T11:37:36Z</dcterms:created>
  <dcterms:modified xsi:type="dcterms:W3CDTF">2024-03-30T06:58:02Z</dcterms:modified>
</cp:coreProperties>
</file>