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0080625" cy="5670550"/>
  <p:notesSz cx="7559675" cy="10691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Siirrä diaa napsauttamalla</a:t>
            </a: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i-FI" sz="2000" b="0" strike="noStrike" spc="-1">
                <a:latin typeface="Arial"/>
              </a:rPr>
              <a:t>Muokkaa muistiinpanojen muotoilua napsauttamalla</a:t>
            </a:r>
          </a:p>
        </p:txBody>
      </p:sp>
      <p:sp>
        <p:nvSpPr>
          <p:cNvPr id="1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i-FI" sz="1400" b="0" strike="noStrike" spc="-1">
                <a:latin typeface="Times New Roman"/>
              </a:rPr>
              <a:t>&lt;ylätunniste&gt;</a:t>
            </a:r>
          </a:p>
        </p:txBody>
      </p:sp>
      <p:sp>
        <p:nvSpPr>
          <p:cNvPr id="1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buNone/>
            </a:pPr>
            <a:r>
              <a:rPr lang="fi-FI" sz="1400" b="0" strike="noStrike" spc="-1">
                <a:latin typeface="Times New Roman"/>
              </a:rPr>
              <a:t>&lt;päivämäärä/kellonaika&gt;</a:t>
            </a:r>
          </a:p>
        </p:txBody>
      </p:sp>
      <p:sp>
        <p:nvSpPr>
          <p:cNvPr id="1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i-FI" sz="1400" b="0" strike="noStrike" spc="-1">
                <a:latin typeface="Times New Roman"/>
              </a:rPr>
              <a:t>&lt;alatunniste&gt;</a:t>
            </a:r>
          </a:p>
        </p:txBody>
      </p:sp>
      <p:sp>
        <p:nvSpPr>
          <p:cNvPr id="1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buNone/>
            </a:pPr>
            <a:fld id="{32FF2169-0B99-4B98-9722-3B3B75F417ED}" type="slidenum">
              <a:rPr lang="fi-FI" sz="1400" b="0" strike="noStrike" spc="-1">
                <a:latin typeface="Times New Roman"/>
              </a:rPr>
              <a:t>‹#›</a:t>
            </a:fld>
            <a:endParaRPr lang="fi-FI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3120" y="1336680"/>
            <a:ext cx="6413040" cy="3607920"/>
          </a:xfrm>
          <a:prstGeom prst="rect">
            <a:avLst/>
          </a:prstGeom>
          <a:ln w="0">
            <a:noFill/>
          </a:ln>
        </p:spPr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fi-FI" sz="2000" b="0" strike="noStrike" spc="-1">
                <a:latin typeface="Arial"/>
              </a:rPr>
              <a:t>Lisätiedot 24 ja 25 yhdessä kertovat, onko koiran kanssa liikuttu hakuerän aikana.</a:t>
            </a:r>
          </a:p>
        </p:txBody>
      </p:sp>
      <p:sp>
        <p:nvSpPr>
          <p:cNvPr id="229" name="PlaceHolder 3"/>
          <p:cNvSpPr>
            <a:spLocks noGrp="1"/>
          </p:cNvSpPr>
          <p:nvPr>
            <p:ph type="sldNum"/>
          </p:nvPr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CA2AEE1D-4206-4D6D-9282-1FDAE21D1D9F}" type="slidenum">
              <a:rPr lang="fi-FI" sz="1200" b="0" strike="noStrike" spc="-1">
                <a:latin typeface="Times New Roman"/>
              </a:rPr>
              <a:t>5</a:t>
            </a:fld>
            <a:endParaRPr lang="fi-FI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stomShape 1"/>
          <p:cNvSpPr/>
          <p:nvPr/>
        </p:nvSpPr>
        <p:spPr>
          <a:xfrm>
            <a:off x="378000" y="0"/>
            <a:ext cx="926640" cy="4404600"/>
          </a:xfrm>
          <a:custGeom>
            <a:avLst/>
            <a:gdLst/>
            <a:ahLst/>
            <a:cxn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" name="CustomShape 2"/>
          <p:cNvSpPr/>
          <p:nvPr/>
        </p:nvSpPr>
        <p:spPr>
          <a:xfrm>
            <a:off x="124560" y="360"/>
            <a:ext cx="922680" cy="4361400"/>
          </a:xfrm>
          <a:custGeom>
            <a:avLst/>
            <a:gdLst/>
            <a:ahLst/>
            <a:cxn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124560" y="4331160"/>
            <a:ext cx="1014480" cy="1337400"/>
          </a:xfrm>
          <a:custGeom>
            <a:avLst/>
            <a:gdLst/>
            <a:ahLst/>
            <a:cxnLst/>
            <a:rect l="l" t="t" r="r" b="b"/>
            <a:pathLst>
              <a:path w="774" h="1020">
                <a:moveTo>
                  <a:pt x="0" y="0"/>
                </a:moveTo>
                <a:lnTo>
                  <a:pt x="740" y="1020"/>
                </a:lnTo>
                <a:lnTo>
                  <a:pt x="774" y="10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378000" y="4374720"/>
            <a:ext cx="1235160" cy="1293840"/>
          </a:xfrm>
          <a:custGeom>
            <a:avLst/>
            <a:gdLst/>
            <a:ahLst/>
            <a:cxnLst/>
            <a:rect l="l" t="t" r="r" b="b"/>
            <a:pathLst>
              <a:path w="942" h="987">
                <a:moveTo>
                  <a:pt x="0" y="0"/>
                </a:moveTo>
                <a:lnTo>
                  <a:pt x="909" y="987"/>
                </a:lnTo>
                <a:lnTo>
                  <a:pt x="942" y="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378000" y="4370400"/>
            <a:ext cx="1760040" cy="1298160"/>
          </a:xfrm>
          <a:custGeom>
            <a:avLst/>
            <a:gdLst/>
            <a:ahLst/>
            <a:cxn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124560" y="4331160"/>
            <a:ext cx="1400400" cy="1337400"/>
          </a:xfrm>
          <a:custGeom>
            <a:avLst/>
            <a:gdLst/>
            <a:ahLst/>
            <a:cxnLst/>
            <a:rect l="l" t="t" r="r" b="b"/>
            <a:pathLst>
              <a:path w="1068" h="1020">
                <a:moveTo>
                  <a:pt x="1068" y="1020"/>
                </a:moveTo>
                <a:lnTo>
                  <a:pt x="184" y="60"/>
                </a:lnTo>
                <a:lnTo>
                  <a:pt x="154" y="27"/>
                </a:lnTo>
                <a:lnTo>
                  <a:pt x="157" y="27"/>
                </a:lnTo>
                <a:lnTo>
                  <a:pt x="157" y="24"/>
                </a:lnTo>
                <a:lnTo>
                  <a:pt x="154" y="24"/>
                </a:lnTo>
                <a:lnTo>
                  <a:pt x="0" y="0"/>
                </a:lnTo>
                <a:lnTo>
                  <a:pt x="0" y="0"/>
                </a:lnTo>
                <a:lnTo>
                  <a:pt x="774" y="1020"/>
                </a:lnTo>
                <a:lnTo>
                  <a:pt x="1068" y="102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813600" y="-3600"/>
            <a:ext cx="878400" cy="2299320"/>
          </a:xfrm>
          <a:custGeom>
            <a:avLst/>
            <a:gdLst/>
            <a:ahLst/>
            <a:cxnLst/>
            <a:rect l="l" t="t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451440" y="-3600"/>
            <a:ext cx="854280" cy="2208960"/>
          </a:xfrm>
          <a:custGeom>
            <a:avLst/>
            <a:gdLst/>
            <a:ahLst/>
            <a:cxnLst/>
            <a:rect l="l" t="t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451440" y="2135520"/>
            <a:ext cx="2225880" cy="3533040"/>
          </a:xfrm>
          <a:custGeom>
            <a:avLst/>
            <a:gdLst/>
            <a:ahLst/>
            <a:cxnLst/>
            <a:rect l="l" t="t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817560" y="2225880"/>
            <a:ext cx="2753640" cy="3442680"/>
          </a:xfrm>
          <a:custGeom>
            <a:avLst/>
            <a:gdLst/>
            <a:ahLst/>
            <a:cxnLst/>
            <a:rect l="l" t="t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813600" y="2221920"/>
            <a:ext cx="3782520" cy="3446640"/>
          </a:xfrm>
          <a:custGeom>
            <a:avLst/>
            <a:gdLst/>
            <a:ahLst/>
            <a:cxnLst/>
            <a:rect l="l" t="t" r="r" b="b"/>
            <a:pathLst>
              <a:path w="2883" h="2627">
                <a:moveTo>
                  <a:pt x="0" y="0"/>
                </a:moveTo>
                <a:lnTo>
                  <a:pt x="3" y="3"/>
                </a:lnTo>
                <a:lnTo>
                  <a:pt x="2102" y="2627"/>
                </a:lnTo>
                <a:lnTo>
                  <a:pt x="2883" y="2627"/>
                </a:lnTo>
                <a:lnTo>
                  <a:pt x="225" y="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451440" y="2131200"/>
            <a:ext cx="2962440" cy="3537360"/>
          </a:xfrm>
          <a:custGeom>
            <a:avLst/>
            <a:gdLst/>
            <a:ahLst/>
            <a:cxnLst/>
            <a:rect l="l" t="t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Seitsemäs jäsennystaso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378000" y="0"/>
            <a:ext cx="926640" cy="4404600"/>
          </a:xfrm>
          <a:custGeom>
            <a:avLst/>
            <a:gdLst/>
            <a:ahLst/>
            <a:cxn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124560" y="360"/>
            <a:ext cx="922680" cy="4361400"/>
          </a:xfrm>
          <a:custGeom>
            <a:avLst/>
            <a:gdLst/>
            <a:ahLst/>
            <a:cxn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3"/>
          <p:cNvSpPr/>
          <p:nvPr/>
        </p:nvSpPr>
        <p:spPr>
          <a:xfrm>
            <a:off x="124560" y="4331160"/>
            <a:ext cx="1014480" cy="1337400"/>
          </a:xfrm>
          <a:custGeom>
            <a:avLst/>
            <a:gdLst/>
            <a:ahLst/>
            <a:cxnLst/>
            <a:rect l="l" t="t" r="r" b="b"/>
            <a:pathLst>
              <a:path w="774" h="1020">
                <a:moveTo>
                  <a:pt x="0" y="0"/>
                </a:moveTo>
                <a:lnTo>
                  <a:pt x="740" y="1020"/>
                </a:lnTo>
                <a:lnTo>
                  <a:pt x="774" y="10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4"/>
          <p:cNvSpPr/>
          <p:nvPr/>
        </p:nvSpPr>
        <p:spPr>
          <a:xfrm>
            <a:off x="378000" y="4374720"/>
            <a:ext cx="1235160" cy="1293840"/>
          </a:xfrm>
          <a:custGeom>
            <a:avLst/>
            <a:gdLst/>
            <a:ahLst/>
            <a:cxnLst/>
            <a:rect l="l" t="t" r="r" b="b"/>
            <a:pathLst>
              <a:path w="942" h="987">
                <a:moveTo>
                  <a:pt x="0" y="0"/>
                </a:moveTo>
                <a:lnTo>
                  <a:pt x="909" y="987"/>
                </a:lnTo>
                <a:lnTo>
                  <a:pt x="942" y="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5"/>
          <p:cNvSpPr/>
          <p:nvPr/>
        </p:nvSpPr>
        <p:spPr>
          <a:xfrm>
            <a:off x="378000" y="4370400"/>
            <a:ext cx="1760040" cy="1298160"/>
          </a:xfrm>
          <a:custGeom>
            <a:avLst/>
            <a:gdLst/>
            <a:ahLst/>
            <a:cxn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6"/>
          <p:cNvSpPr/>
          <p:nvPr/>
        </p:nvSpPr>
        <p:spPr>
          <a:xfrm>
            <a:off x="124560" y="4331160"/>
            <a:ext cx="1400400" cy="1337400"/>
          </a:xfrm>
          <a:custGeom>
            <a:avLst/>
            <a:gdLst/>
            <a:ahLst/>
            <a:cxnLst/>
            <a:rect l="l" t="t" r="r" b="b"/>
            <a:pathLst>
              <a:path w="1068" h="1020">
                <a:moveTo>
                  <a:pt x="1068" y="1020"/>
                </a:moveTo>
                <a:lnTo>
                  <a:pt x="184" y="60"/>
                </a:lnTo>
                <a:lnTo>
                  <a:pt x="154" y="27"/>
                </a:lnTo>
                <a:lnTo>
                  <a:pt x="157" y="27"/>
                </a:lnTo>
                <a:lnTo>
                  <a:pt x="157" y="24"/>
                </a:lnTo>
                <a:lnTo>
                  <a:pt x="154" y="24"/>
                </a:lnTo>
                <a:lnTo>
                  <a:pt x="0" y="0"/>
                </a:lnTo>
                <a:lnTo>
                  <a:pt x="0" y="0"/>
                </a:lnTo>
                <a:lnTo>
                  <a:pt x="774" y="1020"/>
                </a:lnTo>
                <a:lnTo>
                  <a:pt x="1068" y="102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Seitsemäs jäsennystaso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378000" y="0"/>
            <a:ext cx="926640" cy="4404600"/>
          </a:xfrm>
          <a:custGeom>
            <a:avLst/>
            <a:gdLst/>
            <a:ahLst/>
            <a:cxn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2"/>
          <p:cNvSpPr/>
          <p:nvPr/>
        </p:nvSpPr>
        <p:spPr>
          <a:xfrm>
            <a:off x="124560" y="360"/>
            <a:ext cx="922680" cy="4361400"/>
          </a:xfrm>
          <a:custGeom>
            <a:avLst/>
            <a:gdLst/>
            <a:ahLst/>
            <a:cxn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3"/>
          <p:cNvSpPr/>
          <p:nvPr/>
        </p:nvSpPr>
        <p:spPr>
          <a:xfrm>
            <a:off x="124560" y="4331160"/>
            <a:ext cx="1014480" cy="1337400"/>
          </a:xfrm>
          <a:custGeom>
            <a:avLst/>
            <a:gdLst/>
            <a:ahLst/>
            <a:cxnLst/>
            <a:rect l="l" t="t" r="r" b="b"/>
            <a:pathLst>
              <a:path w="774" h="1020">
                <a:moveTo>
                  <a:pt x="0" y="0"/>
                </a:moveTo>
                <a:lnTo>
                  <a:pt x="740" y="1020"/>
                </a:lnTo>
                <a:lnTo>
                  <a:pt x="774" y="10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4"/>
          <p:cNvSpPr/>
          <p:nvPr/>
        </p:nvSpPr>
        <p:spPr>
          <a:xfrm>
            <a:off x="378000" y="4374720"/>
            <a:ext cx="1235160" cy="1293840"/>
          </a:xfrm>
          <a:custGeom>
            <a:avLst/>
            <a:gdLst/>
            <a:ahLst/>
            <a:cxnLst/>
            <a:rect l="l" t="t" r="r" b="b"/>
            <a:pathLst>
              <a:path w="942" h="987">
                <a:moveTo>
                  <a:pt x="0" y="0"/>
                </a:moveTo>
                <a:lnTo>
                  <a:pt x="909" y="987"/>
                </a:lnTo>
                <a:lnTo>
                  <a:pt x="942" y="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5"/>
          <p:cNvSpPr/>
          <p:nvPr/>
        </p:nvSpPr>
        <p:spPr>
          <a:xfrm>
            <a:off x="378000" y="4370400"/>
            <a:ext cx="1760040" cy="1298160"/>
          </a:xfrm>
          <a:custGeom>
            <a:avLst/>
            <a:gdLst/>
            <a:ahLst/>
            <a:cxn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6"/>
          <p:cNvSpPr/>
          <p:nvPr/>
        </p:nvSpPr>
        <p:spPr>
          <a:xfrm>
            <a:off x="124560" y="4331160"/>
            <a:ext cx="1400400" cy="1337400"/>
          </a:xfrm>
          <a:custGeom>
            <a:avLst/>
            <a:gdLst/>
            <a:ahLst/>
            <a:cxnLst/>
            <a:rect l="l" t="t" r="r" b="b"/>
            <a:pathLst>
              <a:path w="1068" h="1020">
                <a:moveTo>
                  <a:pt x="1068" y="1020"/>
                </a:moveTo>
                <a:lnTo>
                  <a:pt x="184" y="60"/>
                </a:lnTo>
                <a:lnTo>
                  <a:pt x="154" y="27"/>
                </a:lnTo>
                <a:lnTo>
                  <a:pt x="157" y="27"/>
                </a:lnTo>
                <a:lnTo>
                  <a:pt x="157" y="24"/>
                </a:lnTo>
                <a:lnTo>
                  <a:pt x="154" y="24"/>
                </a:lnTo>
                <a:lnTo>
                  <a:pt x="0" y="0"/>
                </a:lnTo>
                <a:lnTo>
                  <a:pt x="0" y="0"/>
                </a:lnTo>
                <a:lnTo>
                  <a:pt x="774" y="1020"/>
                </a:lnTo>
                <a:lnTo>
                  <a:pt x="1068" y="102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Seitsemäs jäsennystaso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378000" y="0"/>
            <a:ext cx="926640" cy="4404600"/>
          </a:xfrm>
          <a:custGeom>
            <a:avLst/>
            <a:gdLst/>
            <a:ahLst/>
            <a:cxn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2"/>
          <p:cNvSpPr/>
          <p:nvPr/>
        </p:nvSpPr>
        <p:spPr>
          <a:xfrm>
            <a:off x="124560" y="360"/>
            <a:ext cx="922680" cy="4361400"/>
          </a:xfrm>
          <a:custGeom>
            <a:avLst/>
            <a:gdLst/>
            <a:ahLst/>
            <a:cxn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CustomShape 3"/>
          <p:cNvSpPr/>
          <p:nvPr/>
        </p:nvSpPr>
        <p:spPr>
          <a:xfrm>
            <a:off x="124560" y="4331160"/>
            <a:ext cx="1014480" cy="1337400"/>
          </a:xfrm>
          <a:custGeom>
            <a:avLst/>
            <a:gdLst/>
            <a:ahLst/>
            <a:cxnLst/>
            <a:rect l="l" t="t" r="r" b="b"/>
            <a:pathLst>
              <a:path w="774" h="1020">
                <a:moveTo>
                  <a:pt x="0" y="0"/>
                </a:moveTo>
                <a:lnTo>
                  <a:pt x="740" y="1020"/>
                </a:lnTo>
                <a:lnTo>
                  <a:pt x="774" y="10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4"/>
          <p:cNvSpPr/>
          <p:nvPr/>
        </p:nvSpPr>
        <p:spPr>
          <a:xfrm>
            <a:off x="378000" y="4374720"/>
            <a:ext cx="1235160" cy="1293840"/>
          </a:xfrm>
          <a:custGeom>
            <a:avLst/>
            <a:gdLst/>
            <a:ahLst/>
            <a:cxnLst/>
            <a:rect l="l" t="t" r="r" b="b"/>
            <a:pathLst>
              <a:path w="942" h="987">
                <a:moveTo>
                  <a:pt x="0" y="0"/>
                </a:moveTo>
                <a:lnTo>
                  <a:pt x="909" y="987"/>
                </a:lnTo>
                <a:lnTo>
                  <a:pt x="942" y="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CustomShape 5"/>
          <p:cNvSpPr/>
          <p:nvPr/>
        </p:nvSpPr>
        <p:spPr>
          <a:xfrm>
            <a:off x="378000" y="4370400"/>
            <a:ext cx="1760040" cy="1298160"/>
          </a:xfrm>
          <a:custGeom>
            <a:avLst/>
            <a:gdLst/>
            <a:ahLst/>
            <a:cxn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CustomShape 6"/>
          <p:cNvSpPr/>
          <p:nvPr/>
        </p:nvSpPr>
        <p:spPr>
          <a:xfrm>
            <a:off x="124560" y="4331160"/>
            <a:ext cx="1400400" cy="1337400"/>
          </a:xfrm>
          <a:custGeom>
            <a:avLst/>
            <a:gdLst/>
            <a:ahLst/>
            <a:cxnLst/>
            <a:rect l="l" t="t" r="r" b="b"/>
            <a:pathLst>
              <a:path w="1068" h="1020">
                <a:moveTo>
                  <a:pt x="1068" y="1020"/>
                </a:moveTo>
                <a:lnTo>
                  <a:pt x="184" y="60"/>
                </a:lnTo>
                <a:lnTo>
                  <a:pt x="154" y="27"/>
                </a:lnTo>
                <a:lnTo>
                  <a:pt x="157" y="27"/>
                </a:lnTo>
                <a:lnTo>
                  <a:pt x="157" y="24"/>
                </a:lnTo>
                <a:lnTo>
                  <a:pt x="154" y="24"/>
                </a:lnTo>
                <a:lnTo>
                  <a:pt x="0" y="0"/>
                </a:lnTo>
                <a:lnTo>
                  <a:pt x="0" y="0"/>
                </a:lnTo>
                <a:lnTo>
                  <a:pt x="774" y="1020"/>
                </a:lnTo>
                <a:lnTo>
                  <a:pt x="1068" y="102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1800" b="0" strike="noStrike" spc="-1">
                <a:solidFill>
                  <a:srgbClr val="000000"/>
                </a:solidFill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latin typeface="Arial"/>
              </a:rPr>
              <a:t>Seitsemäs jäsennystaso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9hw-dGIC5k" TargetMode="Externa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0" y="360"/>
            <a:ext cx="10078920" cy="5668560"/>
          </a:xfrm>
          <a:prstGeom prst="rect">
            <a:avLst/>
          </a:prstGeom>
          <a:blipFill rotWithShape="0">
            <a:blip r:embed="rId2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9" name="CustomShape 2"/>
          <p:cNvSpPr/>
          <p:nvPr/>
        </p:nvSpPr>
        <p:spPr>
          <a:xfrm>
            <a:off x="2808720" y="-3600"/>
            <a:ext cx="878400" cy="2299320"/>
          </a:xfrm>
          <a:custGeom>
            <a:avLst/>
            <a:gdLst/>
            <a:ahLst/>
            <a:cxnLst/>
            <a:rect l="l" t="t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0" name="CustomShape 3"/>
          <p:cNvSpPr/>
          <p:nvPr/>
        </p:nvSpPr>
        <p:spPr>
          <a:xfrm>
            <a:off x="2446200" y="-3600"/>
            <a:ext cx="854280" cy="2208960"/>
          </a:xfrm>
          <a:custGeom>
            <a:avLst/>
            <a:gdLst/>
            <a:ahLst/>
            <a:cxnLst/>
            <a:rect l="l" t="t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1" name="CustomShape 4"/>
          <p:cNvSpPr/>
          <p:nvPr/>
        </p:nvSpPr>
        <p:spPr>
          <a:xfrm>
            <a:off x="2446200" y="2135520"/>
            <a:ext cx="2225880" cy="3533040"/>
          </a:xfrm>
          <a:custGeom>
            <a:avLst/>
            <a:gdLst/>
            <a:ahLst/>
            <a:cxnLst/>
            <a:rect l="l" t="t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2" name="CustomShape 5"/>
          <p:cNvSpPr/>
          <p:nvPr/>
        </p:nvSpPr>
        <p:spPr>
          <a:xfrm>
            <a:off x="2812680" y="2225880"/>
            <a:ext cx="2753640" cy="3442680"/>
          </a:xfrm>
          <a:custGeom>
            <a:avLst/>
            <a:gdLst/>
            <a:ahLst/>
            <a:cxnLst/>
            <a:rect l="l" t="t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3" name="CustomShape 6"/>
          <p:cNvSpPr/>
          <p:nvPr/>
        </p:nvSpPr>
        <p:spPr>
          <a:xfrm>
            <a:off x="2808720" y="2221920"/>
            <a:ext cx="3782520" cy="3446640"/>
          </a:xfrm>
          <a:custGeom>
            <a:avLst/>
            <a:gdLst/>
            <a:ahLst/>
            <a:cxnLst/>
            <a:rect l="l" t="t" r="r" b="b"/>
            <a:pathLst>
              <a:path w="2883" h="2627">
                <a:moveTo>
                  <a:pt x="0" y="0"/>
                </a:moveTo>
                <a:lnTo>
                  <a:pt x="3" y="3"/>
                </a:lnTo>
                <a:lnTo>
                  <a:pt x="2102" y="2627"/>
                </a:lnTo>
                <a:lnTo>
                  <a:pt x="2883" y="2627"/>
                </a:lnTo>
                <a:lnTo>
                  <a:pt x="225" y="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4" name="CustomShape 7"/>
          <p:cNvSpPr/>
          <p:nvPr/>
        </p:nvSpPr>
        <p:spPr>
          <a:xfrm>
            <a:off x="2446200" y="2131200"/>
            <a:ext cx="2962440" cy="3537360"/>
          </a:xfrm>
          <a:custGeom>
            <a:avLst/>
            <a:gdLst/>
            <a:ahLst/>
            <a:cxnLst/>
            <a:rect l="l" t="t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5" name="TextShape 2"/>
          <p:cNvSpPr/>
          <p:nvPr/>
        </p:nvSpPr>
        <p:spPr>
          <a:xfrm>
            <a:off x="3859920" y="1961640"/>
            <a:ext cx="4438800" cy="87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rmAutofit fontScale="85000"/>
          </a:bodyPr>
          <a:lstStyle/>
          <a:p>
            <a:pPr>
              <a:lnSpc>
                <a:spcPct val="100000"/>
              </a:lnSpc>
              <a:buNone/>
            </a:pPr>
            <a:r>
              <a:rPr lang="fi-FI" sz="6600" b="1" strike="noStrike" spc="-1">
                <a:solidFill>
                  <a:srgbClr val="000000"/>
                </a:solidFill>
                <a:latin typeface="Corbel"/>
                <a:ea typeface="DejaVu Sans"/>
              </a:rPr>
              <a:t>LISÄTIEDOT</a:t>
            </a:r>
            <a:endParaRPr lang="fi-FI" sz="6600" b="0" strike="noStrike" spc="-1">
              <a:latin typeface="Arial"/>
            </a:endParaRPr>
          </a:p>
        </p:txBody>
      </p:sp>
      <p:sp>
        <p:nvSpPr>
          <p:cNvPr id="196" name="CustomShape 9"/>
          <p:cNvSpPr/>
          <p:nvPr/>
        </p:nvSpPr>
        <p:spPr>
          <a:xfrm>
            <a:off x="360" y="1529280"/>
            <a:ext cx="4503240" cy="4139280"/>
          </a:xfrm>
          <a:custGeom>
            <a:avLst/>
            <a:gdLst/>
            <a:ahLst/>
            <a:cxnLst/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7" name="CustomShape 10"/>
          <p:cNvSpPr/>
          <p:nvPr/>
        </p:nvSpPr>
        <p:spPr>
          <a:xfrm>
            <a:off x="360" y="360"/>
            <a:ext cx="2903760" cy="2120400"/>
          </a:xfrm>
          <a:custGeom>
            <a:avLst/>
            <a:gdLst/>
            <a:ahLst/>
            <a:cxnLst/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blipFill rotWithShape="0">
            <a:blip r:embed="rId4"/>
            <a:srcRect/>
            <a:stretch/>
          </a:blip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8" name="CustomShape 11"/>
          <p:cNvSpPr/>
          <p:nvPr/>
        </p:nvSpPr>
        <p:spPr>
          <a:xfrm rot="840000">
            <a:off x="-38520" y="1800360"/>
            <a:ext cx="2486520" cy="36360"/>
          </a:xfrm>
          <a:prstGeom prst="rect">
            <a:avLst/>
          </a:prstGeom>
          <a:blipFill rotWithShape="0">
            <a:blip r:embed="rId2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21"/>
          <p:cNvSpPr/>
          <p:nvPr/>
        </p:nvSpPr>
        <p:spPr>
          <a:xfrm>
            <a:off x="1226880" y="266760"/>
            <a:ext cx="8281800" cy="72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4000" b="0" strike="noStrike" spc="-1">
                <a:solidFill>
                  <a:srgbClr val="00B0F0"/>
                </a:solidFill>
                <a:latin typeface="Corbel"/>
                <a:ea typeface="DejaVu Sans"/>
              </a:rPr>
              <a:t>57. Tie ja esteajoa</a:t>
            </a:r>
            <a:endParaRPr lang="fi-FI" sz="4000" b="0" strike="noStrike" spc="-1">
              <a:latin typeface="Arial"/>
            </a:endParaRPr>
          </a:p>
        </p:txBody>
      </p:sp>
      <p:sp>
        <p:nvSpPr>
          <p:cNvPr id="222" name="TextShape 22"/>
          <p:cNvSpPr/>
          <p:nvPr/>
        </p:nvSpPr>
        <p:spPr>
          <a:xfrm>
            <a:off x="1226880" y="1464120"/>
            <a:ext cx="8852040" cy="332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</p:txBody>
      </p:sp>
      <p:sp>
        <p:nvSpPr>
          <p:cNvPr id="223" name="CustomShape 19"/>
          <p:cNvSpPr/>
          <p:nvPr/>
        </p:nvSpPr>
        <p:spPr>
          <a:xfrm>
            <a:off x="1339200" y="1464120"/>
            <a:ext cx="8481600" cy="389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Merkitään ajoerän aikana tapahtuneiden esteajojen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matkat yhteensä.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2800" b="0" strike="noStrike" spc="-1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Matkat kannattaa merkitä ajoviivastolle heti esteajon tapahduttua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2800" b="0" strike="noStrike" spc="-1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800" b="0" strike="noStrike" spc="-1">
                <a:solidFill>
                  <a:srgbClr val="00A933"/>
                </a:solidFill>
                <a:latin typeface="Arial"/>
                <a:ea typeface="DejaVu Sans"/>
              </a:rPr>
              <a:t>MYÖS MUISSA ESTEISSÄ TAPAHTUNUT AJO, EI PELKÄSTÄÄN TIE!!!!</a:t>
            </a:r>
            <a:endParaRPr lang="fi-FI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9"/>
          <p:cNvSpPr/>
          <p:nvPr/>
        </p:nvSpPr>
        <p:spPr>
          <a:xfrm>
            <a:off x="1226880" y="151920"/>
            <a:ext cx="8281800" cy="616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4000" b="0" strike="noStrike" spc="-1" dirty="0">
                <a:solidFill>
                  <a:srgbClr val="00B0F0"/>
                </a:solidFill>
                <a:latin typeface="Corbel"/>
                <a:ea typeface="DejaVu Sans"/>
              </a:rPr>
              <a:t>62. Matka ajoerässä</a:t>
            </a:r>
            <a:endParaRPr lang="fi-FI" sz="4000" b="0" strike="noStrike" spc="-1" dirty="0">
              <a:latin typeface="Arial"/>
            </a:endParaRPr>
          </a:p>
        </p:txBody>
      </p:sp>
      <p:sp>
        <p:nvSpPr>
          <p:cNvPr id="225" name="TextShape 20"/>
          <p:cNvSpPr/>
          <p:nvPr/>
        </p:nvSpPr>
        <p:spPr>
          <a:xfrm>
            <a:off x="1226880" y="1464120"/>
            <a:ext cx="8281800" cy="332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</p:txBody>
      </p:sp>
      <p:sp>
        <p:nvSpPr>
          <p:cNvPr id="226" name="CustomShape 18"/>
          <p:cNvSpPr/>
          <p:nvPr/>
        </p:nvSpPr>
        <p:spPr>
          <a:xfrm>
            <a:off x="1339200" y="883630"/>
            <a:ext cx="8481600" cy="479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2400" b="0" strike="noStrike" spc="-1" dirty="0">
                <a:solidFill>
                  <a:srgbClr val="00B0F0"/>
                </a:solidFill>
                <a:latin typeface="Arial"/>
                <a:ea typeface="DejaVu Sans"/>
              </a:rPr>
              <a:t>Merkitään koiran kulkema matka ajoerän aikana.</a:t>
            </a:r>
            <a:endParaRPr lang="fi-FI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24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400" b="0" strike="noStrike" spc="-1" dirty="0">
                <a:solidFill>
                  <a:srgbClr val="00B0F0"/>
                </a:solidFill>
                <a:latin typeface="Arial"/>
                <a:ea typeface="DejaVu Sans"/>
              </a:rPr>
              <a:t>Kertoo suuruusluokan matkasta ajoerän aikana. </a:t>
            </a:r>
            <a:endParaRPr lang="fi-FI" sz="2400" b="0" strike="noStrike" spc="-1" dirty="0">
              <a:latin typeface="Arial"/>
            </a:endParaRPr>
          </a:p>
          <a:p>
            <a:pPr marL="914400" lvl="1" indent="-457200">
              <a:lnSpc>
                <a:spcPct val="100000"/>
              </a:lnSpc>
              <a:buClr>
                <a:srgbClr val="00B0F0"/>
              </a:buClr>
              <a:buFont typeface="Wingdings" charset="2"/>
              <a:buChar char=""/>
            </a:pPr>
            <a:r>
              <a:rPr lang="fi-FI" sz="2400" b="0" strike="noStrike" spc="-1" dirty="0">
                <a:solidFill>
                  <a:srgbClr val="00B0F0"/>
                </a:solidFill>
                <a:latin typeface="Arial"/>
                <a:ea typeface="DejaVu Sans"/>
              </a:rPr>
              <a:t>Esim. 5 min ajo ja matkaa kertyy 30km. Tai 120 min ajo, ja matkaa 4km. </a:t>
            </a:r>
            <a:endParaRPr lang="fi-FI" sz="24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400" b="0" strike="noStrike" spc="-1" dirty="0">
                <a:solidFill>
                  <a:srgbClr val="00B0F0"/>
                </a:solidFill>
                <a:latin typeface="Arial"/>
                <a:ea typeface="DejaVu Sans"/>
              </a:rPr>
              <a:t>Arvokasta tietoa kasvattajille.</a:t>
            </a:r>
          </a:p>
          <a:p>
            <a:pPr>
              <a:lnSpc>
                <a:spcPct val="100000"/>
              </a:lnSpc>
              <a:buClr>
                <a:srgbClr val="00B0F0"/>
              </a:buClr>
            </a:pPr>
            <a:endParaRPr lang="fi-FI" sz="24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400" b="0" strike="noStrike" spc="-1" dirty="0">
                <a:solidFill>
                  <a:srgbClr val="00A933"/>
                </a:solidFill>
                <a:latin typeface="Arial"/>
                <a:ea typeface="DejaVu Sans"/>
              </a:rPr>
              <a:t>MATKA AJON ALKAMISESTA AJOERÄN LOPPUMISEEN!! EI SIIS PELKÄSTÄÄN AJON AIKANA.</a:t>
            </a:r>
            <a:endParaRPr lang="fi-FI" sz="2400" spc="-1" dirty="0">
              <a:solidFill>
                <a:srgbClr val="00A933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Clr>
                <a:srgbClr val="00B0F0"/>
              </a:buClr>
            </a:pPr>
            <a:endParaRPr lang="fi-FI" sz="2400" b="0" strike="noStrike" spc="-1" dirty="0">
              <a:solidFill>
                <a:srgbClr val="00A933"/>
              </a:solidFill>
              <a:latin typeface="Arial"/>
              <a:ea typeface="DejaVu Sans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1600" spc="-1" dirty="0" err="1">
                <a:solidFill>
                  <a:srgbClr val="00A933"/>
                </a:solidFill>
                <a:latin typeface="Arial"/>
                <a:ea typeface="DejaVu Sans"/>
              </a:rPr>
              <a:t>Saj</a:t>
            </a:r>
            <a:r>
              <a:rPr lang="fi-FI" sz="1600" spc="-1" dirty="0">
                <a:solidFill>
                  <a:srgbClr val="00A933"/>
                </a:solidFill>
                <a:latin typeface="Arial"/>
                <a:ea typeface="DejaVu Sans"/>
              </a:rPr>
              <a:t> </a:t>
            </a:r>
            <a:r>
              <a:rPr lang="fi-FI" sz="1600" spc="-1" dirty="0">
                <a:solidFill>
                  <a:srgbClr val="00A933"/>
                </a:solidFill>
                <a:latin typeface="Arial"/>
                <a:ea typeface="DejaVu Sans"/>
                <a:sym typeface="Wingdings" panose="05000000000000000000" pitchFamily="2" charset="2"/>
              </a:rPr>
              <a:t></a:t>
            </a:r>
            <a:r>
              <a:rPr lang="fi-FI" sz="1600" spc="-1" dirty="0" err="1">
                <a:solidFill>
                  <a:srgbClr val="00A933"/>
                </a:solidFill>
                <a:latin typeface="Arial"/>
                <a:ea typeface="DejaVu Sans"/>
                <a:sym typeface="Wingdings" panose="05000000000000000000" pitchFamily="2" charset="2"/>
              </a:rPr>
              <a:t>koetoimintakoulutustoimikunta</a:t>
            </a:r>
            <a:r>
              <a:rPr lang="fi-FI" sz="1600" spc="-1" dirty="0">
                <a:solidFill>
                  <a:srgbClr val="00A933"/>
                </a:solidFill>
                <a:latin typeface="Arial"/>
                <a:ea typeface="DejaVu Sans"/>
                <a:sym typeface="Wingdings" panose="05000000000000000000" pitchFamily="2" charset="2"/>
              </a:rPr>
              <a:t> </a:t>
            </a:r>
            <a:r>
              <a:rPr lang="fi-FI" sz="1600" spc="-1" dirty="0" err="1">
                <a:solidFill>
                  <a:srgbClr val="00A933"/>
                </a:solidFill>
                <a:latin typeface="Arial"/>
                <a:ea typeface="DejaVu Sans"/>
                <a:sym typeface="Wingdings" panose="05000000000000000000" pitchFamily="2" charset="2"/>
              </a:rPr>
              <a:t>tiedottaamatkan</a:t>
            </a:r>
            <a:r>
              <a:rPr lang="fi-FI" sz="1600" spc="-1" dirty="0">
                <a:solidFill>
                  <a:srgbClr val="00A933"/>
                </a:solidFill>
                <a:latin typeface="Arial"/>
                <a:ea typeface="DejaVu Sans"/>
                <a:sym typeface="Wingdings" panose="05000000000000000000" pitchFamily="2" charset="2"/>
              </a:rPr>
              <a:t> mittaaminen ajoerässä</a:t>
            </a:r>
            <a:endParaRPr lang="fi-FI" sz="16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400" b="0" u="sng" strike="noStrike" spc="-1" dirty="0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https://youtu.be/T9hw-dGIC5k</a:t>
            </a:r>
            <a:endParaRPr lang="fi-FI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/>
          <p:nvPr/>
        </p:nvSpPr>
        <p:spPr>
          <a:xfrm>
            <a:off x="1226880" y="1590840"/>
            <a:ext cx="8852040" cy="2931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Corbel"/>
                <a:ea typeface="DejaVu Sans"/>
              </a:rPr>
              <a:t>Merkitään silloin, kun olosuhteet ovat erityisen vaativat/rasittavat koiran metsästysinnolle</a:t>
            </a:r>
            <a:endParaRPr lang="fi-FI" sz="2200" b="0" strike="noStrike" spc="-1">
              <a:latin typeface="Arial"/>
            </a:endParaRPr>
          </a:p>
          <a:p>
            <a:pPr marL="914400" lvl="1" indent="-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B0F0"/>
              </a:buClr>
              <a:buFont typeface="Arial"/>
              <a:buChar char="•"/>
            </a:pPr>
            <a:r>
              <a:rPr lang="fi-FI" sz="2200" b="0" strike="noStrike" spc="-1">
                <a:solidFill>
                  <a:srgbClr val="00B0F0"/>
                </a:solidFill>
                <a:latin typeface="Corbel"/>
                <a:ea typeface="DejaVu Sans"/>
              </a:rPr>
              <a:t>Saattaa olla muutakin kuin paksu lumikerros</a:t>
            </a:r>
            <a:endParaRPr lang="fi-FI" sz="2200" b="0" strike="noStrike" spc="-1">
              <a:latin typeface="Arial"/>
            </a:endParaRPr>
          </a:p>
          <a:p>
            <a:pPr marL="914400" lvl="1" indent="-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B0F0"/>
              </a:buClr>
              <a:buFont typeface="Arial"/>
              <a:buChar char="•"/>
            </a:pPr>
            <a:r>
              <a:rPr lang="fi-FI" sz="2200" b="0" strike="noStrike" spc="-1">
                <a:solidFill>
                  <a:srgbClr val="00B0F0"/>
                </a:solidFill>
                <a:latin typeface="Corbel"/>
                <a:ea typeface="DejaVu Sans"/>
              </a:rPr>
              <a:t>Esimerkiksi syksyn lämpimät</a:t>
            </a:r>
            <a:endParaRPr lang="fi-FI" sz="2200" b="0" strike="noStrike" spc="-1">
              <a:latin typeface="Arial"/>
            </a:endParaRPr>
          </a:p>
          <a:p>
            <a:pPr marL="914400" lvl="1" indent="-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B0F0"/>
              </a:buClr>
              <a:buFont typeface="Arial"/>
              <a:buChar char="•"/>
            </a:pPr>
            <a:r>
              <a:rPr lang="fi-FI" sz="2200" b="0" strike="noStrike" spc="-1">
                <a:solidFill>
                  <a:srgbClr val="00B0F0"/>
                </a:solidFill>
                <a:latin typeface="Corbel"/>
                <a:ea typeface="DejaVu Sans"/>
              </a:rPr>
              <a:t>Vesisade/myrsky</a:t>
            </a:r>
            <a:endParaRPr lang="fi-FI" sz="2200" b="0" strike="noStrike" spc="-1">
              <a:latin typeface="Arial"/>
            </a:endParaRPr>
          </a:p>
          <a:p>
            <a:pPr marL="914400" lvl="1" indent="-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00B0F0"/>
              </a:buClr>
              <a:buFont typeface="Arial"/>
              <a:buChar char="•"/>
            </a:pPr>
            <a:r>
              <a:rPr lang="fi-FI" sz="2200" b="0" strike="noStrike" spc="-1">
                <a:solidFill>
                  <a:srgbClr val="00B0F0"/>
                </a:solidFill>
                <a:latin typeface="Corbel"/>
                <a:ea typeface="DejaVu Sans"/>
              </a:rPr>
              <a:t>Koiralle tulee useampia hakuja päivän aikana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Corbel"/>
                <a:ea typeface="DejaVu Sans"/>
              </a:rPr>
              <a:t> Tuomarit arvioivat innon maastossa!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r>
              <a:rPr lang="fi-FI" sz="2200" b="0" strike="noStrike" spc="-1">
                <a:solidFill>
                  <a:srgbClr val="00A933"/>
                </a:solidFill>
                <a:latin typeface="Corbel"/>
                <a:ea typeface="DejaVu Sans"/>
              </a:rPr>
              <a:t>OTETTU HYVIN KÄYTTÖÖN! MUUTAKIN KUIN ”ÄÄRIOLOISSA”.</a:t>
            </a:r>
            <a:endParaRPr lang="fi-FI" sz="2200" b="0" strike="noStrike" spc="-1">
              <a:latin typeface="Arial"/>
            </a:endParaRPr>
          </a:p>
        </p:txBody>
      </p:sp>
      <p:sp>
        <p:nvSpPr>
          <p:cNvPr id="200" name="TextShape 4"/>
          <p:cNvSpPr/>
          <p:nvPr/>
        </p:nvSpPr>
        <p:spPr>
          <a:xfrm>
            <a:off x="1226880" y="567000"/>
            <a:ext cx="8281800" cy="90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4000" b="0" strike="noStrike" spc="-1">
                <a:solidFill>
                  <a:srgbClr val="00B0F0"/>
                </a:solidFill>
                <a:latin typeface="Corbel"/>
                <a:ea typeface="DejaVu Sans"/>
              </a:rPr>
              <a:t>10. Vaativat olosuhteet</a:t>
            </a:r>
            <a:endParaRPr lang="fi-FI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1430124" y="84070"/>
            <a:ext cx="7420799" cy="4773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i-FI" sz="4000" b="0" strike="noStrike" spc="-1" dirty="0">
                <a:solidFill>
                  <a:srgbClr val="00B0F0"/>
                </a:solidFill>
                <a:latin typeface="Corbel"/>
              </a:rPr>
              <a:t>18. Maasto</a:t>
            </a:r>
          </a:p>
        </p:txBody>
      </p:sp>
      <p:sp>
        <p:nvSpPr>
          <p:cNvPr id="202" name="PlaceHolder 2"/>
          <p:cNvSpPr>
            <a:spLocks noGrp="1"/>
          </p:cNvSpPr>
          <p:nvPr>
            <p:ph type="subTitle"/>
          </p:nvPr>
        </p:nvSpPr>
        <p:spPr>
          <a:xfrm>
            <a:off x="1279292" y="705335"/>
            <a:ext cx="8496000" cy="465358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spAutoFit/>
          </a:bodyPr>
          <a:lstStyle/>
          <a:p>
            <a:r>
              <a:rPr lang="fi-FI" sz="2800" b="0" strike="noStrike" spc="-1" dirty="0">
                <a:solidFill>
                  <a:srgbClr val="00B0F0"/>
                </a:solidFill>
                <a:latin typeface="Corbel"/>
              </a:rPr>
              <a:t>- Nykyisellään maastot arvioidaan pääosin 3-5 ympäri suomen.</a:t>
            </a:r>
          </a:p>
          <a:p>
            <a:endParaRPr lang="fi-FI" sz="2800" b="0" strike="noStrike" spc="-1" dirty="0">
              <a:solidFill>
                <a:srgbClr val="00B0F0"/>
              </a:solidFill>
              <a:latin typeface="Corbel"/>
            </a:endParaRPr>
          </a:p>
          <a:p>
            <a:r>
              <a:rPr lang="fi-FI" sz="2800" b="0" strike="noStrike" spc="-1" dirty="0">
                <a:solidFill>
                  <a:srgbClr val="00B0F0"/>
                </a:solidFill>
                <a:latin typeface="Corbel"/>
              </a:rPr>
              <a:t>- Maastonumero voi olla korottava tekijä ajotaitoon.</a:t>
            </a:r>
          </a:p>
          <a:p>
            <a:endParaRPr lang="fi-FI" sz="2800" b="0" strike="noStrike" spc="-1" dirty="0">
              <a:solidFill>
                <a:srgbClr val="00B0F0"/>
              </a:solidFill>
              <a:latin typeface="Corbel"/>
            </a:endParaRPr>
          </a:p>
          <a:p>
            <a:r>
              <a:rPr lang="fi-FI" sz="2800" b="0" strike="noStrike" spc="-1" dirty="0">
                <a:solidFill>
                  <a:srgbClr val="00B0F0"/>
                </a:solidFill>
                <a:latin typeface="Corbel"/>
              </a:rPr>
              <a:t>- Numeron tarkoitus ei ole kehua opasta, vaan kertoa olosuhteista joissa koira työskentelee!</a:t>
            </a:r>
          </a:p>
          <a:p>
            <a:endParaRPr lang="fi-FI" sz="2800" b="0" strike="noStrike" spc="-1" dirty="0">
              <a:solidFill>
                <a:srgbClr val="00B0F0"/>
              </a:solidFill>
              <a:latin typeface="Corbel"/>
            </a:endParaRPr>
          </a:p>
          <a:p>
            <a:r>
              <a:rPr lang="fi-FI" sz="2800" b="0" strike="noStrike" spc="-1" dirty="0">
                <a:solidFill>
                  <a:srgbClr val="00B0F0"/>
                </a:solidFill>
                <a:latin typeface="Corbel"/>
              </a:rPr>
              <a:t>- Iso metsämaasto voi olla 1-2 maasto, jos työskentely tapahtuu pääosin esteissä. Ja vastaavasti pieni rikkonainen maasto voi olla 4-5 maasto, jos työskentely pysyy koko ajan metsässä.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5"/>
          <p:cNvSpPr/>
          <p:nvPr/>
        </p:nvSpPr>
        <p:spPr>
          <a:xfrm>
            <a:off x="1226880" y="266760"/>
            <a:ext cx="8281800" cy="72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4000" b="0" strike="noStrike" spc="-1">
                <a:solidFill>
                  <a:srgbClr val="00B0F0"/>
                </a:solidFill>
                <a:latin typeface="Corbel"/>
                <a:ea typeface="DejaVu Sans"/>
              </a:rPr>
              <a:t>24. Suurin etäisyys</a:t>
            </a:r>
            <a:endParaRPr lang="fi-FI" sz="4000" b="0" strike="noStrike" spc="-1">
              <a:latin typeface="Arial"/>
            </a:endParaRPr>
          </a:p>
        </p:txBody>
      </p:sp>
      <p:sp>
        <p:nvSpPr>
          <p:cNvPr id="204" name="TextShape 6"/>
          <p:cNvSpPr/>
          <p:nvPr/>
        </p:nvSpPr>
        <p:spPr>
          <a:xfrm>
            <a:off x="1226880" y="1464120"/>
            <a:ext cx="8281800" cy="332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</p:txBody>
      </p:sp>
      <p:sp>
        <p:nvSpPr>
          <p:cNvPr id="205" name="CustomShape 8"/>
          <p:cNvSpPr/>
          <p:nvPr/>
        </p:nvSpPr>
        <p:spPr>
          <a:xfrm>
            <a:off x="1339200" y="1254240"/>
            <a:ext cx="8740080" cy="3804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3200" b="0" strike="noStrike" spc="-1">
                <a:solidFill>
                  <a:srgbClr val="00B0F0"/>
                </a:solidFill>
                <a:latin typeface="Arial"/>
                <a:ea typeface="DejaVu Sans"/>
              </a:rPr>
              <a:t>Suurin hakulenkin laajuus.</a:t>
            </a:r>
            <a:endParaRPr lang="fi-FI" sz="3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3200" b="0" strike="noStrike" spc="-1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Merkitään etäisyys missä koira kauimmillaan käy               </a:t>
            </a:r>
            <a:r>
              <a:rPr lang="fi-FI" sz="2800" b="1" u="sng" strike="noStrike" spc="-1">
                <a:solidFill>
                  <a:srgbClr val="00A933"/>
                </a:solidFill>
                <a:uFillTx/>
                <a:latin typeface="Arial"/>
                <a:ea typeface="DejaVu Sans"/>
              </a:rPr>
              <a:t>ryhmästä</a:t>
            </a: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 ennen ajon lähtöä</a:t>
            </a:r>
            <a:endParaRPr lang="fi-FI" sz="2800" b="0" strike="noStrike" spc="-1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Helppo laittaa, kun hakutaulukkoon on haun aikana merkitty etäisyyksiä</a:t>
            </a:r>
            <a:endParaRPr lang="fi-FI" sz="2800" b="0" strike="noStrike" spc="-1"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Rastitetaan lähes aina</a:t>
            </a:r>
            <a:endParaRPr lang="fi-FI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7"/>
          <p:cNvSpPr/>
          <p:nvPr/>
        </p:nvSpPr>
        <p:spPr>
          <a:xfrm>
            <a:off x="1226880" y="266760"/>
            <a:ext cx="8281800" cy="72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4000" b="0" strike="noStrike" spc="-1">
                <a:solidFill>
                  <a:srgbClr val="00B0F0"/>
                </a:solidFill>
                <a:latin typeface="Corbel"/>
                <a:ea typeface="DejaVu Sans"/>
              </a:rPr>
              <a:t>25. Yöjälki löytyi</a:t>
            </a:r>
            <a:endParaRPr lang="fi-FI" sz="4000" b="0" strike="noStrike" spc="-1">
              <a:latin typeface="Arial"/>
            </a:endParaRPr>
          </a:p>
        </p:txBody>
      </p:sp>
      <p:sp>
        <p:nvSpPr>
          <p:cNvPr id="207" name="TextShape 8"/>
          <p:cNvSpPr/>
          <p:nvPr/>
        </p:nvSpPr>
        <p:spPr>
          <a:xfrm>
            <a:off x="1226880" y="1464120"/>
            <a:ext cx="8281800" cy="332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</p:txBody>
      </p:sp>
      <p:sp>
        <p:nvSpPr>
          <p:cNvPr id="208" name="CustomShape 12"/>
          <p:cNvSpPr/>
          <p:nvPr/>
        </p:nvSpPr>
        <p:spPr>
          <a:xfrm>
            <a:off x="1226880" y="1636920"/>
            <a:ext cx="7998480" cy="3150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Lyhin etäisyys</a:t>
            </a:r>
            <a:r>
              <a:rPr lang="fi-FI" sz="2800" b="0" strike="noStrike" spc="-1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fi-FI" sz="2800" b="1" u="sng" strike="noStrike" spc="-1">
                <a:solidFill>
                  <a:srgbClr val="00A933"/>
                </a:solidFill>
                <a:uFillTx/>
                <a:latin typeface="Arial"/>
                <a:ea typeface="DejaVu Sans"/>
              </a:rPr>
              <a:t>irtilaskupaikasta</a:t>
            </a:r>
            <a:r>
              <a:rPr lang="fi-FI" sz="2800" b="0" strike="noStrike" spc="-1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paikkaan, mistä yöjälki</a:t>
            </a:r>
            <a:r>
              <a:rPr lang="fi-FI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löytyi.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2800" b="0" strike="noStrike" spc="-1">
              <a:latin typeface="Arial"/>
            </a:endParaRPr>
          </a:p>
          <a:p>
            <a:pPr marL="914400" lvl="1" indent="-4572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Yöjäljen löytyminen yleensä helppo todeta paikantimesta</a:t>
            </a:r>
            <a:endParaRPr lang="fi-FI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9"/>
          <p:cNvSpPr/>
          <p:nvPr/>
        </p:nvSpPr>
        <p:spPr>
          <a:xfrm>
            <a:off x="1226880" y="266760"/>
            <a:ext cx="8281800" cy="72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4000" b="0" strike="noStrike" spc="-1">
                <a:solidFill>
                  <a:srgbClr val="00B0F0"/>
                </a:solidFill>
                <a:latin typeface="Corbel"/>
                <a:ea typeface="DejaVu Sans"/>
              </a:rPr>
              <a:t>26. Eteneminen yöjäljellä</a:t>
            </a:r>
            <a:endParaRPr lang="fi-FI" sz="4000" b="0" strike="noStrike" spc="-1">
              <a:latin typeface="Arial"/>
            </a:endParaRPr>
          </a:p>
        </p:txBody>
      </p:sp>
      <p:sp>
        <p:nvSpPr>
          <p:cNvPr id="210" name="TextShape 10"/>
          <p:cNvSpPr/>
          <p:nvPr/>
        </p:nvSpPr>
        <p:spPr>
          <a:xfrm>
            <a:off x="1226880" y="1464120"/>
            <a:ext cx="8281800" cy="332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</p:txBody>
      </p:sp>
      <p:sp>
        <p:nvSpPr>
          <p:cNvPr id="211" name="CustomShape 13"/>
          <p:cNvSpPr/>
          <p:nvPr/>
        </p:nvSpPr>
        <p:spPr>
          <a:xfrm>
            <a:off x="1226880" y="1464120"/>
            <a:ext cx="8444880" cy="359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Pääsäännön mukaisesti.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	- 5 = Tehokasta, nopeaa, järkevää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	- 1 = Puurtavaa, hidasta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A933"/>
                </a:solidFill>
                <a:latin typeface="Arial"/>
                <a:ea typeface="DejaVu Sans"/>
              </a:rPr>
              <a:t>PÄÄSÄÄNTÖ SÄÄNTÖKIRJASSA! (sivu 20)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A933"/>
                </a:solidFill>
                <a:latin typeface="Arial"/>
                <a:ea typeface="DejaVu Sans"/>
              </a:rPr>
              <a:t>Mahdotonta kirjata liian tarkkoja määreitä, koska olosuhteet, maasto, jne. vaikuttavat liikaa.</a:t>
            </a:r>
            <a:endParaRPr lang="fi-FI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1"/>
          <p:cNvSpPr/>
          <p:nvPr/>
        </p:nvSpPr>
        <p:spPr>
          <a:xfrm>
            <a:off x="1226880" y="266760"/>
            <a:ext cx="8281800" cy="72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4000" b="0" strike="noStrike" spc="-1">
                <a:solidFill>
                  <a:srgbClr val="00B0F0"/>
                </a:solidFill>
                <a:latin typeface="Corbel"/>
                <a:ea typeface="DejaVu Sans"/>
              </a:rPr>
              <a:t>31. Kertovuus</a:t>
            </a:r>
            <a:endParaRPr lang="fi-FI" sz="4000" b="0" strike="noStrike" spc="-1">
              <a:latin typeface="Arial"/>
            </a:endParaRPr>
          </a:p>
        </p:txBody>
      </p:sp>
      <p:sp>
        <p:nvSpPr>
          <p:cNvPr id="213" name="TextShape 12"/>
          <p:cNvSpPr/>
          <p:nvPr/>
        </p:nvSpPr>
        <p:spPr>
          <a:xfrm>
            <a:off x="1226880" y="1464120"/>
            <a:ext cx="8281800" cy="332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</p:txBody>
      </p:sp>
      <p:sp>
        <p:nvSpPr>
          <p:cNvPr id="214" name="CustomShape 14"/>
          <p:cNvSpPr/>
          <p:nvPr/>
        </p:nvSpPr>
        <p:spPr>
          <a:xfrm>
            <a:off x="1487880" y="1464120"/>
            <a:ext cx="7886520" cy="374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5 = erinomainen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4 = erittäin hyvä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3 = hyvä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2 = välttävä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B0F0"/>
                </a:solidFill>
                <a:latin typeface="Arial"/>
                <a:ea typeface="DejaVu Sans"/>
              </a:rPr>
              <a:t>1 = heikko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A933"/>
                </a:solidFill>
                <a:latin typeface="Arial"/>
                <a:ea typeface="DejaVu Sans"/>
              </a:rPr>
              <a:t>HYVIN KERTOVASSA HAUKUSSA AJON AIKANA HUONOMPIAKIN PÄTKIÄ. </a:t>
            </a:r>
            <a:endParaRPr lang="fi-FI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800" b="0" strike="noStrike" spc="-1">
                <a:solidFill>
                  <a:srgbClr val="00A933"/>
                </a:solidFill>
                <a:latin typeface="Arial"/>
                <a:ea typeface="DejaVu Sans"/>
              </a:rPr>
              <a:t>KOROTTAVA TEKIJÄ!!!!!!</a:t>
            </a:r>
            <a:endParaRPr lang="fi-FI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3"/>
          <p:cNvSpPr/>
          <p:nvPr/>
        </p:nvSpPr>
        <p:spPr>
          <a:xfrm>
            <a:off x="1226880" y="266760"/>
            <a:ext cx="8281800" cy="72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4000" b="0" strike="noStrike" spc="-1">
                <a:solidFill>
                  <a:srgbClr val="00B0F0"/>
                </a:solidFill>
                <a:latin typeface="Corbel"/>
                <a:ea typeface="DejaVu Sans"/>
              </a:rPr>
              <a:t>42. Metsästysinto koetteluaikana</a:t>
            </a:r>
            <a:endParaRPr lang="fi-FI" sz="4000" b="0" strike="noStrike" spc="-1">
              <a:latin typeface="Arial"/>
            </a:endParaRPr>
          </a:p>
        </p:txBody>
      </p:sp>
      <p:sp>
        <p:nvSpPr>
          <p:cNvPr id="216" name="TextShape 14"/>
          <p:cNvSpPr/>
          <p:nvPr/>
        </p:nvSpPr>
        <p:spPr>
          <a:xfrm>
            <a:off x="1226880" y="1464120"/>
            <a:ext cx="8281800" cy="332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</p:txBody>
      </p:sp>
      <p:sp>
        <p:nvSpPr>
          <p:cNvPr id="217" name="CustomShape 15"/>
          <p:cNvSpPr/>
          <p:nvPr/>
        </p:nvSpPr>
        <p:spPr>
          <a:xfrm>
            <a:off x="1315800" y="994680"/>
            <a:ext cx="8481600" cy="4017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5 = koiralla moitteeton metsästysinto koko koetteluajan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4 = koiran innossa lievää huomautettavaa haku- tai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ajotyöskentelyn aikana </a:t>
            </a:r>
            <a:r>
              <a:rPr lang="fi-FI" sz="2800" b="1" strike="noStrike" spc="-1">
                <a:solidFill>
                  <a:srgbClr val="00B0F0"/>
                </a:solidFill>
                <a:latin typeface="Arial"/>
                <a:ea typeface="DejaVu Sans"/>
              </a:rPr>
              <a:t>rasittavissa</a:t>
            </a: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 olosuhteissa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3 = koiran innossa lievää huomautettavaa haku- tai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ajotyöskentelyn aikana </a:t>
            </a:r>
            <a:r>
              <a:rPr lang="fi-FI" sz="2800" b="1" strike="noStrike" spc="-1">
                <a:solidFill>
                  <a:srgbClr val="00B0F0"/>
                </a:solidFill>
                <a:latin typeface="Arial"/>
                <a:ea typeface="DejaVu Sans"/>
              </a:rPr>
              <a:t>normaaleissa</a:t>
            </a: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 olosuhteissa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2 = koiran innossa huomautettavaa niin, että se haittaa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koesuoritusta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1 = koiran into selvästi puutteellinen niin, että koesuoritus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B0F0"/>
                </a:solidFill>
                <a:latin typeface="Arial"/>
                <a:ea typeface="DejaVu Sans"/>
              </a:rPr>
              <a:t>ei onnistu. Koira suljetaan.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A933"/>
                </a:solidFill>
                <a:latin typeface="Arial"/>
                <a:ea typeface="DejaVu Sans"/>
              </a:rPr>
              <a:t>HUOM! 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A933"/>
                </a:solidFill>
                <a:latin typeface="Arial"/>
                <a:ea typeface="DejaVu Sans"/>
              </a:rPr>
              <a:t>JOS HUOMAUTTAMISTA, NORMAALI OLOISSA INTO MAKS 3.!!</a:t>
            </a:r>
            <a:endParaRPr lang="fi-FI" sz="2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000" b="0" strike="noStrike" spc="-1">
                <a:solidFill>
                  <a:srgbClr val="00A933"/>
                </a:solidFill>
                <a:latin typeface="Arial"/>
                <a:ea typeface="DejaVu Sans"/>
              </a:rPr>
              <a:t>NUMERO 4 VAATII RASTIN RASITTAVAT OLOSUHTEET KOHTAAN.</a:t>
            </a:r>
            <a:endParaRPr lang="fi-FI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5"/>
          <p:cNvSpPr/>
          <p:nvPr/>
        </p:nvSpPr>
        <p:spPr>
          <a:xfrm>
            <a:off x="1226880" y="266760"/>
            <a:ext cx="8281800" cy="72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4000" b="0" strike="noStrike" spc="-1">
                <a:solidFill>
                  <a:srgbClr val="00B0F0"/>
                </a:solidFill>
                <a:latin typeface="Corbel"/>
                <a:ea typeface="DejaVu Sans"/>
              </a:rPr>
              <a:t>50. Sujuvuus</a:t>
            </a:r>
            <a:endParaRPr lang="fi-FI" sz="4000" b="0" strike="noStrike" spc="-1">
              <a:latin typeface="Arial"/>
            </a:endParaRPr>
          </a:p>
        </p:txBody>
      </p:sp>
      <p:sp>
        <p:nvSpPr>
          <p:cNvPr id="219" name="TextShape 16"/>
          <p:cNvSpPr/>
          <p:nvPr/>
        </p:nvSpPr>
        <p:spPr>
          <a:xfrm>
            <a:off x="1226880" y="1464120"/>
            <a:ext cx="8281800" cy="332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fi-FI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</a:pPr>
            <a:endParaRPr lang="fi-FI" sz="1800" b="0" strike="noStrike" spc="-1">
              <a:latin typeface="Arial"/>
            </a:endParaRPr>
          </a:p>
        </p:txBody>
      </p:sp>
      <p:sp>
        <p:nvSpPr>
          <p:cNvPr id="220" name="CustomShape 16"/>
          <p:cNvSpPr/>
          <p:nvPr/>
        </p:nvSpPr>
        <p:spPr>
          <a:xfrm>
            <a:off x="1339200" y="1339200"/>
            <a:ext cx="8481600" cy="4017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fi-FI" sz="2200" b="1" u="sng" strike="noStrike" spc="-1">
                <a:solidFill>
                  <a:srgbClr val="00A933"/>
                </a:solidFill>
                <a:uFillTx/>
                <a:latin typeface="Arial"/>
                <a:ea typeface="DejaVu Sans"/>
              </a:rPr>
              <a:t>Ajon sujuvuus ja etenevyys ottamatta kantaa ajon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1" u="sng" strike="noStrike" spc="-1">
                <a:solidFill>
                  <a:srgbClr val="00A933"/>
                </a:solidFill>
                <a:uFillTx/>
                <a:latin typeface="Arial"/>
                <a:ea typeface="DejaVu Sans"/>
              </a:rPr>
              <a:t>pituuteen.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Arial"/>
                <a:ea typeface="DejaVu Sans"/>
              </a:rPr>
              <a:t>5 = sujuvuudeltaan ja etenevyydeltään erinomainen, lähes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Arial"/>
                <a:ea typeface="DejaVu Sans"/>
              </a:rPr>
              <a:t>katkoton ajo, hyvä yhteys ajettavaan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Arial"/>
                <a:ea typeface="DejaVu Sans"/>
              </a:rPr>
              <a:t>4 = sujuvuudeltaan ja etenevyydeltään erittäin hyvä ajo,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Arial"/>
                <a:ea typeface="DejaVu Sans"/>
              </a:rPr>
              <a:t>muutamia katkoja, hyvä yhteys ajettavaan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Arial"/>
                <a:ea typeface="DejaVu Sans"/>
              </a:rPr>
              <a:t>3 = sujuvuudeltaan hyvä ajo, hyvä yhteys ajettavaan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Arial"/>
                <a:ea typeface="DejaVu Sans"/>
              </a:rPr>
              <a:t>2 = sujuvuudeltaan välttävä, katkonainen tai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Arial"/>
                <a:ea typeface="DejaVu Sans"/>
              </a:rPr>
              <a:t>etenevyydeltään huono ajo, huono yhteys ajettavaan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Arial"/>
                <a:ea typeface="DejaVu Sans"/>
              </a:rPr>
              <a:t>1 = ajon sujuvuus huonoa tai koira ajaa kävellen, yhteys</a:t>
            </a:r>
            <a:endParaRPr lang="fi-FI" sz="2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fi-FI" sz="2200" b="0" strike="noStrike" spc="-1">
                <a:solidFill>
                  <a:srgbClr val="00B0F0"/>
                </a:solidFill>
                <a:latin typeface="Arial"/>
                <a:ea typeface="DejaVu Sans"/>
              </a:rPr>
              <a:t>ajettavaan huono</a:t>
            </a:r>
            <a:endParaRPr lang="fi-FI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514</Words>
  <Application>Microsoft Office PowerPoint</Application>
  <PresentationFormat>Mukautettu</PresentationFormat>
  <Paragraphs>98</Paragraphs>
  <Slides>11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11</vt:i4>
      </vt:variant>
    </vt:vector>
  </HeadingPairs>
  <TitlesOfParts>
    <vt:vector size="20" baseType="lpstr">
      <vt:lpstr>Arial</vt:lpstr>
      <vt:lpstr>Corbel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PowerPoint-esitys</vt:lpstr>
      <vt:lpstr>PowerPoint-esitys</vt:lpstr>
      <vt:lpstr>18. Maasto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subject/>
  <dc:creator>Win10</dc:creator>
  <dc:description/>
  <cp:lastModifiedBy>Koulutustoimikunta</cp:lastModifiedBy>
  <cp:revision>10</cp:revision>
  <dcterms:created xsi:type="dcterms:W3CDTF">2024-01-14T17:58:02Z</dcterms:created>
  <dcterms:modified xsi:type="dcterms:W3CDTF">2024-04-28T04:29:00Z</dcterms:modified>
  <dc:language>fi-FI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Mukautettu</vt:lpwstr>
  </property>
  <property fmtid="{D5CDD505-2E9C-101B-9397-08002B2CF9AE}" pid="4" name="Slides">
    <vt:i4>10</vt:i4>
  </property>
</Properties>
</file>