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68" r:id="rId2"/>
    <p:sldId id="280" r:id="rId3"/>
    <p:sldId id="274" r:id="rId4"/>
    <p:sldId id="275" r:id="rId5"/>
    <p:sldId id="279" r:id="rId6"/>
    <p:sldId id="278" r:id="rId7"/>
    <p:sldId id="282" r:id="rId8"/>
    <p:sldId id="281" r:id="rId9"/>
    <p:sldId id="283" r:id="rId10"/>
    <p:sldId id="284" r:id="rId11"/>
    <p:sldId id="285" r:id="rId12"/>
    <p:sldId id="287" r:id="rId13"/>
    <p:sldId id="291" r:id="rId14"/>
    <p:sldId id="288" r:id="rId15"/>
    <p:sldId id="289" r:id="rId16"/>
    <p:sldId id="290" r:id="rId17"/>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Normaali tyyl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4660"/>
  </p:normalViewPr>
  <p:slideViewPr>
    <p:cSldViewPr snapToGrid="0">
      <p:cViewPr varScale="1">
        <p:scale>
          <a:sx n="68" d="100"/>
          <a:sy n="68" d="100"/>
        </p:scale>
        <p:origin x="77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AFB6B-03DF-47DC-A10C-A2205F0011AE}" type="datetimeFigureOut">
              <a:rPr lang="fi-FI" smtClean="0"/>
              <a:t>30.3.2024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075C21-986F-442F-9354-1EC1044317ED}" type="slidenum">
              <a:rPr lang="fi-FI" smtClean="0"/>
              <a:t>‹#›</a:t>
            </a:fld>
            <a:endParaRPr lang="fi-FI"/>
          </a:p>
        </p:txBody>
      </p:sp>
    </p:spTree>
    <p:extLst>
      <p:ext uri="{BB962C8B-B14F-4D97-AF65-F5344CB8AC3E}">
        <p14:creationId xmlns:p14="http://schemas.microsoft.com/office/powerpoint/2010/main" val="1393049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Sääntökirjassa on kaksi kohtaa missä puhutaan ajotaidon arvostelusta</a:t>
            </a:r>
          </a:p>
        </p:txBody>
      </p:sp>
      <p:sp>
        <p:nvSpPr>
          <p:cNvPr id="4" name="Dian numeron paikkamerkki 3"/>
          <p:cNvSpPr>
            <a:spLocks noGrp="1"/>
          </p:cNvSpPr>
          <p:nvPr>
            <p:ph type="sldNum" sz="quarter" idx="5"/>
          </p:nvPr>
        </p:nvSpPr>
        <p:spPr/>
        <p:txBody>
          <a:bodyPr/>
          <a:lstStyle/>
          <a:p>
            <a:fld id="{E5075C21-986F-442F-9354-1EC1044317ED}" type="slidenum">
              <a:rPr lang="fi-FI" smtClean="0"/>
              <a:t>2</a:t>
            </a:fld>
            <a:endParaRPr lang="fi-FI"/>
          </a:p>
        </p:txBody>
      </p:sp>
    </p:spTree>
    <p:extLst>
      <p:ext uri="{BB962C8B-B14F-4D97-AF65-F5344CB8AC3E}">
        <p14:creationId xmlns:p14="http://schemas.microsoft.com/office/powerpoint/2010/main" val="4240961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Ensimmäinen kohta</a:t>
            </a:r>
          </a:p>
        </p:txBody>
      </p:sp>
      <p:sp>
        <p:nvSpPr>
          <p:cNvPr id="4" name="Dian numeron paikkamerkki 3"/>
          <p:cNvSpPr>
            <a:spLocks noGrp="1"/>
          </p:cNvSpPr>
          <p:nvPr>
            <p:ph type="sldNum" sz="quarter" idx="5"/>
          </p:nvPr>
        </p:nvSpPr>
        <p:spPr/>
        <p:txBody>
          <a:bodyPr/>
          <a:lstStyle/>
          <a:p>
            <a:fld id="{E5075C21-986F-442F-9354-1EC1044317ED}" type="slidenum">
              <a:rPr lang="fi-FI" smtClean="0"/>
              <a:t>3</a:t>
            </a:fld>
            <a:endParaRPr lang="fi-FI"/>
          </a:p>
        </p:txBody>
      </p:sp>
    </p:spTree>
    <p:extLst>
      <p:ext uri="{BB962C8B-B14F-4D97-AF65-F5344CB8AC3E}">
        <p14:creationId xmlns:p14="http://schemas.microsoft.com/office/powerpoint/2010/main" val="2773711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Toinen kohta onkin pitempi</a:t>
            </a:r>
          </a:p>
        </p:txBody>
      </p:sp>
      <p:sp>
        <p:nvSpPr>
          <p:cNvPr id="4" name="Dian numeron paikkamerkki 3"/>
          <p:cNvSpPr>
            <a:spLocks noGrp="1"/>
          </p:cNvSpPr>
          <p:nvPr>
            <p:ph type="sldNum" sz="quarter" idx="5"/>
          </p:nvPr>
        </p:nvSpPr>
        <p:spPr/>
        <p:txBody>
          <a:bodyPr/>
          <a:lstStyle/>
          <a:p>
            <a:fld id="{E5075C21-986F-442F-9354-1EC1044317ED}" type="slidenum">
              <a:rPr lang="fi-FI" smtClean="0"/>
              <a:t>4</a:t>
            </a:fld>
            <a:endParaRPr lang="fi-FI"/>
          </a:p>
        </p:txBody>
      </p:sp>
    </p:spTree>
    <p:extLst>
      <p:ext uri="{BB962C8B-B14F-4D97-AF65-F5344CB8AC3E}">
        <p14:creationId xmlns:p14="http://schemas.microsoft.com/office/powerpoint/2010/main" val="2830059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Punaisella merkatut ovat korottavia tai laskevia lopullista ajotaitonumeroa annettaessa</a:t>
            </a:r>
          </a:p>
        </p:txBody>
      </p:sp>
      <p:sp>
        <p:nvSpPr>
          <p:cNvPr id="4" name="Dian numeron paikkamerkki 3"/>
          <p:cNvSpPr>
            <a:spLocks noGrp="1"/>
          </p:cNvSpPr>
          <p:nvPr>
            <p:ph type="sldNum" sz="quarter" idx="5"/>
          </p:nvPr>
        </p:nvSpPr>
        <p:spPr/>
        <p:txBody>
          <a:bodyPr/>
          <a:lstStyle/>
          <a:p>
            <a:fld id="{E5075C21-986F-442F-9354-1EC1044317ED}" type="slidenum">
              <a:rPr lang="fi-FI" smtClean="0"/>
              <a:t>7</a:t>
            </a:fld>
            <a:endParaRPr lang="fi-FI"/>
          </a:p>
        </p:txBody>
      </p:sp>
    </p:spTree>
    <p:extLst>
      <p:ext uri="{BB962C8B-B14F-4D97-AF65-F5344CB8AC3E}">
        <p14:creationId xmlns:p14="http://schemas.microsoft.com/office/powerpoint/2010/main" val="3663485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Todellinen ajoaika määrittelee  huippuajossa maksimi numeron AJOTAITO numeroon. PAINOTUS EHDOTTOMASTI PITÄÄ OLLA LAADUSSA</a:t>
            </a:r>
          </a:p>
        </p:txBody>
      </p:sp>
      <p:sp>
        <p:nvSpPr>
          <p:cNvPr id="4" name="Dian numeron paikkamerkki 3"/>
          <p:cNvSpPr>
            <a:spLocks noGrp="1"/>
          </p:cNvSpPr>
          <p:nvPr>
            <p:ph type="sldNum" sz="quarter" idx="5"/>
          </p:nvPr>
        </p:nvSpPr>
        <p:spPr/>
        <p:txBody>
          <a:bodyPr/>
          <a:lstStyle/>
          <a:p>
            <a:fld id="{E5075C21-986F-442F-9354-1EC1044317ED}" type="slidenum">
              <a:rPr lang="fi-FI" smtClean="0"/>
              <a:t>11</a:t>
            </a:fld>
            <a:endParaRPr lang="fi-FI"/>
          </a:p>
        </p:txBody>
      </p:sp>
    </p:spTree>
    <p:extLst>
      <p:ext uri="{BB962C8B-B14F-4D97-AF65-F5344CB8AC3E}">
        <p14:creationId xmlns:p14="http://schemas.microsoft.com/office/powerpoint/2010/main" val="53786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Metsästyksellinen ajo.</a:t>
            </a:r>
          </a:p>
        </p:txBody>
      </p:sp>
      <p:sp>
        <p:nvSpPr>
          <p:cNvPr id="4" name="Dian numeron paikkamerkki 3"/>
          <p:cNvSpPr>
            <a:spLocks noGrp="1"/>
          </p:cNvSpPr>
          <p:nvPr>
            <p:ph type="sldNum" sz="quarter" idx="5"/>
          </p:nvPr>
        </p:nvSpPr>
        <p:spPr/>
        <p:txBody>
          <a:bodyPr/>
          <a:lstStyle/>
          <a:p>
            <a:fld id="{E5075C21-986F-442F-9354-1EC1044317ED}" type="slidenum">
              <a:rPr lang="fi-FI" smtClean="0"/>
              <a:t>13</a:t>
            </a:fld>
            <a:endParaRPr lang="fi-FI"/>
          </a:p>
        </p:txBody>
      </p:sp>
    </p:spTree>
    <p:extLst>
      <p:ext uri="{BB962C8B-B14F-4D97-AF65-F5344CB8AC3E}">
        <p14:creationId xmlns:p14="http://schemas.microsoft.com/office/powerpoint/2010/main" val="16943080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Esimerkiksi reilun tunnin kestänyt loistava ajo, joka loppuu ilman todettua syytä. Jos keskellä erää hukkia, pitää </a:t>
            </a:r>
            <a:r>
              <a:rPr lang="fi-FI" dirty="0" err="1"/>
              <a:t>lt</a:t>
            </a:r>
            <a:r>
              <a:rPr lang="fi-FI" dirty="0"/>
              <a:t>. 59 ajatella uusiksi.</a:t>
            </a:r>
          </a:p>
        </p:txBody>
      </p:sp>
      <p:sp>
        <p:nvSpPr>
          <p:cNvPr id="4" name="Dian numeron paikkamerkki 3"/>
          <p:cNvSpPr>
            <a:spLocks noGrp="1"/>
          </p:cNvSpPr>
          <p:nvPr>
            <p:ph type="sldNum" sz="quarter" idx="5"/>
          </p:nvPr>
        </p:nvSpPr>
        <p:spPr/>
        <p:txBody>
          <a:bodyPr/>
          <a:lstStyle/>
          <a:p>
            <a:fld id="{E5075C21-986F-442F-9354-1EC1044317ED}" type="slidenum">
              <a:rPr lang="fi-FI" smtClean="0"/>
              <a:t>14</a:t>
            </a:fld>
            <a:endParaRPr lang="fi-FI"/>
          </a:p>
        </p:txBody>
      </p:sp>
    </p:spTree>
    <p:extLst>
      <p:ext uri="{BB962C8B-B14F-4D97-AF65-F5344CB8AC3E}">
        <p14:creationId xmlns:p14="http://schemas.microsoft.com/office/powerpoint/2010/main" val="6364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Kävellen ajavan koiran ajotaitonumerossa täytyy olla hyvin kriittinen. Huomaa myös, että ei näköhavaintoja.</a:t>
            </a:r>
          </a:p>
        </p:txBody>
      </p:sp>
      <p:sp>
        <p:nvSpPr>
          <p:cNvPr id="4" name="Dian numeron paikkamerkki 3"/>
          <p:cNvSpPr>
            <a:spLocks noGrp="1"/>
          </p:cNvSpPr>
          <p:nvPr>
            <p:ph type="sldNum" sz="quarter" idx="5"/>
          </p:nvPr>
        </p:nvSpPr>
        <p:spPr/>
        <p:txBody>
          <a:bodyPr/>
          <a:lstStyle/>
          <a:p>
            <a:fld id="{E5075C21-986F-442F-9354-1EC1044317ED}" type="slidenum">
              <a:rPr lang="fi-FI" smtClean="0"/>
              <a:t>16</a:t>
            </a:fld>
            <a:endParaRPr lang="fi-FI"/>
          </a:p>
        </p:txBody>
      </p:sp>
    </p:spTree>
    <p:extLst>
      <p:ext uri="{BB962C8B-B14F-4D97-AF65-F5344CB8AC3E}">
        <p14:creationId xmlns:p14="http://schemas.microsoft.com/office/powerpoint/2010/main" val="3131370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fi-FI"/>
              <a:t>Muokkaa ots. perustyyl. napsautt.</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18437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amakuva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fi-FI"/>
              <a:t>Muokkaa ots. perustyyl. napsautt.</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dirty="0"/>
              <a:t>Lisää kuva napsauttamalla kuvaketta</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a:t>
            </a:r>
          </a:p>
        </p:txBody>
      </p:sp>
      <p:sp>
        <p:nvSpPr>
          <p:cNvPr id="5" name="Date Placeholder 4"/>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51768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fi-FI"/>
              <a:t>Muokkaa ots. perustyyl. napsautt.</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77329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fi-FI"/>
              <a:t>Muokkaa ots. perustyyl. napsautt.</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43395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fi-FI"/>
              <a:t>Muokkaa ots. perustyyl. napsautt.</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93077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Lainauksen nimikortti">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fi-FI"/>
              <a:t>Muokkaa ots. perustyyl. napsautt.</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fi-FI"/>
              <a:t>Muokkaa tekstin perustyylejä</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671299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osi tai epätosi">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fi-FI"/>
              <a:t>Muokkaa ots. perustyyl. napsautt.</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i-FI"/>
              <a:t>Muokkaa tekstin perustyylejä</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19017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ncho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44833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fi-FI"/>
              <a:t>Muokkaa ots. perustyyl. napsautt.</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09757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nchor="ct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73260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fi-FI"/>
              <a:t>Muokkaa ots. perustyyl. napsautt.</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1919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fi-FI"/>
              <a:t>Muokkaa ots. perustyyl. napsautt.</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29716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Muokkaa ots. perustyyl. napsautt.</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53378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49928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54111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fi-FI"/>
              <a:t>Muokkaa ots. perustyyl. napsautt.</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a:t>
            </a:r>
          </a:p>
        </p:txBody>
      </p:sp>
      <p:sp>
        <p:nvSpPr>
          <p:cNvPr id="5" name="Date Placeholder 4"/>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52077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fi-FI"/>
              <a:t>Muokkaa ots. perustyyl. napsautt.</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dirty="0"/>
              <a:t>Lisää kuva napsauttamalla kuvaketta</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a:t>
            </a:r>
          </a:p>
        </p:txBody>
      </p:sp>
      <p:sp>
        <p:nvSpPr>
          <p:cNvPr id="5" name="Date Placeholder 4"/>
          <p:cNvSpPr>
            <a:spLocks noGrp="1"/>
          </p:cNvSpPr>
          <p:nvPr>
            <p:ph type="dt" sz="half" idx="10"/>
          </p:nvPr>
        </p:nvSpPr>
        <p:spPr/>
        <p:txBody>
          <a:bodyPr/>
          <a:lstStyle/>
          <a:p>
            <a:fld id="{B61BEF0D-F0BB-DE4B-95CE-6DB70DBA9567}" type="datetimeFigureOut">
              <a:rPr lang="en-US" dirty="0"/>
              <a:pPr/>
              <a:t>3/30/2024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54762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fi-FI"/>
              <a:t>Muokkaa ots. perustyyl. napsautt.</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3/30/2024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029647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1BD3CE01-31C9-4C2F-9627-6FE330FE87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D6F1D240-778A-43A0-B2DB-5E3ADA5E37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959101" y="-4763"/>
            <a:ext cx="5014912" cy="6862763"/>
            <a:chOff x="2928938" y="-4763"/>
            <a:chExt cx="5014912" cy="6862763"/>
          </a:xfrm>
        </p:grpSpPr>
        <p:sp>
          <p:nvSpPr>
            <p:cNvPr id="24" name="Freeform 6">
              <a:extLst>
                <a:ext uri="{FF2B5EF4-FFF2-40B4-BE49-F238E27FC236}">
                  <a16:creationId xmlns:a16="http://schemas.microsoft.com/office/drawing/2014/main" id="{A3EF41D8-A4E7-496C-8046-3445D01889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fi-FI"/>
            </a:p>
          </p:txBody>
        </p:sp>
        <p:sp>
          <p:nvSpPr>
            <p:cNvPr id="25" name="Freeform 7">
              <a:extLst>
                <a:ext uri="{FF2B5EF4-FFF2-40B4-BE49-F238E27FC236}">
                  <a16:creationId xmlns:a16="http://schemas.microsoft.com/office/drawing/2014/main" id="{DD160E48-06A1-4331-BF68-25EC854EEE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fi-FI"/>
            </a:p>
          </p:txBody>
        </p:sp>
        <p:sp>
          <p:nvSpPr>
            <p:cNvPr id="26" name="Freeform 9">
              <a:extLst>
                <a:ext uri="{FF2B5EF4-FFF2-40B4-BE49-F238E27FC236}">
                  <a16:creationId xmlns:a16="http://schemas.microsoft.com/office/drawing/2014/main" id="{76833E62-F657-49D3-9126-E099EEE454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fi-FI"/>
            </a:p>
          </p:txBody>
        </p:sp>
        <p:sp>
          <p:nvSpPr>
            <p:cNvPr id="28" name="Freeform 10">
              <a:extLst>
                <a:ext uri="{FF2B5EF4-FFF2-40B4-BE49-F238E27FC236}">
                  <a16:creationId xmlns:a16="http://schemas.microsoft.com/office/drawing/2014/main" id="{0311BA35-DCA9-473A-8291-7A77C1D290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fi-FI"/>
            </a:p>
          </p:txBody>
        </p:sp>
        <p:sp>
          <p:nvSpPr>
            <p:cNvPr id="36" name="Freeform 11">
              <a:extLst>
                <a:ext uri="{FF2B5EF4-FFF2-40B4-BE49-F238E27FC236}">
                  <a16:creationId xmlns:a16="http://schemas.microsoft.com/office/drawing/2014/main" id="{6F189998-2230-4358-9D2D-E8CD8DB567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fi-FI"/>
            </a:p>
          </p:txBody>
        </p:sp>
        <p:sp>
          <p:nvSpPr>
            <p:cNvPr id="38" name="Freeform 12">
              <a:extLst>
                <a:ext uri="{FF2B5EF4-FFF2-40B4-BE49-F238E27FC236}">
                  <a16:creationId xmlns:a16="http://schemas.microsoft.com/office/drawing/2014/main" id="{07D8BEA6-2252-4BCC-BEED-6FAD15D525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fi-FI"/>
            </a:p>
          </p:txBody>
        </p:sp>
      </p:grpSp>
      <p:sp>
        <p:nvSpPr>
          <p:cNvPr id="2" name="Otsikko 1">
            <a:extLst>
              <a:ext uri="{FF2B5EF4-FFF2-40B4-BE49-F238E27FC236}">
                <a16:creationId xmlns:a16="http://schemas.microsoft.com/office/drawing/2014/main" id="{4A721706-CE3D-4FD7-AE1E-648D8631D859}"/>
              </a:ext>
            </a:extLst>
          </p:cNvPr>
          <p:cNvSpPr>
            <a:spLocks noGrp="1"/>
          </p:cNvSpPr>
          <p:nvPr>
            <p:ph type="ctrTitle"/>
          </p:nvPr>
        </p:nvSpPr>
        <p:spPr>
          <a:xfrm>
            <a:off x="5009321" y="1380068"/>
            <a:ext cx="6493701" cy="2616199"/>
          </a:xfrm>
        </p:spPr>
        <p:txBody>
          <a:bodyPr>
            <a:normAutofit/>
          </a:bodyPr>
          <a:lstStyle/>
          <a:p>
            <a:pPr algn="ctr">
              <a:lnSpc>
                <a:spcPct val="90000"/>
              </a:lnSpc>
            </a:pPr>
            <a:r>
              <a:rPr lang="fi-FI" b="1" dirty="0">
                <a:latin typeface="Arial" panose="020B0604020202020204" pitchFamily="34" charset="0"/>
                <a:cs typeface="Arial" panose="020B0604020202020204" pitchFamily="34" charset="0"/>
              </a:rPr>
              <a:t>AJOTAIDON</a:t>
            </a:r>
            <a:br>
              <a:rPr lang="fi-FI" b="1" dirty="0">
                <a:latin typeface="Arial" panose="020B0604020202020204" pitchFamily="34" charset="0"/>
                <a:cs typeface="Arial" panose="020B0604020202020204" pitchFamily="34" charset="0"/>
              </a:rPr>
            </a:br>
            <a:r>
              <a:rPr lang="fi-FI" b="1" dirty="0">
                <a:latin typeface="Arial" panose="020B0604020202020204" pitchFamily="34" charset="0"/>
                <a:cs typeface="Arial" panose="020B0604020202020204" pitchFamily="34" charset="0"/>
              </a:rPr>
              <a:t>ARVOSTELU</a:t>
            </a:r>
            <a:br>
              <a:rPr lang="fi-FI" b="1">
                <a:latin typeface="Arial" panose="020B0604020202020204" pitchFamily="34" charset="0"/>
                <a:cs typeface="Arial" panose="020B0604020202020204" pitchFamily="34" charset="0"/>
              </a:rPr>
            </a:br>
            <a:r>
              <a:rPr lang="fi-FI" sz="2000" b="1">
                <a:latin typeface="Arial" panose="020B0604020202020204" pitchFamily="34" charset="0"/>
                <a:cs typeface="Arial" panose="020B0604020202020204" pitchFamily="34" charset="0"/>
              </a:rPr>
              <a:t>2024</a:t>
            </a:r>
            <a:endParaRPr lang="fi-FI" b="1" dirty="0">
              <a:latin typeface="Calibri" panose="020F0502020204030204" pitchFamily="34" charset="0"/>
              <a:cs typeface="Calibri" panose="020F0502020204030204" pitchFamily="34" charset="0"/>
            </a:endParaRPr>
          </a:p>
        </p:txBody>
      </p:sp>
      <p:pic>
        <p:nvPicPr>
          <p:cNvPr id="4" name="Picture 2" descr="SAJ">
            <a:extLst>
              <a:ext uri="{FF2B5EF4-FFF2-40B4-BE49-F238E27FC236}">
                <a16:creationId xmlns:a16="http://schemas.microsoft.com/office/drawing/2014/main" id="{FF0878F9-0C07-4B3B-A892-5134F0262ADA}"/>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4043" r="-3" b="4038"/>
          <a:stretch/>
        </p:blipFill>
        <p:spPr bwMode="auto">
          <a:xfrm>
            <a:off x="20" y="1850184"/>
            <a:ext cx="5448280" cy="5007817"/>
          </a:xfrm>
          <a:custGeom>
            <a:avLst/>
            <a:gdLst/>
            <a:ahLst/>
            <a:cxnLst/>
            <a:rect l="l" t="t" r="r" b="b"/>
            <a:pathLst>
              <a:path w="5448300" h="5007817">
                <a:moveTo>
                  <a:pt x="0" y="0"/>
                </a:moveTo>
                <a:lnTo>
                  <a:pt x="2872397" y="716034"/>
                </a:lnTo>
                <a:lnTo>
                  <a:pt x="5448300" y="5003584"/>
                </a:lnTo>
                <a:lnTo>
                  <a:pt x="0" y="5007817"/>
                </a:lnTo>
                <a:close/>
              </a:path>
            </a:pathLst>
          </a:custGeom>
          <a:noFill/>
          <a:ln w="38100">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5" descr="D:\SBJ_logo_2.jpg">
            <a:extLst>
              <a:ext uri="{FF2B5EF4-FFF2-40B4-BE49-F238E27FC236}">
                <a16:creationId xmlns:a16="http://schemas.microsoft.com/office/drawing/2014/main" id="{728F2040-0239-44B0-9CC0-9968FC879302}"/>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9070" b="6165"/>
          <a:stretch/>
        </p:blipFill>
        <p:spPr bwMode="auto">
          <a:xfrm>
            <a:off x="20" y="10"/>
            <a:ext cx="3513646" cy="2566206"/>
          </a:xfrm>
          <a:custGeom>
            <a:avLst/>
            <a:gdLst/>
            <a:ahLst/>
            <a:cxnLst/>
            <a:rect l="l" t="t" r="r" b="b"/>
            <a:pathLst>
              <a:path w="3513666" h="2566216">
                <a:moveTo>
                  <a:pt x="0" y="0"/>
                </a:moveTo>
                <a:lnTo>
                  <a:pt x="3513666" y="0"/>
                </a:lnTo>
                <a:lnTo>
                  <a:pt x="2861733" y="2548466"/>
                </a:lnTo>
                <a:lnTo>
                  <a:pt x="2872397" y="2566216"/>
                </a:lnTo>
                <a:lnTo>
                  <a:pt x="0" y="1850183"/>
                </a:lnTo>
                <a:close/>
              </a:path>
            </a:pathLst>
          </a:custGeom>
          <a:noFill/>
          <a:ln w="38100">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useBgFill="1">
        <p:nvSpPr>
          <p:cNvPr id="37" name="Rectangle 36">
            <a:extLst>
              <a:ext uri="{FF2B5EF4-FFF2-40B4-BE49-F238E27FC236}">
                <a16:creationId xmlns:a16="http://schemas.microsoft.com/office/drawing/2014/main" id="{630E910D-3DA2-4EC3-B72B-E59B0CAB08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40000">
            <a:off x="-47722" y="2178565"/>
            <a:ext cx="3009377"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8564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ruutu 2">
            <a:extLst>
              <a:ext uri="{FF2B5EF4-FFF2-40B4-BE49-F238E27FC236}">
                <a16:creationId xmlns:a16="http://schemas.microsoft.com/office/drawing/2014/main" id="{484D4B0E-83E8-FB5E-0D13-0489F7CA941F}"/>
              </a:ext>
            </a:extLst>
          </p:cNvPr>
          <p:cNvSpPr txBox="1"/>
          <p:nvPr/>
        </p:nvSpPr>
        <p:spPr>
          <a:xfrm>
            <a:off x="1636295" y="385011"/>
            <a:ext cx="9865893" cy="5786199"/>
          </a:xfrm>
          <a:prstGeom prst="rect">
            <a:avLst/>
          </a:prstGeom>
          <a:noFill/>
        </p:spPr>
        <p:txBody>
          <a:bodyPr wrap="square">
            <a:spAutoFit/>
          </a:bodyPr>
          <a:lstStyle/>
          <a:p>
            <a:r>
              <a:rPr lang="fi-FI" sz="3200" b="1" dirty="0"/>
              <a:t>56. Ajettava nähty</a:t>
            </a:r>
          </a:p>
          <a:p>
            <a:endParaRPr lang="fi-FI" sz="3200" b="1" dirty="0"/>
          </a:p>
          <a:p>
            <a:r>
              <a:rPr lang="fi-FI" sz="3200" b="1" dirty="0"/>
              <a:t>Metsästyksellisyys</a:t>
            </a:r>
            <a:r>
              <a:rPr lang="fi-FI" sz="3200" dirty="0"/>
              <a:t> on erittäin tärkeä ominaisuus ajavalla koiralla ja erinomaisella sekä erittäin hyvin ajavalla koiralla pitäisi näköhavaintoja yleensä olla jos tuomarit on </a:t>
            </a:r>
            <a:r>
              <a:rPr lang="fi-FI" sz="3200" b="1" dirty="0"/>
              <a:t>sijoittuneet</a:t>
            </a:r>
            <a:r>
              <a:rPr lang="fi-FI" sz="3200" dirty="0"/>
              <a:t> maastossa oikeisiin paikkoihin. </a:t>
            </a:r>
          </a:p>
          <a:p>
            <a:endParaRPr lang="fi-FI" sz="3200" b="1" dirty="0"/>
          </a:p>
          <a:p>
            <a:r>
              <a:rPr lang="fi-FI" sz="3200" b="1" dirty="0"/>
              <a:t>57. Tie- ja esteajoa</a:t>
            </a:r>
          </a:p>
          <a:p>
            <a:endParaRPr lang="fi-FI" sz="3200" b="1" dirty="0"/>
          </a:p>
          <a:p>
            <a:r>
              <a:rPr lang="fi-FI" sz="3200" dirty="0"/>
              <a:t>Sitä korottavampi tekijä mitä pitempiä tie- ja esteajoja on ollut</a:t>
            </a:r>
          </a:p>
          <a:p>
            <a:endParaRPr lang="fi-FI" sz="1800" b="1" dirty="0">
              <a:solidFill>
                <a:srgbClr val="92D050"/>
              </a:solidFill>
            </a:endParaRPr>
          </a:p>
        </p:txBody>
      </p:sp>
    </p:spTree>
    <p:extLst>
      <p:ext uri="{BB962C8B-B14F-4D97-AF65-F5344CB8AC3E}">
        <p14:creationId xmlns:p14="http://schemas.microsoft.com/office/powerpoint/2010/main" val="1341311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93AB60F-7E78-5FD1-D85E-2AF20ED850FB}"/>
              </a:ext>
            </a:extLst>
          </p:cNvPr>
          <p:cNvSpPr>
            <a:spLocks noGrp="1"/>
          </p:cNvSpPr>
          <p:nvPr>
            <p:ph type="title"/>
          </p:nvPr>
        </p:nvSpPr>
        <p:spPr>
          <a:xfrm>
            <a:off x="1484311" y="685800"/>
            <a:ext cx="10018713" cy="1620519"/>
          </a:xfrm>
        </p:spPr>
        <p:txBody>
          <a:bodyPr>
            <a:normAutofit/>
          </a:bodyPr>
          <a:lstStyle/>
          <a:p>
            <a:r>
              <a:rPr lang="fi-FI" sz="4000" b="1" dirty="0"/>
              <a:t>58. Todellinen ajoaika</a:t>
            </a:r>
            <a:br>
              <a:rPr lang="fi-FI" sz="4000" b="1" dirty="0">
                <a:solidFill>
                  <a:srgbClr val="92D050"/>
                </a:solidFill>
              </a:rPr>
            </a:br>
            <a:endParaRPr lang="fi-FI" dirty="0"/>
          </a:p>
        </p:txBody>
      </p:sp>
      <p:sp>
        <p:nvSpPr>
          <p:cNvPr id="3" name="Sisällön paikkamerkki 2">
            <a:extLst>
              <a:ext uri="{FF2B5EF4-FFF2-40B4-BE49-F238E27FC236}">
                <a16:creationId xmlns:a16="http://schemas.microsoft.com/office/drawing/2014/main" id="{6B72D347-D868-6AD1-DF1B-CE39CB63CE0E}"/>
              </a:ext>
            </a:extLst>
          </p:cNvPr>
          <p:cNvSpPr>
            <a:spLocks noGrp="1"/>
          </p:cNvSpPr>
          <p:nvPr>
            <p:ph idx="1"/>
          </p:nvPr>
        </p:nvSpPr>
        <p:spPr>
          <a:xfrm>
            <a:off x="1484311" y="1749287"/>
            <a:ext cx="10018713" cy="4574511"/>
          </a:xfrm>
        </p:spPr>
        <p:txBody>
          <a:bodyPr>
            <a:normAutofit/>
          </a:bodyPr>
          <a:lstStyle/>
          <a:p>
            <a:r>
              <a:rPr lang="fi-FI" sz="3000" dirty="0"/>
              <a:t>Todelliset ajoaika minuutit määrittävät kuinka korkeaan ajotaito numeroon koiralla suunnilleen on edes </a:t>
            </a:r>
            <a:r>
              <a:rPr lang="fi-FI" sz="3000" b="1" dirty="0"/>
              <a:t>mahdollista</a:t>
            </a:r>
            <a:r>
              <a:rPr lang="fi-FI" sz="3000" dirty="0"/>
              <a:t> jos sen </a:t>
            </a:r>
            <a:r>
              <a:rPr lang="fi-FI" sz="3000" b="1" dirty="0"/>
              <a:t>sujuvuus</a:t>
            </a:r>
            <a:r>
              <a:rPr lang="fi-FI" sz="3000" dirty="0"/>
              <a:t> rastituksessa on 5.</a:t>
            </a:r>
          </a:p>
          <a:p>
            <a:r>
              <a:rPr lang="fi-FI" dirty="0"/>
              <a:t>Sujuvuuden </a:t>
            </a:r>
            <a:r>
              <a:rPr lang="fi-FI" dirty="0" err="1"/>
              <a:t>lt</a:t>
            </a:r>
            <a:r>
              <a:rPr lang="fi-FI" dirty="0"/>
              <a:t>. 50 ollessa erinomainen (tai erittäin hyvä), koiralla on mahdollisuus saada ajotaito numeroksi olosuhteista riippuen suunnilleen piste per 10-15 minuuttia.</a:t>
            </a:r>
          </a:p>
          <a:p>
            <a:r>
              <a:rPr lang="fi-FI" dirty="0"/>
              <a:t>Vastaavasti sujuvuuden </a:t>
            </a:r>
            <a:r>
              <a:rPr lang="fi-FI" dirty="0" err="1"/>
              <a:t>lt</a:t>
            </a:r>
            <a:r>
              <a:rPr lang="fi-FI" dirty="0"/>
              <a:t>. 50 ollessa 1, koira ansaitsee välttävän tai heikon ajotaito numeron jolloin todellisella ajoajalla ei ole suurtakaan merkitystä.</a:t>
            </a:r>
          </a:p>
          <a:p>
            <a:endParaRPr lang="fi-FI" dirty="0"/>
          </a:p>
        </p:txBody>
      </p:sp>
    </p:spTree>
    <p:extLst>
      <p:ext uri="{BB962C8B-B14F-4D97-AF65-F5344CB8AC3E}">
        <p14:creationId xmlns:p14="http://schemas.microsoft.com/office/powerpoint/2010/main" val="1985611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779475C-C269-6532-F104-F91682BBBFC9}"/>
              </a:ext>
            </a:extLst>
          </p:cNvPr>
          <p:cNvSpPr>
            <a:spLocks noGrp="1"/>
          </p:cNvSpPr>
          <p:nvPr>
            <p:ph type="title"/>
          </p:nvPr>
        </p:nvSpPr>
        <p:spPr/>
        <p:txBody>
          <a:bodyPr>
            <a:normAutofit/>
          </a:bodyPr>
          <a:lstStyle/>
          <a:p>
            <a:r>
              <a:rPr lang="fi-FI" sz="2800" b="1" dirty="0"/>
              <a:t>Minkä ajotaito numeron koira ansaitsee</a:t>
            </a:r>
          </a:p>
        </p:txBody>
      </p:sp>
      <p:graphicFrame>
        <p:nvGraphicFramePr>
          <p:cNvPr id="5" name="Sisällön paikkamerkki 4">
            <a:extLst>
              <a:ext uri="{FF2B5EF4-FFF2-40B4-BE49-F238E27FC236}">
                <a16:creationId xmlns:a16="http://schemas.microsoft.com/office/drawing/2014/main" id="{C9771575-F455-9B90-62A3-CDD83C302106}"/>
              </a:ext>
            </a:extLst>
          </p:cNvPr>
          <p:cNvGraphicFramePr>
            <a:graphicFrameLocks noGrp="1"/>
          </p:cNvGraphicFramePr>
          <p:nvPr>
            <p:ph idx="1"/>
            <p:extLst>
              <p:ext uri="{D42A27DB-BD31-4B8C-83A1-F6EECF244321}">
                <p14:modId xmlns:p14="http://schemas.microsoft.com/office/powerpoint/2010/main" val="1018325022"/>
              </p:ext>
            </p:extLst>
          </p:nvPr>
        </p:nvGraphicFramePr>
        <p:xfrm>
          <a:off x="5719128" y="390133"/>
          <a:ext cx="5741352" cy="6077734"/>
        </p:xfrm>
        <a:graphic>
          <a:graphicData uri="http://schemas.openxmlformats.org/drawingml/2006/table">
            <a:tbl>
              <a:tblPr firstRow="1" bandRow="1">
                <a:tableStyleId>{5C22544A-7EE6-4342-B048-85BDC9FD1C3A}</a:tableStyleId>
              </a:tblPr>
              <a:tblGrid>
                <a:gridCol w="3882072">
                  <a:extLst>
                    <a:ext uri="{9D8B030D-6E8A-4147-A177-3AD203B41FA5}">
                      <a16:colId xmlns:a16="http://schemas.microsoft.com/office/drawing/2014/main" val="3351661978"/>
                    </a:ext>
                  </a:extLst>
                </a:gridCol>
                <a:gridCol w="1859280">
                  <a:extLst>
                    <a:ext uri="{9D8B030D-6E8A-4147-A177-3AD203B41FA5}">
                      <a16:colId xmlns:a16="http://schemas.microsoft.com/office/drawing/2014/main" val="1669230372"/>
                    </a:ext>
                  </a:extLst>
                </a:gridCol>
              </a:tblGrid>
              <a:tr h="591334">
                <a:tc>
                  <a:txBody>
                    <a:bodyPr/>
                    <a:lstStyle/>
                    <a:p>
                      <a:r>
                        <a:rPr lang="fi-FI" sz="2800" dirty="0"/>
                        <a:t>AJOAIKA</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fi-FI" sz="2800" b="1" dirty="0"/>
                        <a:t>112 min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37958314"/>
                  </a:ext>
                </a:extLst>
              </a:tr>
              <a:tr h="366859">
                <a:tc>
                  <a:txBody>
                    <a:bodyPr/>
                    <a:lstStyle/>
                    <a:p>
                      <a:endParaRPr lang="fi-FI" sz="2400" dirty="0"/>
                    </a:p>
                  </a:txBody>
                  <a:tcPr>
                    <a:lnL w="12700" cap="flat" cmpd="sng" algn="ctr">
                      <a:solidFill>
                        <a:schemeClr val="tx1"/>
                      </a:solidFill>
                      <a:prstDash val="solid"/>
                      <a:round/>
                      <a:headEnd type="none" w="med" len="med"/>
                      <a:tailEnd type="none" w="med" len="med"/>
                    </a:lnL>
                  </a:tcPr>
                </a:tc>
                <a:tc>
                  <a:txBody>
                    <a:bodyPr/>
                    <a:lstStyle/>
                    <a:p>
                      <a:endParaRPr lang="fi-FI" b="1"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3032189"/>
                  </a:ext>
                </a:extLst>
              </a:tr>
              <a:tr h="366859">
                <a:tc>
                  <a:txBody>
                    <a:bodyPr/>
                    <a:lstStyle/>
                    <a:p>
                      <a:endParaRPr lang="fi-FI" sz="24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fi-FI" b="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2194853"/>
                  </a:ext>
                </a:extLst>
              </a:tr>
              <a:tr h="366859">
                <a:tc>
                  <a:txBody>
                    <a:bodyPr/>
                    <a:lstStyle/>
                    <a:p>
                      <a:r>
                        <a:rPr lang="fi-FI" sz="2400" dirty="0"/>
                        <a:t>50. Sujuvuus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2187191"/>
                  </a:ext>
                </a:extLst>
              </a:tr>
              <a:tr h="366859">
                <a:tc>
                  <a:txBody>
                    <a:bodyPr/>
                    <a:lstStyle/>
                    <a:p>
                      <a:r>
                        <a:rPr lang="fi-FI" sz="2400" dirty="0"/>
                        <a:t>51. Nopeus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1758362"/>
                  </a:ext>
                </a:extLst>
              </a:tr>
              <a:tr h="366859">
                <a:tc>
                  <a:txBody>
                    <a:bodyPr/>
                    <a:lstStyle/>
                    <a:p>
                      <a:r>
                        <a:rPr lang="fi-FI" sz="2400" dirty="0"/>
                        <a:t>52. Tie- ja estetyöskentely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6693200"/>
                  </a:ext>
                </a:extLst>
              </a:tr>
              <a:tr h="366859">
                <a:tc>
                  <a:txBody>
                    <a:bodyPr/>
                    <a:lstStyle/>
                    <a:p>
                      <a:r>
                        <a:rPr lang="fi-FI" sz="2400" dirty="0"/>
                        <a:t>53. Vainuamistapa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5892503"/>
                  </a:ext>
                </a:extLst>
              </a:tr>
              <a:tr h="366859">
                <a:tc>
                  <a:txBody>
                    <a:bodyPr/>
                    <a:lstStyle/>
                    <a:p>
                      <a:r>
                        <a:rPr lang="fi-FI" sz="2400" dirty="0"/>
                        <a:t>54. Havainnot herkkyydestä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7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4561871"/>
                  </a:ext>
                </a:extLst>
              </a:tr>
              <a:tr h="366859">
                <a:tc>
                  <a:txBody>
                    <a:bodyPr/>
                    <a:lstStyle/>
                    <a:p>
                      <a:r>
                        <a:rPr lang="fi-FI" sz="2400" dirty="0"/>
                        <a:t>55. Ajolöysyyden laatu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2358025"/>
                  </a:ext>
                </a:extLst>
              </a:tr>
              <a:tr h="366859">
                <a:tc>
                  <a:txBody>
                    <a:bodyPr/>
                    <a:lstStyle/>
                    <a:p>
                      <a:r>
                        <a:rPr lang="fi-FI" sz="2400" dirty="0"/>
                        <a:t>56. Ajettava nähty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6093454"/>
                  </a:ext>
                </a:extLst>
              </a:tr>
              <a:tr h="366859">
                <a:tc>
                  <a:txBody>
                    <a:bodyPr/>
                    <a:lstStyle/>
                    <a:p>
                      <a:r>
                        <a:rPr lang="fi-FI" sz="2400" dirty="0"/>
                        <a:t>57. Tie- ja esteajoa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3 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1060028"/>
                  </a:ext>
                </a:extLst>
              </a:tr>
              <a:tr h="366859">
                <a:tc>
                  <a:txBody>
                    <a:bodyPr/>
                    <a:lstStyle/>
                    <a:p>
                      <a:r>
                        <a:rPr lang="fi-FI" sz="2400" dirty="0"/>
                        <a:t>58. Todellinen ajoaika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110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4121261"/>
                  </a:ext>
                </a:extLst>
              </a:tr>
              <a:tr h="366859">
                <a:tc>
                  <a:txBody>
                    <a:bodyPr/>
                    <a:lstStyle/>
                    <a:p>
                      <a:r>
                        <a:rPr lang="fi-FI" sz="2400" dirty="0"/>
                        <a:t>59. Hukkatyöskentely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8115262"/>
                  </a:ext>
                </a:extLst>
              </a:tr>
            </a:tbl>
          </a:graphicData>
        </a:graphic>
      </p:graphicFrame>
      <p:sp>
        <p:nvSpPr>
          <p:cNvPr id="4" name="Tekstin paikkamerkki 3">
            <a:extLst>
              <a:ext uri="{FF2B5EF4-FFF2-40B4-BE49-F238E27FC236}">
                <a16:creationId xmlns:a16="http://schemas.microsoft.com/office/drawing/2014/main" id="{C13CB291-3E0E-0146-C903-AFF30DFAE945}"/>
              </a:ext>
            </a:extLst>
          </p:cNvPr>
          <p:cNvSpPr>
            <a:spLocks noGrp="1"/>
          </p:cNvSpPr>
          <p:nvPr>
            <p:ph type="body" sz="half" idx="2"/>
          </p:nvPr>
        </p:nvSpPr>
        <p:spPr/>
        <p:txBody>
          <a:bodyPr>
            <a:normAutofit fontScale="92500" lnSpcReduction="20000"/>
          </a:bodyPr>
          <a:lstStyle/>
          <a:p>
            <a:r>
              <a:rPr lang="fi-FI" sz="9600" dirty="0"/>
              <a:t>9 </a:t>
            </a:r>
            <a:r>
              <a:rPr lang="fi-FI" sz="3500" dirty="0"/>
              <a:t>tai</a:t>
            </a:r>
            <a:r>
              <a:rPr lang="fi-FI" sz="9600" dirty="0"/>
              <a:t> 10</a:t>
            </a:r>
          </a:p>
          <a:p>
            <a:r>
              <a:rPr lang="fi-FI" sz="3500" b="1" dirty="0">
                <a:solidFill>
                  <a:schemeClr val="accent1"/>
                </a:solidFill>
              </a:rPr>
              <a:t>Erinomainen</a:t>
            </a:r>
          </a:p>
        </p:txBody>
      </p:sp>
      <p:sp>
        <p:nvSpPr>
          <p:cNvPr id="6" name="Tekstiruutu 5">
            <a:extLst>
              <a:ext uri="{FF2B5EF4-FFF2-40B4-BE49-F238E27FC236}">
                <a16:creationId xmlns:a16="http://schemas.microsoft.com/office/drawing/2014/main" id="{579DE5E9-40B5-879C-3050-801EE5C9EBC5}"/>
              </a:ext>
            </a:extLst>
          </p:cNvPr>
          <p:cNvSpPr txBox="1"/>
          <p:nvPr/>
        </p:nvSpPr>
        <p:spPr>
          <a:xfrm>
            <a:off x="2103120" y="268069"/>
            <a:ext cx="3083559" cy="646331"/>
          </a:xfrm>
          <a:prstGeom prst="rect">
            <a:avLst/>
          </a:prstGeom>
          <a:noFill/>
        </p:spPr>
        <p:txBody>
          <a:bodyPr wrap="square" rtlCol="0">
            <a:spAutoFit/>
          </a:bodyPr>
          <a:lstStyle/>
          <a:p>
            <a:r>
              <a:rPr lang="fi-FI" sz="3600" b="1" dirty="0">
                <a:solidFill>
                  <a:schemeClr val="accent5"/>
                </a:solidFill>
              </a:rPr>
              <a:t>Esimerkki 1</a:t>
            </a:r>
          </a:p>
        </p:txBody>
      </p:sp>
    </p:spTree>
    <p:extLst>
      <p:ext uri="{BB962C8B-B14F-4D97-AF65-F5344CB8AC3E}">
        <p14:creationId xmlns:p14="http://schemas.microsoft.com/office/powerpoint/2010/main" val="3140500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779475C-C269-6532-F104-F91682BBBFC9}"/>
              </a:ext>
            </a:extLst>
          </p:cNvPr>
          <p:cNvSpPr>
            <a:spLocks noGrp="1"/>
          </p:cNvSpPr>
          <p:nvPr>
            <p:ph type="title"/>
          </p:nvPr>
        </p:nvSpPr>
        <p:spPr>
          <a:xfrm>
            <a:off x="1484312" y="1666240"/>
            <a:ext cx="3549121" cy="1371600"/>
          </a:xfrm>
        </p:spPr>
        <p:txBody>
          <a:bodyPr>
            <a:normAutofit/>
          </a:bodyPr>
          <a:lstStyle/>
          <a:p>
            <a:r>
              <a:rPr lang="fi-FI" sz="2800" b="1" dirty="0"/>
              <a:t>Minkä ajotaito numeron koira ansaitsee</a:t>
            </a:r>
          </a:p>
        </p:txBody>
      </p:sp>
      <p:graphicFrame>
        <p:nvGraphicFramePr>
          <p:cNvPr id="5" name="Sisällön paikkamerkki 4">
            <a:extLst>
              <a:ext uri="{FF2B5EF4-FFF2-40B4-BE49-F238E27FC236}">
                <a16:creationId xmlns:a16="http://schemas.microsoft.com/office/drawing/2014/main" id="{C9771575-F455-9B90-62A3-CDD83C302106}"/>
              </a:ext>
            </a:extLst>
          </p:cNvPr>
          <p:cNvGraphicFramePr>
            <a:graphicFrameLocks noGrp="1"/>
          </p:cNvGraphicFramePr>
          <p:nvPr>
            <p:ph idx="1"/>
            <p:extLst>
              <p:ext uri="{D42A27DB-BD31-4B8C-83A1-F6EECF244321}">
                <p14:modId xmlns:p14="http://schemas.microsoft.com/office/powerpoint/2010/main" val="2347436275"/>
              </p:ext>
            </p:extLst>
          </p:nvPr>
        </p:nvGraphicFramePr>
        <p:xfrm>
          <a:off x="5719128" y="390133"/>
          <a:ext cx="5741352" cy="6077734"/>
        </p:xfrm>
        <a:graphic>
          <a:graphicData uri="http://schemas.openxmlformats.org/drawingml/2006/table">
            <a:tbl>
              <a:tblPr firstRow="1" bandRow="1">
                <a:tableStyleId>{5C22544A-7EE6-4342-B048-85BDC9FD1C3A}</a:tableStyleId>
              </a:tblPr>
              <a:tblGrid>
                <a:gridCol w="3882072">
                  <a:extLst>
                    <a:ext uri="{9D8B030D-6E8A-4147-A177-3AD203B41FA5}">
                      <a16:colId xmlns:a16="http://schemas.microsoft.com/office/drawing/2014/main" val="3351661978"/>
                    </a:ext>
                  </a:extLst>
                </a:gridCol>
                <a:gridCol w="1859280">
                  <a:extLst>
                    <a:ext uri="{9D8B030D-6E8A-4147-A177-3AD203B41FA5}">
                      <a16:colId xmlns:a16="http://schemas.microsoft.com/office/drawing/2014/main" val="1669230372"/>
                    </a:ext>
                  </a:extLst>
                </a:gridCol>
              </a:tblGrid>
              <a:tr h="591334">
                <a:tc>
                  <a:txBody>
                    <a:bodyPr/>
                    <a:lstStyle/>
                    <a:p>
                      <a:r>
                        <a:rPr lang="fi-FI" sz="2800" dirty="0"/>
                        <a:t>AJOAIKA</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fi-FI" sz="2800" b="1" dirty="0"/>
                        <a:t> 95 min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37958314"/>
                  </a:ext>
                </a:extLst>
              </a:tr>
              <a:tr h="366859">
                <a:tc>
                  <a:txBody>
                    <a:bodyPr/>
                    <a:lstStyle/>
                    <a:p>
                      <a:endParaRPr lang="fi-FI" sz="2400" dirty="0"/>
                    </a:p>
                  </a:txBody>
                  <a:tcPr>
                    <a:lnL w="12700" cap="flat" cmpd="sng" algn="ctr">
                      <a:solidFill>
                        <a:schemeClr val="tx1"/>
                      </a:solidFill>
                      <a:prstDash val="solid"/>
                      <a:round/>
                      <a:headEnd type="none" w="med" len="med"/>
                      <a:tailEnd type="none" w="med" len="med"/>
                    </a:lnL>
                  </a:tcPr>
                </a:tc>
                <a:tc>
                  <a:txBody>
                    <a:bodyPr/>
                    <a:lstStyle/>
                    <a:p>
                      <a:endParaRPr lang="fi-FI" b="1"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3032189"/>
                  </a:ext>
                </a:extLst>
              </a:tr>
              <a:tr h="366859">
                <a:tc>
                  <a:txBody>
                    <a:bodyPr/>
                    <a:lstStyle/>
                    <a:p>
                      <a:endParaRPr lang="fi-FI" sz="24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fi-FI" b="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2194853"/>
                  </a:ext>
                </a:extLst>
              </a:tr>
              <a:tr h="366859">
                <a:tc>
                  <a:txBody>
                    <a:bodyPr/>
                    <a:lstStyle/>
                    <a:p>
                      <a:r>
                        <a:rPr lang="fi-FI" sz="2400" dirty="0"/>
                        <a:t>50. Sujuvuus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2187191"/>
                  </a:ext>
                </a:extLst>
              </a:tr>
              <a:tr h="366859">
                <a:tc>
                  <a:txBody>
                    <a:bodyPr/>
                    <a:lstStyle/>
                    <a:p>
                      <a:r>
                        <a:rPr lang="fi-FI" sz="2400" dirty="0"/>
                        <a:t>51. Nopeus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1758362"/>
                  </a:ext>
                </a:extLst>
              </a:tr>
              <a:tr h="366859">
                <a:tc>
                  <a:txBody>
                    <a:bodyPr/>
                    <a:lstStyle/>
                    <a:p>
                      <a:r>
                        <a:rPr lang="fi-FI" sz="2400" dirty="0"/>
                        <a:t>52. Tie- ja estetyöskentely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6693200"/>
                  </a:ext>
                </a:extLst>
              </a:tr>
              <a:tr h="366859">
                <a:tc>
                  <a:txBody>
                    <a:bodyPr/>
                    <a:lstStyle/>
                    <a:p>
                      <a:r>
                        <a:rPr lang="fi-FI" sz="2400" dirty="0"/>
                        <a:t>53. Vainuamistapa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5892503"/>
                  </a:ext>
                </a:extLst>
              </a:tr>
              <a:tr h="366859">
                <a:tc>
                  <a:txBody>
                    <a:bodyPr/>
                    <a:lstStyle/>
                    <a:p>
                      <a:r>
                        <a:rPr lang="fi-FI" sz="2400" dirty="0"/>
                        <a:t>54. Havainnot herkkyydestä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4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4561871"/>
                  </a:ext>
                </a:extLst>
              </a:tr>
              <a:tr h="366859">
                <a:tc>
                  <a:txBody>
                    <a:bodyPr/>
                    <a:lstStyle/>
                    <a:p>
                      <a:r>
                        <a:rPr lang="fi-FI" sz="2400" dirty="0"/>
                        <a:t>55. Ajolöysyyden laatu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2358025"/>
                  </a:ext>
                </a:extLst>
              </a:tr>
              <a:tr h="366859">
                <a:tc>
                  <a:txBody>
                    <a:bodyPr/>
                    <a:lstStyle/>
                    <a:p>
                      <a:r>
                        <a:rPr lang="fi-FI" sz="2400" dirty="0"/>
                        <a:t>56. Ajettava nähty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6093454"/>
                  </a:ext>
                </a:extLst>
              </a:tr>
              <a:tr h="366859">
                <a:tc>
                  <a:txBody>
                    <a:bodyPr/>
                    <a:lstStyle/>
                    <a:p>
                      <a:r>
                        <a:rPr lang="fi-FI" sz="2400" dirty="0"/>
                        <a:t>57. Tie- ja esteajoa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2 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1060028"/>
                  </a:ext>
                </a:extLst>
              </a:tr>
              <a:tr h="366859">
                <a:tc>
                  <a:txBody>
                    <a:bodyPr/>
                    <a:lstStyle/>
                    <a:p>
                      <a:r>
                        <a:rPr lang="fi-FI" sz="2400" dirty="0"/>
                        <a:t>58. Todellinen ajoaika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81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4121261"/>
                  </a:ext>
                </a:extLst>
              </a:tr>
              <a:tr h="366859">
                <a:tc>
                  <a:txBody>
                    <a:bodyPr/>
                    <a:lstStyle/>
                    <a:p>
                      <a:r>
                        <a:rPr lang="fi-FI" sz="2400" dirty="0"/>
                        <a:t>59. Hukkatyöskentely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8115262"/>
                  </a:ext>
                </a:extLst>
              </a:tr>
            </a:tbl>
          </a:graphicData>
        </a:graphic>
      </p:graphicFrame>
      <p:sp>
        <p:nvSpPr>
          <p:cNvPr id="4" name="Tekstin paikkamerkki 3">
            <a:extLst>
              <a:ext uri="{FF2B5EF4-FFF2-40B4-BE49-F238E27FC236}">
                <a16:creationId xmlns:a16="http://schemas.microsoft.com/office/drawing/2014/main" id="{C13CB291-3E0E-0146-C903-AFF30DFAE945}"/>
              </a:ext>
            </a:extLst>
          </p:cNvPr>
          <p:cNvSpPr>
            <a:spLocks noGrp="1"/>
          </p:cNvSpPr>
          <p:nvPr>
            <p:ph type="body" sz="half" idx="2"/>
          </p:nvPr>
        </p:nvSpPr>
        <p:spPr>
          <a:xfrm>
            <a:off x="1637558" y="3784600"/>
            <a:ext cx="3549121" cy="1828800"/>
          </a:xfrm>
        </p:spPr>
        <p:txBody>
          <a:bodyPr>
            <a:normAutofit fontScale="70000" lnSpcReduction="20000"/>
          </a:bodyPr>
          <a:lstStyle/>
          <a:p>
            <a:r>
              <a:rPr lang="fi-FI" sz="9600" dirty="0"/>
              <a:t>7 </a:t>
            </a:r>
            <a:r>
              <a:rPr lang="fi-FI" sz="3200" dirty="0"/>
              <a:t>tai</a:t>
            </a:r>
            <a:r>
              <a:rPr lang="fi-FI" sz="9600" dirty="0"/>
              <a:t> 8</a:t>
            </a:r>
          </a:p>
          <a:p>
            <a:r>
              <a:rPr lang="fi-FI" sz="6700" b="1" dirty="0">
                <a:solidFill>
                  <a:schemeClr val="accent1"/>
                </a:solidFill>
              </a:rPr>
              <a:t>Erittäin hyvä</a:t>
            </a:r>
          </a:p>
        </p:txBody>
      </p:sp>
      <p:sp>
        <p:nvSpPr>
          <p:cNvPr id="6" name="Tekstiruutu 5">
            <a:extLst>
              <a:ext uri="{FF2B5EF4-FFF2-40B4-BE49-F238E27FC236}">
                <a16:creationId xmlns:a16="http://schemas.microsoft.com/office/drawing/2014/main" id="{579DE5E9-40B5-879C-3050-801EE5C9EBC5}"/>
              </a:ext>
            </a:extLst>
          </p:cNvPr>
          <p:cNvSpPr txBox="1"/>
          <p:nvPr/>
        </p:nvSpPr>
        <p:spPr>
          <a:xfrm>
            <a:off x="2103120" y="268069"/>
            <a:ext cx="3083559" cy="646331"/>
          </a:xfrm>
          <a:prstGeom prst="rect">
            <a:avLst/>
          </a:prstGeom>
          <a:noFill/>
        </p:spPr>
        <p:txBody>
          <a:bodyPr wrap="square" rtlCol="0">
            <a:spAutoFit/>
          </a:bodyPr>
          <a:lstStyle/>
          <a:p>
            <a:r>
              <a:rPr lang="fi-FI" sz="3600" b="1" dirty="0">
                <a:solidFill>
                  <a:schemeClr val="accent5"/>
                </a:solidFill>
              </a:rPr>
              <a:t>Esimerkki 5</a:t>
            </a:r>
          </a:p>
        </p:txBody>
      </p:sp>
    </p:spTree>
    <p:extLst>
      <p:ext uri="{BB962C8B-B14F-4D97-AF65-F5344CB8AC3E}">
        <p14:creationId xmlns:p14="http://schemas.microsoft.com/office/powerpoint/2010/main" val="568030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779475C-C269-6532-F104-F91682BBBFC9}"/>
              </a:ext>
            </a:extLst>
          </p:cNvPr>
          <p:cNvSpPr>
            <a:spLocks noGrp="1"/>
          </p:cNvSpPr>
          <p:nvPr>
            <p:ph type="title"/>
          </p:nvPr>
        </p:nvSpPr>
        <p:spPr/>
        <p:txBody>
          <a:bodyPr>
            <a:normAutofit/>
          </a:bodyPr>
          <a:lstStyle/>
          <a:p>
            <a:r>
              <a:rPr lang="fi-FI" sz="2800" b="1" dirty="0"/>
              <a:t>Minkä ajotaito numeron koira ansaitsee</a:t>
            </a:r>
          </a:p>
        </p:txBody>
      </p:sp>
      <p:graphicFrame>
        <p:nvGraphicFramePr>
          <p:cNvPr id="5" name="Sisällön paikkamerkki 4">
            <a:extLst>
              <a:ext uri="{FF2B5EF4-FFF2-40B4-BE49-F238E27FC236}">
                <a16:creationId xmlns:a16="http://schemas.microsoft.com/office/drawing/2014/main" id="{C9771575-F455-9B90-62A3-CDD83C302106}"/>
              </a:ext>
            </a:extLst>
          </p:cNvPr>
          <p:cNvGraphicFramePr>
            <a:graphicFrameLocks noGrp="1"/>
          </p:cNvGraphicFramePr>
          <p:nvPr>
            <p:ph idx="1"/>
            <p:extLst>
              <p:ext uri="{D42A27DB-BD31-4B8C-83A1-F6EECF244321}">
                <p14:modId xmlns:p14="http://schemas.microsoft.com/office/powerpoint/2010/main" val="116686931"/>
              </p:ext>
            </p:extLst>
          </p:nvPr>
        </p:nvGraphicFramePr>
        <p:xfrm>
          <a:off x="5719128" y="390133"/>
          <a:ext cx="5741352" cy="6077734"/>
        </p:xfrm>
        <a:graphic>
          <a:graphicData uri="http://schemas.openxmlformats.org/drawingml/2006/table">
            <a:tbl>
              <a:tblPr firstRow="1" bandRow="1">
                <a:tableStyleId>{5C22544A-7EE6-4342-B048-85BDC9FD1C3A}</a:tableStyleId>
              </a:tblPr>
              <a:tblGrid>
                <a:gridCol w="3882072">
                  <a:extLst>
                    <a:ext uri="{9D8B030D-6E8A-4147-A177-3AD203B41FA5}">
                      <a16:colId xmlns:a16="http://schemas.microsoft.com/office/drawing/2014/main" val="3351661978"/>
                    </a:ext>
                  </a:extLst>
                </a:gridCol>
                <a:gridCol w="1859280">
                  <a:extLst>
                    <a:ext uri="{9D8B030D-6E8A-4147-A177-3AD203B41FA5}">
                      <a16:colId xmlns:a16="http://schemas.microsoft.com/office/drawing/2014/main" val="1669230372"/>
                    </a:ext>
                  </a:extLst>
                </a:gridCol>
              </a:tblGrid>
              <a:tr h="591334">
                <a:tc>
                  <a:txBody>
                    <a:bodyPr/>
                    <a:lstStyle/>
                    <a:p>
                      <a:r>
                        <a:rPr lang="fi-FI" sz="2800" dirty="0"/>
                        <a:t>AJOAIKA</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fi-FI" sz="2800" b="1" dirty="0"/>
                        <a:t>63</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37958314"/>
                  </a:ext>
                </a:extLst>
              </a:tr>
              <a:tr h="366859">
                <a:tc>
                  <a:txBody>
                    <a:bodyPr/>
                    <a:lstStyle/>
                    <a:p>
                      <a:endParaRPr lang="fi-FI" sz="2400" dirty="0"/>
                    </a:p>
                  </a:txBody>
                  <a:tcPr>
                    <a:lnL w="12700" cap="flat" cmpd="sng" algn="ctr">
                      <a:solidFill>
                        <a:schemeClr val="tx1"/>
                      </a:solidFill>
                      <a:prstDash val="solid"/>
                      <a:round/>
                      <a:headEnd type="none" w="med" len="med"/>
                      <a:tailEnd type="none" w="med" len="med"/>
                    </a:lnL>
                  </a:tcPr>
                </a:tc>
                <a:tc>
                  <a:txBody>
                    <a:bodyPr/>
                    <a:lstStyle/>
                    <a:p>
                      <a:endParaRPr lang="fi-FI" b="1"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3032189"/>
                  </a:ext>
                </a:extLst>
              </a:tr>
              <a:tr h="366859">
                <a:tc>
                  <a:txBody>
                    <a:bodyPr/>
                    <a:lstStyle/>
                    <a:p>
                      <a:endParaRPr lang="fi-FI" sz="24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fi-FI" b="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2194853"/>
                  </a:ext>
                </a:extLst>
              </a:tr>
              <a:tr h="366859">
                <a:tc>
                  <a:txBody>
                    <a:bodyPr/>
                    <a:lstStyle/>
                    <a:p>
                      <a:r>
                        <a:rPr lang="fi-FI" sz="2400" dirty="0"/>
                        <a:t>50. Sujuvuus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2187191"/>
                  </a:ext>
                </a:extLst>
              </a:tr>
              <a:tr h="366859">
                <a:tc>
                  <a:txBody>
                    <a:bodyPr/>
                    <a:lstStyle/>
                    <a:p>
                      <a:r>
                        <a:rPr lang="fi-FI" sz="2400" dirty="0"/>
                        <a:t>51. Nopeus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1758362"/>
                  </a:ext>
                </a:extLst>
              </a:tr>
              <a:tr h="366859">
                <a:tc>
                  <a:txBody>
                    <a:bodyPr/>
                    <a:lstStyle/>
                    <a:p>
                      <a:r>
                        <a:rPr lang="fi-FI" sz="2400" dirty="0"/>
                        <a:t>52. Tie- ja estetyöskentely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6693200"/>
                  </a:ext>
                </a:extLst>
              </a:tr>
              <a:tr h="366859">
                <a:tc>
                  <a:txBody>
                    <a:bodyPr/>
                    <a:lstStyle/>
                    <a:p>
                      <a:r>
                        <a:rPr lang="fi-FI" sz="2400" dirty="0"/>
                        <a:t>53. Vainuamistapa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5892503"/>
                  </a:ext>
                </a:extLst>
              </a:tr>
              <a:tr h="366859">
                <a:tc>
                  <a:txBody>
                    <a:bodyPr/>
                    <a:lstStyle/>
                    <a:p>
                      <a:r>
                        <a:rPr lang="fi-FI" sz="2400" dirty="0"/>
                        <a:t>54. Havainnot herkkyydestä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7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4561871"/>
                  </a:ext>
                </a:extLst>
              </a:tr>
              <a:tr h="366859">
                <a:tc>
                  <a:txBody>
                    <a:bodyPr/>
                    <a:lstStyle/>
                    <a:p>
                      <a:r>
                        <a:rPr lang="fi-FI" sz="2400" dirty="0"/>
                        <a:t>55. Ajolöysyyden laatu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2358025"/>
                  </a:ext>
                </a:extLst>
              </a:tr>
              <a:tr h="366859">
                <a:tc>
                  <a:txBody>
                    <a:bodyPr/>
                    <a:lstStyle/>
                    <a:p>
                      <a:r>
                        <a:rPr lang="fi-FI" sz="2400" dirty="0"/>
                        <a:t>56. Ajettava nähty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6093454"/>
                  </a:ext>
                </a:extLst>
              </a:tr>
              <a:tr h="366859">
                <a:tc>
                  <a:txBody>
                    <a:bodyPr/>
                    <a:lstStyle/>
                    <a:p>
                      <a:r>
                        <a:rPr lang="fi-FI" sz="2400" dirty="0"/>
                        <a:t>57. Tie- ja esteajoa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3 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1060028"/>
                  </a:ext>
                </a:extLst>
              </a:tr>
              <a:tr h="366859">
                <a:tc>
                  <a:txBody>
                    <a:bodyPr/>
                    <a:lstStyle/>
                    <a:p>
                      <a:r>
                        <a:rPr lang="fi-FI" sz="2400" dirty="0"/>
                        <a:t>58. Todellinen ajoaika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 58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4121261"/>
                  </a:ext>
                </a:extLst>
              </a:tr>
              <a:tr h="366859">
                <a:tc>
                  <a:txBody>
                    <a:bodyPr/>
                    <a:lstStyle/>
                    <a:p>
                      <a:r>
                        <a:rPr lang="fi-FI" sz="2400" dirty="0"/>
                        <a:t>59. Hukkatyöskentely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8115262"/>
                  </a:ext>
                </a:extLst>
              </a:tr>
            </a:tbl>
          </a:graphicData>
        </a:graphic>
      </p:graphicFrame>
      <p:sp>
        <p:nvSpPr>
          <p:cNvPr id="4" name="Tekstin paikkamerkki 3">
            <a:extLst>
              <a:ext uri="{FF2B5EF4-FFF2-40B4-BE49-F238E27FC236}">
                <a16:creationId xmlns:a16="http://schemas.microsoft.com/office/drawing/2014/main" id="{C13CB291-3E0E-0146-C903-AFF30DFAE945}"/>
              </a:ext>
            </a:extLst>
          </p:cNvPr>
          <p:cNvSpPr>
            <a:spLocks noGrp="1"/>
          </p:cNvSpPr>
          <p:nvPr>
            <p:ph type="body" sz="half" idx="2"/>
          </p:nvPr>
        </p:nvSpPr>
        <p:spPr/>
        <p:txBody>
          <a:bodyPr>
            <a:normAutofit fontScale="92500" lnSpcReduction="20000"/>
          </a:bodyPr>
          <a:lstStyle/>
          <a:p>
            <a:r>
              <a:rPr lang="fi-FI" sz="9600" dirty="0"/>
              <a:t>5 </a:t>
            </a:r>
            <a:r>
              <a:rPr lang="fi-FI" sz="3800" dirty="0"/>
              <a:t>tai</a:t>
            </a:r>
            <a:r>
              <a:rPr lang="fi-FI" sz="9600" dirty="0"/>
              <a:t> 6</a:t>
            </a:r>
          </a:p>
          <a:p>
            <a:r>
              <a:rPr lang="fi-FI" sz="3800" b="1" dirty="0">
                <a:solidFill>
                  <a:schemeClr val="accent1"/>
                </a:solidFill>
              </a:rPr>
              <a:t>Hyvä</a:t>
            </a:r>
          </a:p>
        </p:txBody>
      </p:sp>
      <p:sp>
        <p:nvSpPr>
          <p:cNvPr id="6" name="Tekstiruutu 5">
            <a:extLst>
              <a:ext uri="{FF2B5EF4-FFF2-40B4-BE49-F238E27FC236}">
                <a16:creationId xmlns:a16="http://schemas.microsoft.com/office/drawing/2014/main" id="{579DE5E9-40B5-879C-3050-801EE5C9EBC5}"/>
              </a:ext>
            </a:extLst>
          </p:cNvPr>
          <p:cNvSpPr txBox="1"/>
          <p:nvPr/>
        </p:nvSpPr>
        <p:spPr>
          <a:xfrm>
            <a:off x="2103120" y="268069"/>
            <a:ext cx="3083559" cy="646331"/>
          </a:xfrm>
          <a:prstGeom prst="rect">
            <a:avLst/>
          </a:prstGeom>
          <a:noFill/>
        </p:spPr>
        <p:txBody>
          <a:bodyPr wrap="square" rtlCol="0">
            <a:spAutoFit/>
          </a:bodyPr>
          <a:lstStyle/>
          <a:p>
            <a:r>
              <a:rPr lang="fi-FI" sz="3600" b="1" dirty="0">
                <a:solidFill>
                  <a:schemeClr val="accent5"/>
                </a:solidFill>
              </a:rPr>
              <a:t>Esimerkki 2</a:t>
            </a:r>
          </a:p>
        </p:txBody>
      </p:sp>
    </p:spTree>
    <p:extLst>
      <p:ext uri="{BB962C8B-B14F-4D97-AF65-F5344CB8AC3E}">
        <p14:creationId xmlns:p14="http://schemas.microsoft.com/office/powerpoint/2010/main" val="3592556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779475C-C269-6532-F104-F91682BBBFC9}"/>
              </a:ext>
            </a:extLst>
          </p:cNvPr>
          <p:cNvSpPr>
            <a:spLocks noGrp="1"/>
          </p:cNvSpPr>
          <p:nvPr>
            <p:ph type="title"/>
          </p:nvPr>
        </p:nvSpPr>
        <p:spPr/>
        <p:txBody>
          <a:bodyPr>
            <a:normAutofit/>
          </a:bodyPr>
          <a:lstStyle/>
          <a:p>
            <a:r>
              <a:rPr lang="fi-FI" sz="2800" b="1" dirty="0"/>
              <a:t>Minkä ajotaito numeron koira ansaitsee</a:t>
            </a:r>
          </a:p>
        </p:txBody>
      </p:sp>
      <p:graphicFrame>
        <p:nvGraphicFramePr>
          <p:cNvPr id="5" name="Sisällön paikkamerkki 4">
            <a:extLst>
              <a:ext uri="{FF2B5EF4-FFF2-40B4-BE49-F238E27FC236}">
                <a16:creationId xmlns:a16="http://schemas.microsoft.com/office/drawing/2014/main" id="{C9771575-F455-9B90-62A3-CDD83C302106}"/>
              </a:ext>
            </a:extLst>
          </p:cNvPr>
          <p:cNvGraphicFramePr>
            <a:graphicFrameLocks noGrp="1"/>
          </p:cNvGraphicFramePr>
          <p:nvPr>
            <p:ph idx="1"/>
            <p:extLst>
              <p:ext uri="{D42A27DB-BD31-4B8C-83A1-F6EECF244321}">
                <p14:modId xmlns:p14="http://schemas.microsoft.com/office/powerpoint/2010/main" val="21058359"/>
              </p:ext>
            </p:extLst>
          </p:nvPr>
        </p:nvGraphicFramePr>
        <p:xfrm>
          <a:off x="5719128" y="390133"/>
          <a:ext cx="5741352" cy="6077734"/>
        </p:xfrm>
        <a:graphic>
          <a:graphicData uri="http://schemas.openxmlformats.org/drawingml/2006/table">
            <a:tbl>
              <a:tblPr firstRow="1" bandRow="1">
                <a:tableStyleId>{5C22544A-7EE6-4342-B048-85BDC9FD1C3A}</a:tableStyleId>
              </a:tblPr>
              <a:tblGrid>
                <a:gridCol w="3882072">
                  <a:extLst>
                    <a:ext uri="{9D8B030D-6E8A-4147-A177-3AD203B41FA5}">
                      <a16:colId xmlns:a16="http://schemas.microsoft.com/office/drawing/2014/main" val="3351661978"/>
                    </a:ext>
                  </a:extLst>
                </a:gridCol>
                <a:gridCol w="1859280">
                  <a:extLst>
                    <a:ext uri="{9D8B030D-6E8A-4147-A177-3AD203B41FA5}">
                      <a16:colId xmlns:a16="http://schemas.microsoft.com/office/drawing/2014/main" val="1669230372"/>
                    </a:ext>
                  </a:extLst>
                </a:gridCol>
              </a:tblGrid>
              <a:tr h="591334">
                <a:tc>
                  <a:txBody>
                    <a:bodyPr/>
                    <a:lstStyle/>
                    <a:p>
                      <a:r>
                        <a:rPr lang="fi-FI" sz="2800" dirty="0"/>
                        <a:t>AJOAIKA</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fi-FI" sz="2800" b="1" dirty="0"/>
                        <a:t>88 min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37958314"/>
                  </a:ext>
                </a:extLst>
              </a:tr>
              <a:tr h="366859">
                <a:tc>
                  <a:txBody>
                    <a:bodyPr/>
                    <a:lstStyle/>
                    <a:p>
                      <a:endParaRPr lang="fi-FI" sz="2400" dirty="0"/>
                    </a:p>
                  </a:txBody>
                  <a:tcPr>
                    <a:lnL w="12700" cap="flat" cmpd="sng" algn="ctr">
                      <a:solidFill>
                        <a:schemeClr val="tx1"/>
                      </a:solidFill>
                      <a:prstDash val="solid"/>
                      <a:round/>
                      <a:headEnd type="none" w="med" len="med"/>
                      <a:tailEnd type="none" w="med" len="med"/>
                    </a:lnL>
                  </a:tcPr>
                </a:tc>
                <a:tc>
                  <a:txBody>
                    <a:bodyPr/>
                    <a:lstStyle/>
                    <a:p>
                      <a:endParaRPr lang="fi-FI" b="1"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3032189"/>
                  </a:ext>
                </a:extLst>
              </a:tr>
              <a:tr h="366859">
                <a:tc>
                  <a:txBody>
                    <a:bodyPr/>
                    <a:lstStyle/>
                    <a:p>
                      <a:endParaRPr lang="fi-FI" sz="24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fi-FI" b="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2194853"/>
                  </a:ext>
                </a:extLst>
              </a:tr>
              <a:tr h="366859">
                <a:tc>
                  <a:txBody>
                    <a:bodyPr/>
                    <a:lstStyle/>
                    <a:p>
                      <a:r>
                        <a:rPr lang="fi-FI" sz="2400" dirty="0"/>
                        <a:t>50. Sujuvuus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2187191"/>
                  </a:ext>
                </a:extLst>
              </a:tr>
              <a:tr h="366859">
                <a:tc>
                  <a:txBody>
                    <a:bodyPr/>
                    <a:lstStyle/>
                    <a:p>
                      <a:r>
                        <a:rPr lang="fi-FI" sz="2400" dirty="0"/>
                        <a:t>51. Nopeus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1758362"/>
                  </a:ext>
                </a:extLst>
              </a:tr>
              <a:tr h="366859">
                <a:tc>
                  <a:txBody>
                    <a:bodyPr/>
                    <a:lstStyle/>
                    <a:p>
                      <a:r>
                        <a:rPr lang="fi-FI" sz="2400" dirty="0"/>
                        <a:t>52. Tie- ja estetyöskentely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6693200"/>
                  </a:ext>
                </a:extLst>
              </a:tr>
              <a:tr h="366859">
                <a:tc>
                  <a:txBody>
                    <a:bodyPr/>
                    <a:lstStyle/>
                    <a:p>
                      <a:r>
                        <a:rPr lang="fi-FI" sz="2400" dirty="0"/>
                        <a:t>53. Vainuamistapa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5892503"/>
                  </a:ext>
                </a:extLst>
              </a:tr>
              <a:tr h="366859">
                <a:tc>
                  <a:txBody>
                    <a:bodyPr/>
                    <a:lstStyle/>
                    <a:p>
                      <a:r>
                        <a:rPr lang="fi-FI" sz="2400" dirty="0"/>
                        <a:t>54. Havainnot herkkyydestä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4561871"/>
                  </a:ext>
                </a:extLst>
              </a:tr>
              <a:tr h="366859">
                <a:tc>
                  <a:txBody>
                    <a:bodyPr/>
                    <a:lstStyle/>
                    <a:p>
                      <a:r>
                        <a:rPr lang="fi-FI" sz="2400" dirty="0"/>
                        <a:t>55. Ajolöysyyden laatu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2358025"/>
                  </a:ext>
                </a:extLst>
              </a:tr>
              <a:tr h="366859">
                <a:tc>
                  <a:txBody>
                    <a:bodyPr/>
                    <a:lstStyle/>
                    <a:p>
                      <a:r>
                        <a:rPr lang="fi-FI" sz="2400" dirty="0"/>
                        <a:t>56. Ajettava nähty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6093454"/>
                  </a:ext>
                </a:extLst>
              </a:tr>
              <a:tr h="366859">
                <a:tc>
                  <a:txBody>
                    <a:bodyPr/>
                    <a:lstStyle/>
                    <a:p>
                      <a:r>
                        <a:rPr lang="fi-FI" sz="2400" dirty="0"/>
                        <a:t>57. Tie- ja esteajoa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1060028"/>
                  </a:ext>
                </a:extLst>
              </a:tr>
              <a:tr h="366859">
                <a:tc>
                  <a:txBody>
                    <a:bodyPr/>
                    <a:lstStyle/>
                    <a:p>
                      <a:r>
                        <a:rPr lang="fi-FI" sz="2400" dirty="0"/>
                        <a:t>58. Todellinen ajoaika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62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4121261"/>
                  </a:ext>
                </a:extLst>
              </a:tr>
              <a:tr h="366859">
                <a:tc>
                  <a:txBody>
                    <a:bodyPr/>
                    <a:lstStyle/>
                    <a:p>
                      <a:r>
                        <a:rPr lang="fi-FI" sz="2400" dirty="0"/>
                        <a:t>59. Hukkatyöskentely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8115262"/>
                  </a:ext>
                </a:extLst>
              </a:tr>
            </a:tbl>
          </a:graphicData>
        </a:graphic>
      </p:graphicFrame>
      <p:sp>
        <p:nvSpPr>
          <p:cNvPr id="4" name="Tekstin paikkamerkki 3">
            <a:extLst>
              <a:ext uri="{FF2B5EF4-FFF2-40B4-BE49-F238E27FC236}">
                <a16:creationId xmlns:a16="http://schemas.microsoft.com/office/drawing/2014/main" id="{C13CB291-3E0E-0146-C903-AFF30DFAE945}"/>
              </a:ext>
            </a:extLst>
          </p:cNvPr>
          <p:cNvSpPr>
            <a:spLocks noGrp="1"/>
          </p:cNvSpPr>
          <p:nvPr>
            <p:ph type="body" sz="half" idx="2"/>
          </p:nvPr>
        </p:nvSpPr>
        <p:spPr/>
        <p:txBody>
          <a:bodyPr>
            <a:normAutofit fontScale="47500" lnSpcReduction="20000"/>
          </a:bodyPr>
          <a:lstStyle/>
          <a:p>
            <a:r>
              <a:rPr lang="fi-FI" sz="17500" dirty="0"/>
              <a:t>3</a:t>
            </a:r>
            <a:r>
              <a:rPr lang="fi-FI" sz="9600" dirty="0"/>
              <a:t> </a:t>
            </a:r>
            <a:r>
              <a:rPr lang="fi-FI" sz="4100" dirty="0"/>
              <a:t>tai </a:t>
            </a:r>
            <a:r>
              <a:rPr lang="fi-FI" sz="15400" dirty="0"/>
              <a:t>4</a:t>
            </a:r>
          </a:p>
          <a:p>
            <a:r>
              <a:rPr lang="fi-FI" sz="5800" b="1" dirty="0">
                <a:solidFill>
                  <a:schemeClr val="accent1"/>
                </a:solidFill>
              </a:rPr>
              <a:t>Välttävä</a:t>
            </a:r>
          </a:p>
        </p:txBody>
      </p:sp>
      <p:sp>
        <p:nvSpPr>
          <p:cNvPr id="6" name="Tekstiruutu 5">
            <a:extLst>
              <a:ext uri="{FF2B5EF4-FFF2-40B4-BE49-F238E27FC236}">
                <a16:creationId xmlns:a16="http://schemas.microsoft.com/office/drawing/2014/main" id="{579DE5E9-40B5-879C-3050-801EE5C9EBC5}"/>
              </a:ext>
            </a:extLst>
          </p:cNvPr>
          <p:cNvSpPr txBox="1"/>
          <p:nvPr/>
        </p:nvSpPr>
        <p:spPr>
          <a:xfrm>
            <a:off x="2103120" y="268069"/>
            <a:ext cx="3083559" cy="646331"/>
          </a:xfrm>
          <a:prstGeom prst="rect">
            <a:avLst/>
          </a:prstGeom>
          <a:noFill/>
        </p:spPr>
        <p:txBody>
          <a:bodyPr wrap="square" rtlCol="0">
            <a:spAutoFit/>
          </a:bodyPr>
          <a:lstStyle/>
          <a:p>
            <a:r>
              <a:rPr lang="fi-FI" sz="3600" b="1" dirty="0">
                <a:solidFill>
                  <a:schemeClr val="accent5"/>
                </a:solidFill>
              </a:rPr>
              <a:t>Esimerkki 3</a:t>
            </a:r>
          </a:p>
        </p:txBody>
      </p:sp>
    </p:spTree>
    <p:extLst>
      <p:ext uri="{BB962C8B-B14F-4D97-AF65-F5344CB8AC3E}">
        <p14:creationId xmlns:p14="http://schemas.microsoft.com/office/powerpoint/2010/main" val="1324059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779475C-C269-6532-F104-F91682BBBFC9}"/>
              </a:ext>
            </a:extLst>
          </p:cNvPr>
          <p:cNvSpPr>
            <a:spLocks noGrp="1"/>
          </p:cNvSpPr>
          <p:nvPr>
            <p:ph type="title"/>
          </p:nvPr>
        </p:nvSpPr>
        <p:spPr/>
        <p:txBody>
          <a:bodyPr>
            <a:normAutofit/>
          </a:bodyPr>
          <a:lstStyle/>
          <a:p>
            <a:r>
              <a:rPr lang="fi-FI" sz="2800" b="1" dirty="0"/>
              <a:t>Minkä ajotaito numeron koira ansaitsee</a:t>
            </a:r>
          </a:p>
        </p:txBody>
      </p:sp>
      <p:graphicFrame>
        <p:nvGraphicFramePr>
          <p:cNvPr id="5" name="Sisällön paikkamerkki 4">
            <a:extLst>
              <a:ext uri="{FF2B5EF4-FFF2-40B4-BE49-F238E27FC236}">
                <a16:creationId xmlns:a16="http://schemas.microsoft.com/office/drawing/2014/main" id="{C9771575-F455-9B90-62A3-CDD83C302106}"/>
              </a:ext>
            </a:extLst>
          </p:cNvPr>
          <p:cNvGraphicFramePr>
            <a:graphicFrameLocks noGrp="1"/>
          </p:cNvGraphicFramePr>
          <p:nvPr>
            <p:ph idx="1"/>
            <p:extLst>
              <p:ext uri="{D42A27DB-BD31-4B8C-83A1-F6EECF244321}">
                <p14:modId xmlns:p14="http://schemas.microsoft.com/office/powerpoint/2010/main" val="2849638264"/>
              </p:ext>
            </p:extLst>
          </p:nvPr>
        </p:nvGraphicFramePr>
        <p:xfrm>
          <a:off x="5719128" y="390133"/>
          <a:ext cx="5741352" cy="6077734"/>
        </p:xfrm>
        <a:graphic>
          <a:graphicData uri="http://schemas.openxmlformats.org/drawingml/2006/table">
            <a:tbl>
              <a:tblPr firstRow="1" bandRow="1">
                <a:tableStyleId>{5C22544A-7EE6-4342-B048-85BDC9FD1C3A}</a:tableStyleId>
              </a:tblPr>
              <a:tblGrid>
                <a:gridCol w="3882072">
                  <a:extLst>
                    <a:ext uri="{9D8B030D-6E8A-4147-A177-3AD203B41FA5}">
                      <a16:colId xmlns:a16="http://schemas.microsoft.com/office/drawing/2014/main" val="3351661978"/>
                    </a:ext>
                  </a:extLst>
                </a:gridCol>
                <a:gridCol w="1859280">
                  <a:extLst>
                    <a:ext uri="{9D8B030D-6E8A-4147-A177-3AD203B41FA5}">
                      <a16:colId xmlns:a16="http://schemas.microsoft.com/office/drawing/2014/main" val="1669230372"/>
                    </a:ext>
                  </a:extLst>
                </a:gridCol>
              </a:tblGrid>
              <a:tr h="591334">
                <a:tc>
                  <a:txBody>
                    <a:bodyPr/>
                    <a:lstStyle/>
                    <a:p>
                      <a:r>
                        <a:rPr lang="fi-FI" sz="2800" dirty="0"/>
                        <a:t>AJOAIKA</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fi-FI" sz="2800" b="1" dirty="0"/>
                        <a:t>120 min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37958314"/>
                  </a:ext>
                </a:extLst>
              </a:tr>
              <a:tr h="366859">
                <a:tc>
                  <a:txBody>
                    <a:bodyPr/>
                    <a:lstStyle/>
                    <a:p>
                      <a:endParaRPr lang="fi-FI" sz="2400" dirty="0"/>
                    </a:p>
                  </a:txBody>
                  <a:tcPr>
                    <a:lnL w="12700" cap="flat" cmpd="sng" algn="ctr">
                      <a:solidFill>
                        <a:schemeClr val="tx1"/>
                      </a:solidFill>
                      <a:prstDash val="solid"/>
                      <a:round/>
                      <a:headEnd type="none" w="med" len="med"/>
                      <a:tailEnd type="none" w="med" len="med"/>
                    </a:lnL>
                  </a:tcPr>
                </a:tc>
                <a:tc>
                  <a:txBody>
                    <a:bodyPr/>
                    <a:lstStyle/>
                    <a:p>
                      <a:endParaRPr lang="fi-FI" b="1"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23032189"/>
                  </a:ext>
                </a:extLst>
              </a:tr>
              <a:tr h="366859">
                <a:tc>
                  <a:txBody>
                    <a:bodyPr/>
                    <a:lstStyle/>
                    <a:p>
                      <a:endParaRPr lang="fi-FI" sz="24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fi-FI" b="1"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2194853"/>
                  </a:ext>
                </a:extLst>
              </a:tr>
              <a:tr h="366859">
                <a:tc>
                  <a:txBody>
                    <a:bodyPr/>
                    <a:lstStyle/>
                    <a:p>
                      <a:r>
                        <a:rPr lang="fi-FI" sz="2400" dirty="0"/>
                        <a:t>50. Sujuvuus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2187191"/>
                  </a:ext>
                </a:extLst>
              </a:tr>
              <a:tr h="366859">
                <a:tc>
                  <a:txBody>
                    <a:bodyPr/>
                    <a:lstStyle/>
                    <a:p>
                      <a:r>
                        <a:rPr lang="fi-FI" sz="2400" dirty="0"/>
                        <a:t>51. Nopeus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sz="18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1758362"/>
                  </a:ext>
                </a:extLst>
              </a:tr>
              <a:tr h="366859">
                <a:tc>
                  <a:txBody>
                    <a:bodyPr/>
                    <a:lstStyle/>
                    <a:p>
                      <a:r>
                        <a:rPr lang="fi-FI" sz="2400" dirty="0"/>
                        <a:t>52. Tie- ja estetyöskentely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6693200"/>
                  </a:ext>
                </a:extLst>
              </a:tr>
              <a:tr h="366859">
                <a:tc>
                  <a:txBody>
                    <a:bodyPr/>
                    <a:lstStyle/>
                    <a:p>
                      <a:r>
                        <a:rPr lang="fi-FI" sz="2400" dirty="0"/>
                        <a:t>53. Vainuamistapa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5892503"/>
                  </a:ext>
                </a:extLst>
              </a:tr>
              <a:tr h="366859">
                <a:tc>
                  <a:txBody>
                    <a:bodyPr/>
                    <a:lstStyle/>
                    <a:p>
                      <a:r>
                        <a:rPr lang="fi-FI" sz="2400" dirty="0"/>
                        <a:t>54. Havainnot herkkyydestä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4561871"/>
                  </a:ext>
                </a:extLst>
              </a:tr>
              <a:tr h="366859">
                <a:tc>
                  <a:txBody>
                    <a:bodyPr/>
                    <a:lstStyle/>
                    <a:p>
                      <a:r>
                        <a:rPr lang="fi-FI" sz="2400" dirty="0"/>
                        <a:t>55. Ajolöysyyden laatu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2358025"/>
                  </a:ext>
                </a:extLst>
              </a:tr>
              <a:tr h="366859">
                <a:tc>
                  <a:txBody>
                    <a:bodyPr/>
                    <a:lstStyle/>
                    <a:p>
                      <a:r>
                        <a:rPr lang="fi-FI" sz="2400" dirty="0"/>
                        <a:t>56. Ajettava nähty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6093454"/>
                  </a:ext>
                </a:extLst>
              </a:tr>
              <a:tr h="366859">
                <a:tc>
                  <a:txBody>
                    <a:bodyPr/>
                    <a:lstStyle/>
                    <a:p>
                      <a:r>
                        <a:rPr lang="fi-FI" sz="2400" dirty="0"/>
                        <a:t>57. Tie- ja esteajoa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1 km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1060028"/>
                  </a:ext>
                </a:extLst>
              </a:tr>
              <a:tr h="366859">
                <a:tc>
                  <a:txBody>
                    <a:bodyPr/>
                    <a:lstStyle/>
                    <a:p>
                      <a:r>
                        <a:rPr lang="fi-FI" sz="2400" dirty="0"/>
                        <a:t>58. Todellinen ajoaika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110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4121261"/>
                  </a:ext>
                </a:extLst>
              </a:tr>
              <a:tr h="366859">
                <a:tc>
                  <a:txBody>
                    <a:bodyPr/>
                    <a:lstStyle/>
                    <a:p>
                      <a:r>
                        <a:rPr lang="fi-FI" sz="2400" dirty="0"/>
                        <a:t>59. Hukkatyöskentely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i-FI" b="1"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8115262"/>
                  </a:ext>
                </a:extLst>
              </a:tr>
            </a:tbl>
          </a:graphicData>
        </a:graphic>
      </p:graphicFrame>
      <p:sp>
        <p:nvSpPr>
          <p:cNvPr id="4" name="Tekstin paikkamerkki 3">
            <a:extLst>
              <a:ext uri="{FF2B5EF4-FFF2-40B4-BE49-F238E27FC236}">
                <a16:creationId xmlns:a16="http://schemas.microsoft.com/office/drawing/2014/main" id="{C13CB291-3E0E-0146-C903-AFF30DFAE945}"/>
              </a:ext>
            </a:extLst>
          </p:cNvPr>
          <p:cNvSpPr>
            <a:spLocks noGrp="1"/>
          </p:cNvSpPr>
          <p:nvPr>
            <p:ph type="body" sz="half" idx="2"/>
          </p:nvPr>
        </p:nvSpPr>
        <p:spPr/>
        <p:txBody>
          <a:bodyPr>
            <a:normAutofit fontScale="77500" lnSpcReduction="20000"/>
          </a:bodyPr>
          <a:lstStyle/>
          <a:p>
            <a:r>
              <a:rPr lang="fi-FI" sz="9600" dirty="0"/>
              <a:t>1 </a:t>
            </a:r>
            <a:r>
              <a:rPr lang="fi-FI" sz="3200" dirty="0"/>
              <a:t>tai</a:t>
            </a:r>
            <a:r>
              <a:rPr lang="fi-FI" sz="9600" dirty="0"/>
              <a:t> 2</a:t>
            </a:r>
          </a:p>
          <a:p>
            <a:r>
              <a:rPr lang="fi-FI" sz="5800" b="1" dirty="0">
                <a:solidFill>
                  <a:schemeClr val="accent1"/>
                </a:solidFill>
              </a:rPr>
              <a:t>Heikko</a:t>
            </a:r>
          </a:p>
        </p:txBody>
      </p:sp>
      <p:sp>
        <p:nvSpPr>
          <p:cNvPr id="6" name="Tekstiruutu 5">
            <a:extLst>
              <a:ext uri="{FF2B5EF4-FFF2-40B4-BE49-F238E27FC236}">
                <a16:creationId xmlns:a16="http://schemas.microsoft.com/office/drawing/2014/main" id="{579DE5E9-40B5-879C-3050-801EE5C9EBC5}"/>
              </a:ext>
            </a:extLst>
          </p:cNvPr>
          <p:cNvSpPr txBox="1"/>
          <p:nvPr/>
        </p:nvSpPr>
        <p:spPr>
          <a:xfrm>
            <a:off x="2103120" y="268069"/>
            <a:ext cx="3083559" cy="646331"/>
          </a:xfrm>
          <a:prstGeom prst="rect">
            <a:avLst/>
          </a:prstGeom>
          <a:noFill/>
        </p:spPr>
        <p:txBody>
          <a:bodyPr wrap="square" rtlCol="0">
            <a:spAutoFit/>
          </a:bodyPr>
          <a:lstStyle/>
          <a:p>
            <a:r>
              <a:rPr lang="fi-FI" sz="3600" b="1" dirty="0">
                <a:solidFill>
                  <a:schemeClr val="accent5"/>
                </a:solidFill>
              </a:rPr>
              <a:t>Esimerkki 4</a:t>
            </a:r>
          </a:p>
        </p:txBody>
      </p:sp>
    </p:spTree>
    <p:extLst>
      <p:ext uri="{BB962C8B-B14F-4D97-AF65-F5344CB8AC3E}">
        <p14:creationId xmlns:p14="http://schemas.microsoft.com/office/powerpoint/2010/main" val="757176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06DC38F-286D-CDB8-1F1F-975BD3C1566D}"/>
              </a:ext>
            </a:extLst>
          </p:cNvPr>
          <p:cNvSpPr>
            <a:spLocks noGrp="1"/>
          </p:cNvSpPr>
          <p:nvPr>
            <p:ph type="title"/>
          </p:nvPr>
        </p:nvSpPr>
        <p:spPr>
          <a:xfrm>
            <a:off x="1484311" y="685801"/>
            <a:ext cx="10018713" cy="1102360"/>
          </a:xfrm>
        </p:spPr>
        <p:txBody>
          <a:bodyPr/>
          <a:lstStyle/>
          <a:p>
            <a:r>
              <a:rPr lang="fi-FI" b="1" dirty="0">
                <a:solidFill>
                  <a:schemeClr val="accent5"/>
                </a:solidFill>
              </a:rPr>
              <a:t>Ajotaito sääntökirjassa</a:t>
            </a:r>
          </a:p>
        </p:txBody>
      </p:sp>
      <p:sp>
        <p:nvSpPr>
          <p:cNvPr id="3" name="Sisällön paikkamerkki 2">
            <a:extLst>
              <a:ext uri="{FF2B5EF4-FFF2-40B4-BE49-F238E27FC236}">
                <a16:creationId xmlns:a16="http://schemas.microsoft.com/office/drawing/2014/main" id="{B3869B71-2686-A742-6A39-3C9092B90FA7}"/>
              </a:ext>
            </a:extLst>
          </p:cNvPr>
          <p:cNvSpPr>
            <a:spLocks noGrp="1"/>
          </p:cNvSpPr>
          <p:nvPr>
            <p:ph idx="1"/>
          </p:nvPr>
        </p:nvSpPr>
        <p:spPr>
          <a:xfrm>
            <a:off x="1484310" y="1905803"/>
            <a:ext cx="10018713" cy="4952198"/>
          </a:xfrm>
        </p:spPr>
        <p:txBody>
          <a:bodyPr>
            <a:normAutofit fontScale="85000" lnSpcReduction="20000"/>
          </a:bodyPr>
          <a:lstStyle/>
          <a:p>
            <a:pPr marL="0" indent="0">
              <a:lnSpc>
                <a:spcPct val="107000"/>
              </a:lnSpc>
              <a:spcAft>
                <a:spcPts val="800"/>
              </a:spcAft>
              <a:buNone/>
            </a:pPr>
            <a:endParaRPr lang="fi-FI" sz="24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fi-FI" sz="4000" b="1"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i-FI" sz="4000" b="1" i="1" kern="100" dirty="0">
                <a:effectLst/>
                <a:latin typeface="Calibri" panose="020F0502020204030204" pitchFamily="34" charset="0"/>
                <a:ea typeface="Calibri" panose="020F0502020204030204" pitchFamily="34" charset="0"/>
                <a:cs typeface="Times New Roman" panose="02020603050405020304" pitchFamily="18" charset="0"/>
              </a:rPr>
              <a:t>ARVOSTELUOHJEISTA LÖYTYY AJOTAIDOSTA</a:t>
            </a:r>
          </a:p>
          <a:p>
            <a:pPr>
              <a:lnSpc>
                <a:spcPct val="107000"/>
              </a:lnSpc>
              <a:spcAft>
                <a:spcPts val="800"/>
              </a:spcAft>
            </a:pPr>
            <a:r>
              <a:rPr lang="fi-FI" sz="3300" i="1" kern="100" dirty="0">
                <a:effectLst/>
                <a:latin typeface="Calibri" panose="020F0502020204030204" pitchFamily="34" charset="0"/>
                <a:ea typeface="Calibri" panose="020F0502020204030204" pitchFamily="34" charset="0"/>
                <a:cs typeface="Times New Roman" panose="02020603050405020304" pitchFamily="18" charset="0"/>
              </a:rPr>
              <a:t>2. Palkintotuomareiden toiminta kokeen eri tilanteissa. (sivu </a:t>
            </a:r>
            <a:r>
              <a:rPr lang="fi-FI" sz="3300" i="1" kern="100" dirty="0">
                <a:latin typeface="Calibri" panose="020F0502020204030204" pitchFamily="34" charset="0"/>
                <a:ea typeface="Calibri" panose="020F0502020204030204" pitchFamily="34" charset="0"/>
                <a:cs typeface="Times New Roman" panose="02020603050405020304" pitchFamily="18" charset="0"/>
              </a:rPr>
              <a:t>21</a:t>
            </a:r>
            <a:r>
              <a:rPr lang="fi-FI" sz="3300" i="1" kern="100" dirty="0">
                <a:effectLst/>
                <a:latin typeface="Calibri" panose="020F0502020204030204" pitchFamily="34" charset="0"/>
                <a:ea typeface="Calibri" panose="020F0502020204030204" pitchFamily="34" charset="0"/>
                <a:cs typeface="Times New Roman" panose="02020603050405020304" pitchFamily="18" charset="0"/>
              </a:rPr>
              <a:t>)</a:t>
            </a:r>
          </a:p>
          <a:p>
            <a:pPr marL="457200" lvl="1" indent="0">
              <a:buNone/>
            </a:pPr>
            <a:r>
              <a:rPr lang="fi-FI" sz="2900" i="1" dirty="0">
                <a:effectLst/>
                <a:latin typeface="Calibri" panose="020F0502020204030204" pitchFamily="34" charset="0"/>
                <a:ea typeface="Calibri" panose="020F0502020204030204" pitchFamily="34" charset="0"/>
                <a:cs typeface="Times New Roman" panose="02020603050405020304" pitchFamily="18" charset="0"/>
              </a:rPr>
              <a:t>2.1. Koiran työskentelyn arviointi</a:t>
            </a:r>
          </a:p>
          <a:p>
            <a:endParaRPr lang="fi-FI" sz="3300" i="1"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fi-FI" sz="3300" i="1" kern="100" dirty="0">
                <a:effectLst/>
                <a:latin typeface="Calibri" panose="020F0502020204030204" pitchFamily="34" charset="0"/>
                <a:ea typeface="Calibri" panose="020F0502020204030204" pitchFamily="34" charset="0"/>
                <a:cs typeface="Times New Roman" panose="02020603050405020304" pitchFamily="18" charset="0"/>
              </a:rPr>
              <a:t>4. Koiran ominaisuuksien arvostelu </a:t>
            </a:r>
            <a:endParaRPr lang="fi-FI" sz="3300" i="1" kern="100" dirty="0">
              <a:latin typeface="Calibri" panose="020F0502020204030204" pitchFamily="34" charset="0"/>
              <a:ea typeface="Calibri" panose="020F0502020204030204" pitchFamily="34" charset="0"/>
              <a:cs typeface="Times New Roman" panose="02020603050405020304" pitchFamily="18" charset="0"/>
            </a:endParaRPr>
          </a:p>
          <a:p>
            <a:pPr marL="457200" lvl="1" indent="0">
              <a:spcAft>
                <a:spcPts val="800"/>
              </a:spcAft>
              <a:buNone/>
            </a:pPr>
            <a:r>
              <a:rPr lang="fi-FI" sz="2900" i="1" kern="100" dirty="0">
                <a:latin typeface="Calibri" panose="020F0502020204030204" pitchFamily="34" charset="0"/>
                <a:ea typeface="Calibri" panose="020F0502020204030204" pitchFamily="34" charset="0"/>
                <a:cs typeface="Times New Roman" panose="02020603050405020304" pitchFamily="18" charset="0"/>
              </a:rPr>
              <a:t>4</a:t>
            </a:r>
            <a:r>
              <a:rPr lang="fi-FI" sz="2900" i="1" kern="100" dirty="0">
                <a:effectLst/>
                <a:latin typeface="Calibri" panose="020F0502020204030204" pitchFamily="34" charset="0"/>
                <a:ea typeface="Calibri" panose="020F0502020204030204" pitchFamily="34" charset="0"/>
                <a:cs typeface="Times New Roman" panose="02020603050405020304" pitchFamily="18" charset="0"/>
              </a:rPr>
              <a:t>.3. Ajotaito 1–10 (sivu 30)</a:t>
            </a:r>
          </a:p>
          <a:p>
            <a:pPr marL="0" indent="0">
              <a:spcAft>
                <a:spcPts val="800"/>
              </a:spcAft>
              <a:buNone/>
            </a:pPr>
            <a:r>
              <a:rPr lang="fi-FI" sz="3300" i="1" kern="100" dirty="0">
                <a:effectLst/>
                <a:latin typeface="Calibri" panose="020F0502020204030204" pitchFamily="34" charset="0"/>
                <a:ea typeface="Calibri" panose="020F0502020204030204" pitchFamily="34" charset="0"/>
                <a:cs typeface="Times New Roman" panose="02020603050405020304" pitchFamily="18" charset="0"/>
              </a:rPr>
              <a:t>	Yleisohje</a:t>
            </a:r>
          </a:p>
          <a:p>
            <a:pPr marL="0" indent="0">
              <a:spcAft>
                <a:spcPts val="800"/>
              </a:spcAft>
              <a:buNone/>
            </a:pPr>
            <a:endParaRPr lang="fi-FI" sz="33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i-FI" sz="2400" i="1" dirty="0">
              <a:effectLst/>
              <a:latin typeface="Calibri" panose="020F0502020204030204" pitchFamily="34" charset="0"/>
              <a:ea typeface="Calibri" panose="020F0502020204030204" pitchFamily="34" charset="0"/>
              <a:cs typeface="Times New Roman" panose="02020603050405020304" pitchFamily="18" charset="0"/>
            </a:endParaRPr>
          </a:p>
          <a:p>
            <a:endParaRPr lang="fi-FI" dirty="0"/>
          </a:p>
        </p:txBody>
      </p:sp>
    </p:spTree>
    <p:extLst>
      <p:ext uri="{BB962C8B-B14F-4D97-AF65-F5344CB8AC3E}">
        <p14:creationId xmlns:p14="http://schemas.microsoft.com/office/powerpoint/2010/main" val="1586823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8208326-587F-47C6-9A8D-82CD15A10E56}"/>
              </a:ext>
            </a:extLst>
          </p:cNvPr>
          <p:cNvSpPr>
            <a:spLocks noGrp="1"/>
          </p:cNvSpPr>
          <p:nvPr>
            <p:ph type="title"/>
          </p:nvPr>
        </p:nvSpPr>
        <p:spPr>
          <a:xfrm>
            <a:off x="1339168" y="163287"/>
            <a:ext cx="10018713" cy="1193875"/>
          </a:xfrm>
        </p:spPr>
        <p:txBody>
          <a:bodyPr/>
          <a:lstStyle/>
          <a:p>
            <a:r>
              <a:rPr lang="fi-FI" b="1" dirty="0">
                <a:solidFill>
                  <a:schemeClr val="accent1"/>
                </a:solidFill>
                <a:latin typeface="Calibri" panose="020F0502020204030204" pitchFamily="34" charset="0"/>
                <a:cs typeface="Calibri" panose="020F0502020204030204" pitchFamily="34" charset="0"/>
              </a:rPr>
              <a:t>Ajokokeiden arvosteluohjeissa</a:t>
            </a:r>
          </a:p>
        </p:txBody>
      </p:sp>
      <p:sp>
        <p:nvSpPr>
          <p:cNvPr id="3" name="Sisällön paikkamerkki 2">
            <a:extLst>
              <a:ext uri="{FF2B5EF4-FFF2-40B4-BE49-F238E27FC236}">
                <a16:creationId xmlns:a16="http://schemas.microsoft.com/office/drawing/2014/main" id="{E050ACA6-D4C0-4369-94F1-315527F2C4A3}"/>
              </a:ext>
            </a:extLst>
          </p:cNvPr>
          <p:cNvSpPr>
            <a:spLocks noGrp="1"/>
          </p:cNvSpPr>
          <p:nvPr>
            <p:ph idx="1"/>
          </p:nvPr>
        </p:nvSpPr>
        <p:spPr>
          <a:xfrm>
            <a:off x="1503159" y="1402882"/>
            <a:ext cx="10018713" cy="4766912"/>
          </a:xfrm>
        </p:spPr>
        <p:txBody>
          <a:bodyPr>
            <a:noAutofit/>
          </a:bodyPr>
          <a:lstStyle/>
          <a:p>
            <a:pPr marL="0" indent="0">
              <a:lnSpc>
                <a:spcPct val="107000"/>
              </a:lnSpc>
              <a:spcAft>
                <a:spcPts val="800"/>
              </a:spcAft>
              <a:buNone/>
            </a:pPr>
            <a:r>
              <a:rPr lang="fi-FI" i="1" kern="100" dirty="0">
                <a:effectLst/>
                <a:latin typeface="Calibri" panose="020F0502020204030204" pitchFamily="34" charset="0"/>
                <a:ea typeface="Calibri" panose="020F0502020204030204" pitchFamily="34" charset="0"/>
                <a:cs typeface="Times New Roman" panose="02020603050405020304" pitchFamily="18" charset="0"/>
              </a:rPr>
              <a:t>2. Palkintotuomareiden toiminta kokeen eri tilanteissa. (sivu </a:t>
            </a:r>
            <a:r>
              <a:rPr lang="fi-FI" i="1" kern="100" dirty="0">
                <a:latin typeface="Calibri" panose="020F0502020204030204" pitchFamily="34" charset="0"/>
                <a:ea typeface="Calibri" panose="020F0502020204030204" pitchFamily="34" charset="0"/>
                <a:cs typeface="Times New Roman" panose="02020603050405020304" pitchFamily="18" charset="0"/>
              </a:rPr>
              <a:t>21</a:t>
            </a:r>
            <a:r>
              <a:rPr lang="fi-FI" i="1" kern="1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buNone/>
            </a:pPr>
            <a:r>
              <a:rPr lang="fi-FI" i="1" dirty="0">
                <a:effectLst/>
                <a:latin typeface="Calibri" panose="020F0502020204030204" pitchFamily="34" charset="0"/>
                <a:ea typeface="Calibri" panose="020F0502020204030204" pitchFamily="34" charset="0"/>
                <a:cs typeface="Times New Roman" panose="02020603050405020304" pitchFamily="18" charset="0"/>
              </a:rPr>
              <a:t>2.1. Koiran työskentelyn arviointi</a:t>
            </a:r>
          </a:p>
          <a:p>
            <a:pPr marL="0" indent="0">
              <a:buNone/>
            </a:pPr>
            <a:endParaRPr lang="fi-FI"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i-FI" sz="3200" dirty="0">
                <a:effectLst/>
                <a:latin typeface="Calibri" panose="020F0502020204030204" pitchFamily="34" charset="0"/>
                <a:ea typeface="Calibri" panose="020F0502020204030204" pitchFamily="34" charset="0"/>
                <a:cs typeface="Times New Roman" panose="02020603050405020304" pitchFamily="18" charset="0"/>
              </a:rPr>
              <a:t>Ajavan koiran kaksi tärkeintä ominaisuutta ovat riistan löytökyky ja </a:t>
            </a:r>
            <a:r>
              <a:rPr lang="fi-FI" sz="3200" b="1" dirty="0">
                <a:effectLst/>
                <a:latin typeface="Calibri" panose="020F0502020204030204" pitchFamily="34" charset="0"/>
                <a:ea typeface="Calibri" panose="020F0502020204030204" pitchFamily="34" charset="0"/>
                <a:cs typeface="Times New Roman" panose="02020603050405020304" pitchFamily="18" charset="0"/>
              </a:rPr>
              <a:t>kyky ajaa sitä pitkänkin aikaa.</a:t>
            </a:r>
          </a:p>
          <a:p>
            <a:pPr marL="0" indent="0">
              <a:buNone/>
            </a:pPr>
            <a:r>
              <a:rPr lang="fi-FI" sz="3200" b="1" dirty="0">
                <a:effectLst/>
                <a:latin typeface="Calibri" panose="020F0502020204030204" pitchFamily="34" charset="0"/>
                <a:ea typeface="Calibri" panose="020F0502020204030204" pitchFamily="34" charset="0"/>
                <a:cs typeface="Times New Roman" panose="02020603050405020304" pitchFamily="18" charset="0"/>
              </a:rPr>
              <a:t>Hyvän metsästyskoiran ajotapa on sellainen, että ajettavasta saadaan usein näköhavaintoja.</a:t>
            </a:r>
            <a:endParaRPr lang="fi-FI" sz="3200" b="1" dirty="0"/>
          </a:p>
        </p:txBody>
      </p:sp>
    </p:spTree>
    <p:extLst>
      <p:ext uri="{BB962C8B-B14F-4D97-AF65-F5344CB8AC3E}">
        <p14:creationId xmlns:p14="http://schemas.microsoft.com/office/powerpoint/2010/main" val="838378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5AE13A7-0ECD-DAA9-D45C-02396E8E85BD}"/>
              </a:ext>
            </a:extLst>
          </p:cNvPr>
          <p:cNvSpPr>
            <a:spLocks noGrp="1"/>
          </p:cNvSpPr>
          <p:nvPr>
            <p:ph type="title"/>
          </p:nvPr>
        </p:nvSpPr>
        <p:spPr>
          <a:xfrm>
            <a:off x="1484309" y="262289"/>
            <a:ext cx="10018713" cy="902368"/>
          </a:xfrm>
        </p:spPr>
        <p:txBody>
          <a:bodyPr/>
          <a:lstStyle/>
          <a:p>
            <a:r>
              <a:rPr lang="fi-FI" b="1" dirty="0">
                <a:solidFill>
                  <a:schemeClr val="accent1"/>
                </a:solidFill>
                <a:latin typeface="Calibri" panose="020F0502020204030204" pitchFamily="34" charset="0"/>
                <a:cs typeface="Calibri" panose="020F0502020204030204" pitchFamily="34" charset="0"/>
              </a:rPr>
              <a:t>Ajokokeiden arvosteluohjeissa</a:t>
            </a:r>
            <a:endParaRPr lang="fi-FI" dirty="0">
              <a:solidFill>
                <a:schemeClr val="accent1"/>
              </a:solidFill>
            </a:endParaRPr>
          </a:p>
        </p:txBody>
      </p:sp>
      <p:sp>
        <p:nvSpPr>
          <p:cNvPr id="3" name="Sisällön paikkamerkki 2">
            <a:extLst>
              <a:ext uri="{FF2B5EF4-FFF2-40B4-BE49-F238E27FC236}">
                <a16:creationId xmlns:a16="http://schemas.microsoft.com/office/drawing/2014/main" id="{6B6E5033-3ADF-AC65-C9F4-C6213142854E}"/>
              </a:ext>
            </a:extLst>
          </p:cNvPr>
          <p:cNvSpPr>
            <a:spLocks noGrp="1"/>
          </p:cNvSpPr>
          <p:nvPr>
            <p:ph idx="1"/>
          </p:nvPr>
        </p:nvSpPr>
        <p:spPr>
          <a:xfrm>
            <a:off x="1484309" y="1588169"/>
            <a:ext cx="10018713" cy="5831305"/>
          </a:xfrm>
        </p:spPr>
        <p:txBody>
          <a:bodyPr>
            <a:noAutofit/>
          </a:bodyPr>
          <a:lstStyle/>
          <a:p>
            <a:pPr marL="0" indent="0">
              <a:spcAft>
                <a:spcPts val="800"/>
              </a:spcAft>
              <a:buNone/>
            </a:pPr>
            <a:r>
              <a:rPr lang="fi-FI" i="1" kern="100" dirty="0">
                <a:effectLst/>
                <a:latin typeface="Calibri" panose="020F0502020204030204" pitchFamily="34" charset="0"/>
                <a:ea typeface="Calibri" panose="020F0502020204030204" pitchFamily="34" charset="0"/>
                <a:cs typeface="Times New Roman" panose="02020603050405020304" pitchFamily="18" charset="0"/>
              </a:rPr>
              <a:t>4. Koiran ominaisuuksien arvostelu </a:t>
            </a:r>
          </a:p>
          <a:p>
            <a:pPr marL="0" indent="0">
              <a:spcAft>
                <a:spcPts val="800"/>
              </a:spcAft>
              <a:buNone/>
            </a:pPr>
            <a:r>
              <a:rPr lang="fi-FI" i="1" kern="100" dirty="0">
                <a:latin typeface="Calibri" panose="020F0502020204030204" pitchFamily="34" charset="0"/>
                <a:ea typeface="Calibri" panose="020F0502020204030204" pitchFamily="34" charset="0"/>
                <a:cs typeface="Times New Roman" panose="02020603050405020304" pitchFamily="18" charset="0"/>
              </a:rPr>
              <a:t>4</a:t>
            </a:r>
            <a:r>
              <a:rPr lang="fi-FI" i="1" kern="100" dirty="0">
                <a:effectLst/>
                <a:latin typeface="Calibri" panose="020F0502020204030204" pitchFamily="34" charset="0"/>
                <a:ea typeface="Calibri" panose="020F0502020204030204" pitchFamily="34" charset="0"/>
                <a:cs typeface="Times New Roman" panose="02020603050405020304" pitchFamily="18" charset="0"/>
              </a:rPr>
              <a:t>.3. Ajotaito 1–10 		(sivu 30)</a:t>
            </a:r>
          </a:p>
          <a:p>
            <a:pPr marL="0" indent="0">
              <a:spcAft>
                <a:spcPts val="800"/>
              </a:spcAft>
              <a:buNone/>
            </a:pPr>
            <a:r>
              <a:rPr lang="fi-FI" i="1" kern="100" dirty="0">
                <a:effectLst/>
                <a:latin typeface="Calibri" panose="020F0502020204030204" pitchFamily="34" charset="0"/>
                <a:ea typeface="Calibri" panose="020F0502020204030204" pitchFamily="34" charset="0"/>
                <a:cs typeface="Times New Roman" panose="02020603050405020304" pitchFamily="18" charset="0"/>
              </a:rPr>
              <a:t>Yleisohje</a:t>
            </a:r>
          </a:p>
          <a:p>
            <a:pPr marL="0" indent="0">
              <a:spcAft>
                <a:spcPts val="800"/>
              </a:spcAft>
              <a:buNone/>
            </a:pPr>
            <a:endParaRPr lang="fi-FI" sz="2000" i="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fi-FI" sz="3200" b="1" kern="100" dirty="0">
                <a:effectLst/>
                <a:latin typeface="Calibri" panose="020F0502020204030204" pitchFamily="34" charset="0"/>
                <a:ea typeface="Calibri" panose="020F0502020204030204" pitchFamily="34" charset="0"/>
                <a:cs typeface="Times New Roman" panose="02020603050405020304" pitchFamily="18" charset="0"/>
              </a:rPr>
              <a:t>Hyvän metsästyskoiran ajotapa on sellainen,</a:t>
            </a:r>
            <a:r>
              <a:rPr lang="fi-FI" sz="3200" b="1" kern="100" dirty="0">
                <a:latin typeface="Calibri" panose="020F0502020204030204" pitchFamily="34" charset="0"/>
                <a:ea typeface="Calibri" panose="020F0502020204030204" pitchFamily="34" charset="0"/>
                <a:cs typeface="Times New Roman" panose="02020603050405020304" pitchFamily="18" charset="0"/>
              </a:rPr>
              <a:t> </a:t>
            </a:r>
            <a:r>
              <a:rPr lang="fi-FI" sz="3200" kern="100" dirty="0">
                <a:effectLst/>
                <a:latin typeface="Calibri" panose="020F0502020204030204" pitchFamily="34" charset="0"/>
                <a:ea typeface="Calibri" panose="020F0502020204030204" pitchFamily="34" charset="0"/>
                <a:cs typeface="Times New Roman" panose="02020603050405020304" pitchFamily="18" charset="0"/>
              </a:rPr>
              <a:t>että ajettavasta saadaan usein näköhavaintoja.</a:t>
            </a:r>
          </a:p>
          <a:p>
            <a:pPr marL="0" indent="0">
              <a:spcAft>
                <a:spcPts val="800"/>
              </a:spcAft>
              <a:buNone/>
            </a:pPr>
            <a:r>
              <a:rPr lang="fi-FI" sz="3200" kern="100" dirty="0">
                <a:effectLst/>
                <a:latin typeface="Calibri" panose="020F0502020204030204" pitchFamily="34" charset="0"/>
                <a:ea typeface="Calibri" panose="020F0502020204030204" pitchFamily="34" charset="0"/>
                <a:cs typeface="Times New Roman" panose="02020603050405020304" pitchFamily="18" charset="0"/>
              </a:rPr>
              <a:t>Sujuvuus, etenevyys, hyvä yhteys ajettavaan, olosuhteisiin sopiva ajonopeus ja katkojen vähäinen määrä pitkässäkin ajossa ovat merkkejä hyvästä (5-6) ajotaidosta.</a:t>
            </a:r>
          </a:p>
          <a:p>
            <a:pPr marL="0" indent="0">
              <a:lnSpc>
                <a:spcPct val="107000"/>
              </a:lnSpc>
              <a:spcAft>
                <a:spcPts val="800"/>
              </a:spcAft>
              <a:buNone/>
            </a:pPr>
            <a:r>
              <a:rPr lang="fi-FI" sz="3200" kern="100" dirty="0">
                <a:latin typeface="Calibri" panose="020F0502020204030204" pitchFamily="34" charset="0"/>
                <a:ea typeface="Calibri" panose="020F0502020204030204" pitchFamily="34" charset="0"/>
                <a:cs typeface="Times New Roman" panose="02020603050405020304" pitchFamily="18" charset="0"/>
              </a:rPr>
              <a:t>																				</a:t>
            </a:r>
            <a:r>
              <a:rPr lang="fi-FI" sz="32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Aft>
                <a:spcPts val="800"/>
              </a:spcAft>
              <a:buNone/>
            </a:pPr>
            <a:endParaRPr lang="fi-FI"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2423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ruutu 2">
            <a:extLst>
              <a:ext uri="{FF2B5EF4-FFF2-40B4-BE49-F238E27FC236}">
                <a16:creationId xmlns:a16="http://schemas.microsoft.com/office/drawing/2014/main" id="{ABFB50A8-4402-54F3-117A-2901F56D7F83}"/>
              </a:ext>
            </a:extLst>
          </p:cNvPr>
          <p:cNvSpPr txBox="1"/>
          <p:nvPr/>
        </p:nvSpPr>
        <p:spPr>
          <a:xfrm>
            <a:off x="1337911" y="1994366"/>
            <a:ext cx="10491537" cy="3108543"/>
          </a:xfrm>
          <a:prstGeom prst="rect">
            <a:avLst/>
          </a:prstGeom>
          <a:noFill/>
        </p:spPr>
        <p:txBody>
          <a:bodyPr wrap="square">
            <a:spAutoFit/>
          </a:bodyPr>
          <a:lstStyle/>
          <a:p>
            <a:pPr marL="0" indent="0">
              <a:buNone/>
            </a:pPr>
            <a:r>
              <a:rPr lang="fi-FI" sz="3200" b="1" kern="100" dirty="0">
                <a:effectLst/>
                <a:latin typeface="Calibri" panose="020F0502020204030204" pitchFamily="34" charset="0"/>
                <a:ea typeface="Calibri" panose="020F0502020204030204" pitchFamily="34" charset="0"/>
                <a:cs typeface="Times New Roman" panose="02020603050405020304" pitchFamily="18" charset="0"/>
              </a:rPr>
              <a:t>Koiran ajotaito on välttävä (3-4) tai heikko (1-2)</a:t>
            </a:r>
            <a:r>
              <a:rPr lang="fi-FI" sz="3200" kern="100" dirty="0">
                <a:effectLst/>
                <a:latin typeface="Calibri" panose="020F0502020204030204" pitchFamily="34" charset="0"/>
                <a:ea typeface="Calibri" panose="020F0502020204030204" pitchFamily="34" charset="0"/>
                <a:cs typeface="Times New Roman" panose="02020603050405020304" pitchFamily="18" charset="0"/>
              </a:rPr>
              <a:t>, kun koiran hosuvasta ja olosuhteisiin ja sen taitoihin nähden liian nopeasta ajotavasta johtuen ajossa on katkoja ja hukkia, kun koira ajaa kävellen, on jatkuvasti paljon ajettavaa jäljessä tai kun se kadottaa jäniksen nopeasti sitä uudelleen löytämättä. </a:t>
            </a:r>
          </a:p>
          <a:p>
            <a:pPr marL="0" indent="0">
              <a:buNone/>
            </a:pPr>
            <a:r>
              <a:rPr lang="fi-FI" sz="1800" kern="100" dirty="0">
                <a:latin typeface="Calibri" panose="020F0502020204030204" pitchFamily="34" charset="0"/>
                <a:ea typeface="Calibri" panose="020F0502020204030204" pitchFamily="34" charset="0"/>
                <a:cs typeface="Times New Roman" panose="02020603050405020304" pitchFamily="18" charset="0"/>
              </a:rPr>
              <a:t>																				→</a:t>
            </a:r>
            <a:endParaRPr lang="fi-FI" sz="1800" dirty="0"/>
          </a:p>
        </p:txBody>
      </p:sp>
    </p:spTree>
    <p:extLst>
      <p:ext uri="{BB962C8B-B14F-4D97-AF65-F5344CB8AC3E}">
        <p14:creationId xmlns:p14="http://schemas.microsoft.com/office/powerpoint/2010/main" val="4066068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ruutu 2">
            <a:extLst>
              <a:ext uri="{FF2B5EF4-FFF2-40B4-BE49-F238E27FC236}">
                <a16:creationId xmlns:a16="http://schemas.microsoft.com/office/drawing/2014/main" id="{B012C095-BDBB-4596-59A0-071DAD359C0B}"/>
              </a:ext>
            </a:extLst>
          </p:cNvPr>
          <p:cNvSpPr txBox="1"/>
          <p:nvPr/>
        </p:nvSpPr>
        <p:spPr>
          <a:xfrm>
            <a:off x="1511167" y="1530417"/>
            <a:ext cx="10526829" cy="4524315"/>
          </a:xfrm>
          <a:prstGeom prst="rect">
            <a:avLst/>
          </a:prstGeom>
          <a:noFill/>
        </p:spPr>
        <p:txBody>
          <a:bodyPr wrap="square">
            <a:spAutoFit/>
          </a:bodyPr>
          <a:lstStyle/>
          <a:p>
            <a:pPr marL="0" indent="0">
              <a:buNone/>
            </a:pPr>
            <a:r>
              <a:rPr lang="fi-FI" sz="3200" b="1" kern="100" dirty="0">
                <a:effectLst/>
                <a:latin typeface="Calibri" panose="020F0502020204030204" pitchFamily="34" charset="0"/>
                <a:ea typeface="Calibri" panose="020F0502020204030204" pitchFamily="34" charset="0"/>
                <a:cs typeface="Times New Roman" panose="02020603050405020304" pitchFamily="18" charset="0"/>
              </a:rPr>
              <a:t>Ajotaitonumeroa annettaessa otetaan huomioon todellinen ajoaika</a:t>
            </a:r>
            <a:r>
              <a:rPr lang="fi-FI" sz="3200" kern="100" dirty="0">
                <a:effectLst/>
                <a:latin typeface="Calibri" panose="020F0502020204030204" pitchFamily="34" charset="0"/>
                <a:ea typeface="Calibri" panose="020F0502020204030204" pitchFamily="34" charset="0"/>
                <a:cs typeface="Times New Roman" panose="02020603050405020304" pitchFamily="18" charset="0"/>
              </a:rPr>
              <a:t>, joka saadaan, kun ajattamisajasta vähennetään alle viiden (5) minuutin katkot ja hukat. </a:t>
            </a:r>
          </a:p>
          <a:p>
            <a:pPr marL="0" indent="0">
              <a:buNone/>
            </a:pPr>
            <a:endParaRPr lang="fi-FI" sz="3200"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i-FI" sz="3200" kern="100" dirty="0">
                <a:effectLst/>
                <a:latin typeface="Calibri" panose="020F0502020204030204" pitchFamily="34" charset="0"/>
                <a:ea typeface="Calibri" panose="020F0502020204030204" pitchFamily="34" charset="0"/>
                <a:cs typeface="Times New Roman" panose="02020603050405020304" pitchFamily="18" charset="0"/>
              </a:rPr>
              <a:t>Mikäli ajettava käyttää teitä, hakeutuu esteisiin tai osoittautuu pieneksi, jatkuvasti piilottelevaksi jänikseksi, se otetaan huomioon ajotaitoa arvioitaessa. Jos ajotaito on erinomainen tai erittäin hyvä, koira kykenee ajamaan liikennöidyllä tiellä ja esteissä tai vaikeaakin ajettavaa.</a:t>
            </a:r>
          </a:p>
        </p:txBody>
      </p:sp>
    </p:spTree>
    <p:extLst>
      <p:ext uri="{BB962C8B-B14F-4D97-AF65-F5344CB8AC3E}">
        <p14:creationId xmlns:p14="http://schemas.microsoft.com/office/powerpoint/2010/main" val="3332725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6102611-85BB-28A7-27E2-FD6D1FDACD91}"/>
              </a:ext>
            </a:extLst>
          </p:cNvPr>
          <p:cNvSpPr>
            <a:spLocks noGrp="1"/>
          </p:cNvSpPr>
          <p:nvPr>
            <p:ph type="title"/>
          </p:nvPr>
        </p:nvSpPr>
        <p:spPr>
          <a:xfrm>
            <a:off x="1484311" y="685801"/>
            <a:ext cx="10018713" cy="546234"/>
          </a:xfrm>
        </p:spPr>
        <p:txBody>
          <a:bodyPr>
            <a:normAutofit fontScale="90000"/>
          </a:bodyPr>
          <a:lstStyle/>
          <a:p>
            <a:r>
              <a:rPr lang="fi-FI" b="1" dirty="0">
                <a:solidFill>
                  <a:schemeClr val="accent1"/>
                </a:solidFill>
              </a:rPr>
              <a:t>MISTÄ AJOTAITO NUMERO MUODOSTUU?</a:t>
            </a:r>
          </a:p>
        </p:txBody>
      </p:sp>
      <p:graphicFrame>
        <p:nvGraphicFramePr>
          <p:cNvPr id="5" name="Taulukko 5">
            <a:extLst>
              <a:ext uri="{FF2B5EF4-FFF2-40B4-BE49-F238E27FC236}">
                <a16:creationId xmlns:a16="http://schemas.microsoft.com/office/drawing/2014/main" id="{6133455E-B75F-694D-3523-5DD4555F94F7}"/>
              </a:ext>
            </a:extLst>
          </p:cNvPr>
          <p:cNvGraphicFramePr>
            <a:graphicFrameLocks noGrp="1"/>
          </p:cNvGraphicFramePr>
          <p:nvPr>
            <p:ph idx="1"/>
            <p:extLst>
              <p:ext uri="{D42A27DB-BD31-4B8C-83A1-F6EECF244321}">
                <p14:modId xmlns:p14="http://schemas.microsoft.com/office/powerpoint/2010/main" val="53211126"/>
              </p:ext>
            </p:extLst>
          </p:nvPr>
        </p:nvGraphicFramePr>
        <p:xfrm>
          <a:off x="2072640" y="1487963"/>
          <a:ext cx="4775200" cy="4602481"/>
        </p:xfrm>
        <a:graphic>
          <a:graphicData uri="http://schemas.openxmlformats.org/drawingml/2006/table">
            <a:tbl>
              <a:tblPr firstRow="1" bandRow="1">
                <a:tableStyleId>{5C22544A-7EE6-4342-B048-85BDC9FD1C3A}</a:tableStyleId>
              </a:tblPr>
              <a:tblGrid>
                <a:gridCol w="2446423">
                  <a:extLst>
                    <a:ext uri="{9D8B030D-6E8A-4147-A177-3AD203B41FA5}">
                      <a16:colId xmlns:a16="http://schemas.microsoft.com/office/drawing/2014/main" val="164590520"/>
                    </a:ext>
                  </a:extLst>
                </a:gridCol>
                <a:gridCol w="2328777">
                  <a:extLst>
                    <a:ext uri="{9D8B030D-6E8A-4147-A177-3AD203B41FA5}">
                      <a16:colId xmlns:a16="http://schemas.microsoft.com/office/drawing/2014/main" val="2959141608"/>
                    </a:ext>
                  </a:extLst>
                </a:gridCol>
              </a:tblGrid>
              <a:tr h="767831">
                <a:tc gridSpan="2">
                  <a:txBody>
                    <a:bodyPr/>
                    <a:lstStyle/>
                    <a:p>
                      <a:pPr algn="ctr"/>
                      <a:r>
                        <a:rPr lang="fi-FI" sz="3200" dirty="0"/>
                        <a:t>AJOTAITO</a:t>
                      </a:r>
                    </a:p>
                  </a:txBody>
                  <a:tcPr/>
                </a:tc>
                <a:tc hMerge="1">
                  <a:txBody>
                    <a:bodyPr/>
                    <a:lstStyle/>
                    <a:p>
                      <a:endParaRPr lang="fi-FI" dirty="0"/>
                    </a:p>
                  </a:txBody>
                  <a:tcPr/>
                </a:tc>
                <a:extLst>
                  <a:ext uri="{0D108BD9-81ED-4DB2-BD59-A6C34878D82A}">
                    <a16:rowId xmlns:a16="http://schemas.microsoft.com/office/drawing/2014/main" val="3005943394"/>
                  </a:ext>
                </a:extLst>
              </a:tr>
              <a:tr h="766930">
                <a:tc>
                  <a:txBody>
                    <a:bodyPr/>
                    <a:lstStyle/>
                    <a:p>
                      <a:r>
                        <a:rPr lang="fi-FI" sz="2800" b="1" dirty="0"/>
                        <a:t>Erinomainen</a:t>
                      </a:r>
                    </a:p>
                  </a:txBody>
                  <a:tcPr/>
                </a:tc>
                <a:tc>
                  <a:txBody>
                    <a:bodyPr/>
                    <a:lstStyle/>
                    <a:p>
                      <a:r>
                        <a:rPr lang="fi-FI" sz="2800" dirty="0"/>
                        <a:t>9 tai 10</a:t>
                      </a:r>
                    </a:p>
                  </a:txBody>
                  <a:tcPr/>
                </a:tc>
                <a:extLst>
                  <a:ext uri="{0D108BD9-81ED-4DB2-BD59-A6C34878D82A}">
                    <a16:rowId xmlns:a16="http://schemas.microsoft.com/office/drawing/2014/main" val="3139601836"/>
                  </a:ext>
                </a:extLst>
              </a:tr>
              <a:tr h="766930">
                <a:tc>
                  <a:txBody>
                    <a:bodyPr/>
                    <a:lstStyle/>
                    <a:p>
                      <a:r>
                        <a:rPr lang="fi-FI" sz="2800" b="1" dirty="0"/>
                        <a:t>Erittäin hyvä</a:t>
                      </a:r>
                    </a:p>
                  </a:txBody>
                  <a:tcPr/>
                </a:tc>
                <a:tc>
                  <a:txBody>
                    <a:bodyPr/>
                    <a:lstStyle/>
                    <a:p>
                      <a:r>
                        <a:rPr lang="fi-FI" sz="2800" dirty="0"/>
                        <a:t>7 tai 8</a:t>
                      </a:r>
                    </a:p>
                  </a:txBody>
                  <a:tcPr/>
                </a:tc>
                <a:extLst>
                  <a:ext uri="{0D108BD9-81ED-4DB2-BD59-A6C34878D82A}">
                    <a16:rowId xmlns:a16="http://schemas.microsoft.com/office/drawing/2014/main" val="1977328587"/>
                  </a:ext>
                </a:extLst>
              </a:tr>
              <a:tr h="766930">
                <a:tc>
                  <a:txBody>
                    <a:bodyPr/>
                    <a:lstStyle/>
                    <a:p>
                      <a:r>
                        <a:rPr lang="fi-FI" sz="2800" b="1" dirty="0"/>
                        <a:t>Hyvä</a:t>
                      </a:r>
                    </a:p>
                  </a:txBody>
                  <a:tcPr/>
                </a:tc>
                <a:tc>
                  <a:txBody>
                    <a:bodyPr/>
                    <a:lstStyle/>
                    <a:p>
                      <a:r>
                        <a:rPr lang="fi-FI" sz="2800" dirty="0"/>
                        <a:t>5 tai 6</a:t>
                      </a:r>
                    </a:p>
                  </a:txBody>
                  <a:tcPr/>
                </a:tc>
                <a:extLst>
                  <a:ext uri="{0D108BD9-81ED-4DB2-BD59-A6C34878D82A}">
                    <a16:rowId xmlns:a16="http://schemas.microsoft.com/office/drawing/2014/main" val="1282168502"/>
                  </a:ext>
                </a:extLst>
              </a:tr>
              <a:tr h="766930">
                <a:tc>
                  <a:txBody>
                    <a:bodyPr/>
                    <a:lstStyle/>
                    <a:p>
                      <a:r>
                        <a:rPr lang="fi-FI" sz="2800" b="1" dirty="0"/>
                        <a:t>Välttävä </a:t>
                      </a:r>
                    </a:p>
                  </a:txBody>
                  <a:tcPr/>
                </a:tc>
                <a:tc>
                  <a:txBody>
                    <a:bodyPr/>
                    <a:lstStyle/>
                    <a:p>
                      <a:r>
                        <a:rPr lang="fi-FI" sz="2800" dirty="0"/>
                        <a:t>3 tai 4</a:t>
                      </a:r>
                    </a:p>
                  </a:txBody>
                  <a:tcPr/>
                </a:tc>
                <a:extLst>
                  <a:ext uri="{0D108BD9-81ED-4DB2-BD59-A6C34878D82A}">
                    <a16:rowId xmlns:a16="http://schemas.microsoft.com/office/drawing/2014/main" val="460881946"/>
                  </a:ext>
                </a:extLst>
              </a:tr>
              <a:tr h="766930">
                <a:tc>
                  <a:txBody>
                    <a:bodyPr/>
                    <a:lstStyle/>
                    <a:p>
                      <a:r>
                        <a:rPr lang="fi-FI" sz="2800" b="1" dirty="0"/>
                        <a:t>Heikko</a:t>
                      </a:r>
                    </a:p>
                  </a:txBody>
                  <a:tcPr/>
                </a:tc>
                <a:tc>
                  <a:txBody>
                    <a:bodyPr/>
                    <a:lstStyle/>
                    <a:p>
                      <a:r>
                        <a:rPr lang="fi-FI" sz="2800" dirty="0"/>
                        <a:t>1 tai 2</a:t>
                      </a:r>
                    </a:p>
                  </a:txBody>
                  <a:tcPr/>
                </a:tc>
                <a:extLst>
                  <a:ext uri="{0D108BD9-81ED-4DB2-BD59-A6C34878D82A}">
                    <a16:rowId xmlns:a16="http://schemas.microsoft.com/office/drawing/2014/main" val="3146629052"/>
                  </a:ext>
                </a:extLst>
              </a:tr>
            </a:tbl>
          </a:graphicData>
        </a:graphic>
      </p:graphicFrame>
      <p:sp>
        <p:nvSpPr>
          <p:cNvPr id="7" name="Tekstiruutu 6">
            <a:extLst>
              <a:ext uri="{FF2B5EF4-FFF2-40B4-BE49-F238E27FC236}">
                <a16:creationId xmlns:a16="http://schemas.microsoft.com/office/drawing/2014/main" id="{BE3B9568-F5AB-BD76-94FF-674769D44431}"/>
              </a:ext>
            </a:extLst>
          </p:cNvPr>
          <p:cNvSpPr txBox="1"/>
          <p:nvPr/>
        </p:nvSpPr>
        <p:spPr>
          <a:xfrm flipH="1">
            <a:off x="7216540" y="1656409"/>
            <a:ext cx="4526280" cy="4678204"/>
          </a:xfrm>
          <a:prstGeom prst="rect">
            <a:avLst/>
          </a:prstGeom>
          <a:noFill/>
        </p:spPr>
        <p:txBody>
          <a:bodyPr wrap="square" rtlCol="0">
            <a:spAutoFit/>
          </a:bodyPr>
          <a:lstStyle/>
          <a:p>
            <a:r>
              <a:rPr lang="fi-FI" sz="2800" b="1" dirty="0">
                <a:solidFill>
                  <a:schemeClr val="accent5"/>
                </a:solidFill>
              </a:rPr>
              <a:t>50. Sujuvuus</a:t>
            </a:r>
          </a:p>
          <a:p>
            <a:r>
              <a:rPr lang="fi-FI" sz="2800" dirty="0"/>
              <a:t>51. Nopeus</a:t>
            </a:r>
          </a:p>
          <a:p>
            <a:r>
              <a:rPr lang="fi-FI" sz="2800" b="1" dirty="0">
                <a:solidFill>
                  <a:schemeClr val="accent5"/>
                </a:solidFill>
              </a:rPr>
              <a:t>52. Tie ja estetyöskentely</a:t>
            </a:r>
          </a:p>
          <a:p>
            <a:r>
              <a:rPr lang="fi-FI" sz="2800" dirty="0"/>
              <a:t>53. Vainuamistapa</a:t>
            </a:r>
          </a:p>
          <a:p>
            <a:r>
              <a:rPr lang="fi-FI" sz="2800" dirty="0"/>
              <a:t>54. Havainnot herkkyydestä</a:t>
            </a:r>
          </a:p>
          <a:p>
            <a:r>
              <a:rPr lang="fi-FI" sz="2800" dirty="0"/>
              <a:t>55. Ajolöysyyden laatu</a:t>
            </a:r>
          </a:p>
          <a:p>
            <a:r>
              <a:rPr lang="fi-FI" sz="2800" b="1" dirty="0">
                <a:solidFill>
                  <a:schemeClr val="accent5"/>
                </a:solidFill>
              </a:rPr>
              <a:t>56. Ajettava nähty</a:t>
            </a:r>
          </a:p>
          <a:p>
            <a:r>
              <a:rPr lang="fi-FI" sz="2800" b="1" dirty="0">
                <a:solidFill>
                  <a:schemeClr val="accent5"/>
                </a:solidFill>
              </a:rPr>
              <a:t>57. Tie- ja esteajoa</a:t>
            </a:r>
          </a:p>
          <a:p>
            <a:r>
              <a:rPr lang="fi-FI" sz="2800" b="1" dirty="0">
                <a:solidFill>
                  <a:schemeClr val="accent5"/>
                </a:solidFill>
              </a:rPr>
              <a:t>58. Todellinen ajoaika</a:t>
            </a:r>
          </a:p>
          <a:p>
            <a:r>
              <a:rPr lang="fi-FI" sz="2800" b="1" dirty="0">
                <a:solidFill>
                  <a:schemeClr val="accent5"/>
                </a:solidFill>
              </a:rPr>
              <a:t>59. Hukkatyöskentely</a:t>
            </a:r>
            <a:endParaRPr lang="fi-FI" sz="2800" b="1" dirty="0">
              <a:solidFill>
                <a:srgbClr val="FF0000"/>
              </a:solidFill>
            </a:endParaRPr>
          </a:p>
          <a:p>
            <a:endParaRPr lang="fi-FI" dirty="0"/>
          </a:p>
        </p:txBody>
      </p:sp>
    </p:spTree>
    <p:extLst>
      <p:ext uri="{BB962C8B-B14F-4D97-AF65-F5344CB8AC3E}">
        <p14:creationId xmlns:p14="http://schemas.microsoft.com/office/powerpoint/2010/main" val="3867716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43DA51B-7EBA-2E15-46AA-C1738539C2A9}"/>
              </a:ext>
            </a:extLst>
          </p:cNvPr>
          <p:cNvSpPr>
            <a:spLocks noGrp="1"/>
          </p:cNvSpPr>
          <p:nvPr>
            <p:ph type="title"/>
          </p:nvPr>
        </p:nvSpPr>
        <p:spPr>
          <a:xfrm>
            <a:off x="1484310" y="537410"/>
            <a:ext cx="10018713" cy="777240"/>
          </a:xfrm>
        </p:spPr>
        <p:txBody>
          <a:bodyPr>
            <a:normAutofit fontScale="90000"/>
          </a:bodyPr>
          <a:lstStyle/>
          <a:p>
            <a:r>
              <a:rPr lang="fi-FI" sz="4000" b="1" kern="100" dirty="0">
                <a:effectLst/>
                <a:latin typeface="Calibri" panose="020F0502020204030204" pitchFamily="34" charset="0"/>
                <a:ea typeface="Calibri" panose="020F0502020204030204" pitchFamily="34" charset="0"/>
                <a:cs typeface="Times New Roman" panose="02020603050405020304" pitchFamily="18" charset="0"/>
              </a:rPr>
              <a:t>50. Sujuvuus</a:t>
            </a:r>
            <a:br>
              <a:rPr lang="fi-FI" sz="4000" kern="100" dirty="0">
                <a:effectLst/>
                <a:latin typeface="Calibri" panose="020F0502020204030204" pitchFamily="34" charset="0"/>
                <a:ea typeface="Calibri" panose="020F0502020204030204" pitchFamily="34" charset="0"/>
                <a:cs typeface="Times New Roman" panose="02020603050405020304" pitchFamily="18" charset="0"/>
              </a:rPr>
            </a:br>
            <a:endParaRPr lang="fi-FI" dirty="0"/>
          </a:p>
        </p:txBody>
      </p:sp>
      <p:sp>
        <p:nvSpPr>
          <p:cNvPr id="3" name="Sisällön paikkamerkki 2">
            <a:extLst>
              <a:ext uri="{FF2B5EF4-FFF2-40B4-BE49-F238E27FC236}">
                <a16:creationId xmlns:a16="http://schemas.microsoft.com/office/drawing/2014/main" id="{54162153-1A2F-FB08-6814-97DCDABD4FB3}"/>
              </a:ext>
            </a:extLst>
          </p:cNvPr>
          <p:cNvSpPr>
            <a:spLocks noGrp="1"/>
          </p:cNvSpPr>
          <p:nvPr>
            <p:ph idx="1"/>
          </p:nvPr>
        </p:nvSpPr>
        <p:spPr>
          <a:xfrm>
            <a:off x="1484310" y="1713297"/>
            <a:ext cx="10018713" cy="4607293"/>
          </a:xfrm>
        </p:spPr>
        <p:txBody>
          <a:bodyPr>
            <a:normAutofit/>
          </a:bodyPr>
          <a:lstStyle/>
          <a:p>
            <a:pPr marL="0" indent="0">
              <a:lnSpc>
                <a:spcPct val="107000"/>
              </a:lnSpc>
              <a:spcAft>
                <a:spcPts val="800"/>
              </a:spcAft>
              <a:buNone/>
            </a:pPr>
            <a:r>
              <a:rPr lang="fi-FI" b="1" kern="100" dirty="0">
                <a:effectLst/>
                <a:latin typeface="Calibri" panose="020F0502020204030204" pitchFamily="34" charset="0"/>
                <a:ea typeface="Calibri" panose="020F0502020204030204" pitchFamily="34" charset="0"/>
                <a:cs typeface="Times New Roman" panose="02020603050405020304" pitchFamily="18" charset="0"/>
              </a:rPr>
              <a:t>Ajon sujuvuus ja etenevyys ottamatta kantaa ajon pituuteen.</a:t>
            </a:r>
          </a:p>
          <a:p>
            <a:pPr>
              <a:lnSpc>
                <a:spcPct val="107000"/>
              </a:lnSpc>
              <a:spcAft>
                <a:spcPts val="800"/>
              </a:spcAft>
            </a:pP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5 = sujuvuudeltaan ja etenevyydeltään erinomainen, lähes katkoton ajo, hyvä yhteys ajettavaan</a:t>
            </a:r>
          </a:p>
          <a:p>
            <a:pPr>
              <a:lnSpc>
                <a:spcPct val="107000"/>
              </a:lnSpc>
              <a:spcAft>
                <a:spcPts val="800"/>
              </a:spcAft>
            </a:pP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4 = sujuvuudeltaan ja etenevyydeltään erittäin hyvä ajo, muutamia katkoja, hyvä yhteys ajettavaan</a:t>
            </a:r>
          </a:p>
          <a:p>
            <a:pPr>
              <a:lnSpc>
                <a:spcPct val="107000"/>
              </a:lnSpc>
              <a:spcAft>
                <a:spcPts val="800"/>
              </a:spcAft>
            </a:pP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3 = sujuvuudeltaan hyvä ajo, hyvä yhteys ajettavaan</a:t>
            </a:r>
          </a:p>
          <a:p>
            <a:pPr>
              <a:lnSpc>
                <a:spcPct val="107000"/>
              </a:lnSpc>
              <a:spcAft>
                <a:spcPts val="800"/>
              </a:spcAft>
            </a:pP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2 = sujuvuudeltaan välttävä, katkonainen tai etenevyydeltään huono ajo, huono yhteys ajettavaan</a:t>
            </a:r>
          </a:p>
          <a:p>
            <a:pPr>
              <a:lnSpc>
                <a:spcPct val="107000"/>
              </a:lnSpc>
              <a:spcAft>
                <a:spcPts val="800"/>
              </a:spcAft>
            </a:pP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1 = ajon sujuvuus huonoa tai koira ajaa kävellen, yhteys ajettavaan huono</a:t>
            </a:r>
          </a:p>
          <a:p>
            <a:endParaRPr lang="fi-FI" dirty="0"/>
          </a:p>
          <a:p>
            <a:pPr marL="0" indent="0">
              <a:buNone/>
            </a:pPr>
            <a:r>
              <a:rPr lang="fi-FI" dirty="0"/>
              <a:t>Sujuvuuden rastitus kertoo miten kyseisen ajon ajominuutit sujuvuudeltaan on kerätty paperille. Lyhytkin ajo voi siis olla sujuvuuden rastitukseltaan 1-5 vaikka lopullinen ajotaito numero ei voi olla erinomainen.</a:t>
            </a:r>
          </a:p>
          <a:p>
            <a:endParaRPr lang="fi-FI" dirty="0"/>
          </a:p>
        </p:txBody>
      </p:sp>
    </p:spTree>
    <p:extLst>
      <p:ext uri="{BB962C8B-B14F-4D97-AF65-F5344CB8AC3E}">
        <p14:creationId xmlns:p14="http://schemas.microsoft.com/office/powerpoint/2010/main" val="2061034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7B7F874-5537-985A-C3CF-A56A26E4FA2E}"/>
              </a:ext>
            </a:extLst>
          </p:cNvPr>
          <p:cNvSpPr>
            <a:spLocks noGrp="1"/>
          </p:cNvSpPr>
          <p:nvPr>
            <p:ph type="title"/>
          </p:nvPr>
        </p:nvSpPr>
        <p:spPr>
          <a:xfrm>
            <a:off x="1484311" y="685800"/>
            <a:ext cx="10018713" cy="1056373"/>
          </a:xfrm>
        </p:spPr>
        <p:txBody>
          <a:bodyPr>
            <a:normAutofit fontScale="90000"/>
          </a:bodyPr>
          <a:lstStyle/>
          <a:p>
            <a:r>
              <a:rPr lang="fi-FI" sz="4000" b="1" kern="100" dirty="0">
                <a:effectLst/>
                <a:latin typeface="Calibri" panose="020F0502020204030204" pitchFamily="34" charset="0"/>
                <a:ea typeface="Calibri" panose="020F0502020204030204" pitchFamily="34" charset="0"/>
                <a:cs typeface="Times New Roman" panose="02020603050405020304" pitchFamily="18" charset="0"/>
              </a:rPr>
              <a:t>52. Tie- ja estetyöskentely</a:t>
            </a:r>
            <a:br>
              <a:rPr lang="fi-FI" sz="4000" kern="100" dirty="0">
                <a:effectLst/>
                <a:latin typeface="Calibri" panose="020F0502020204030204" pitchFamily="34" charset="0"/>
                <a:ea typeface="Calibri" panose="020F0502020204030204" pitchFamily="34" charset="0"/>
                <a:cs typeface="Times New Roman" panose="02020603050405020304" pitchFamily="18" charset="0"/>
              </a:rPr>
            </a:br>
            <a:endParaRPr lang="fi-FI" dirty="0"/>
          </a:p>
        </p:txBody>
      </p:sp>
      <p:sp>
        <p:nvSpPr>
          <p:cNvPr id="3" name="Sisällön paikkamerkki 2">
            <a:extLst>
              <a:ext uri="{FF2B5EF4-FFF2-40B4-BE49-F238E27FC236}">
                <a16:creationId xmlns:a16="http://schemas.microsoft.com/office/drawing/2014/main" id="{514E2442-E812-04C0-3A16-BBAD412D29CF}"/>
              </a:ext>
            </a:extLst>
          </p:cNvPr>
          <p:cNvSpPr>
            <a:spLocks noGrp="1"/>
          </p:cNvSpPr>
          <p:nvPr>
            <p:ph idx="1"/>
          </p:nvPr>
        </p:nvSpPr>
        <p:spPr>
          <a:xfrm>
            <a:off x="1484311" y="1742173"/>
            <a:ext cx="10018713" cy="4049027"/>
          </a:xfrm>
        </p:spPr>
        <p:txBody>
          <a:bodyPr>
            <a:normAutofit fontScale="85000" lnSpcReduction="10000"/>
          </a:bodyPr>
          <a:lstStyle/>
          <a:p>
            <a:pPr>
              <a:lnSpc>
                <a:spcPct val="107000"/>
              </a:lnSpc>
              <a:spcAft>
                <a:spcPts val="800"/>
              </a:spcAft>
            </a:pP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5 = ajaa katkotta esteissä tai liikennöidyllä tiellä</a:t>
            </a:r>
          </a:p>
          <a:p>
            <a:pPr>
              <a:lnSpc>
                <a:spcPct val="107000"/>
              </a:lnSpc>
              <a:spcAft>
                <a:spcPts val="800"/>
              </a:spcAft>
            </a:pP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4 = lyhyitä katkoja esteissä ja liikennöidyllä tiellä</a:t>
            </a:r>
          </a:p>
          <a:p>
            <a:pPr>
              <a:lnSpc>
                <a:spcPct val="107000"/>
              </a:lnSpc>
              <a:spcAft>
                <a:spcPts val="800"/>
              </a:spcAft>
            </a:pP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3 = selvittää nopeasti hukat, pystyy ajamaan metsäautotiellä</a:t>
            </a:r>
          </a:p>
          <a:p>
            <a:pPr>
              <a:lnSpc>
                <a:spcPct val="107000"/>
              </a:lnSpc>
              <a:spcAft>
                <a:spcPts val="800"/>
              </a:spcAft>
            </a:pP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2 = selvittää hukat, pystyy ajamaan metsäautotiellä, jos on hyvässä tuntumassa ajettavaan</a:t>
            </a:r>
          </a:p>
          <a:p>
            <a:pPr>
              <a:lnSpc>
                <a:spcPct val="107000"/>
              </a:lnSpc>
              <a:spcAft>
                <a:spcPts val="800"/>
              </a:spcAft>
            </a:pPr>
            <a:r>
              <a:rPr lang="fi-FI" sz="1800" kern="100" dirty="0">
                <a:effectLst/>
                <a:latin typeface="Calibri" panose="020F0502020204030204" pitchFamily="34" charset="0"/>
                <a:ea typeface="Calibri" panose="020F0502020204030204" pitchFamily="34" charset="0"/>
                <a:cs typeface="Times New Roman" panose="02020603050405020304" pitchFamily="18" charset="0"/>
              </a:rPr>
              <a:t>1 = ajo päättyy esteeseen tai vähäiseenkin tiehen</a:t>
            </a:r>
          </a:p>
          <a:p>
            <a:pPr marL="0" indent="0">
              <a:lnSpc>
                <a:spcPct val="107000"/>
              </a:lnSpc>
              <a:spcAft>
                <a:spcPts val="800"/>
              </a:spcAft>
              <a:buNone/>
            </a:pPr>
            <a:endParaRPr lang="fi-FI"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fi-FI" b="1" kern="100" dirty="0">
                <a:latin typeface="Calibri" panose="020F0502020204030204" pitchFamily="34" charset="0"/>
                <a:ea typeface="Calibri" panose="020F0502020204030204" pitchFamily="34" charset="0"/>
                <a:cs typeface="Times New Roman" panose="02020603050405020304" pitchFamily="18" charset="0"/>
              </a:rPr>
              <a:t>Korottava tai vähentävä </a:t>
            </a:r>
            <a:r>
              <a:rPr lang="fi-FI" kern="100" dirty="0">
                <a:latin typeface="Calibri" panose="020F0502020204030204" pitchFamily="34" charset="0"/>
                <a:ea typeface="Calibri" panose="020F0502020204030204" pitchFamily="34" charset="0"/>
                <a:cs typeface="Times New Roman" panose="02020603050405020304" pitchFamily="18" charset="0"/>
              </a:rPr>
              <a:t>tekijä</a:t>
            </a:r>
            <a:endParaRPr lang="fi-FI"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i-FI" dirty="0">
                <a:effectLst/>
                <a:latin typeface="Calibri" panose="020F0502020204030204" pitchFamily="34" charset="0"/>
                <a:ea typeface="Calibri" panose="020F0502020204030204" pitchFamily="34" charset="0"/>
                <a:cs typeface="Times New Roman" panose="02020603050405020304" pitchFamily="18" charset="0"/>
              </a:rPr>
              <a:t>Jos ajotaito on erinomainen tai erittäin hyvä, koira kykenee ajamaan liikennöidyllä tiellä ja esteissä tai vaikeaakin ajettavaa (yleisohje).</a:t>
            </a:r>
          </a:p>
          <a:p>
            <a:pPr marL="0" indent="0">
              <a:buNone/>
            </a:pPr>
            <a:r>
              <a:rPr lang="fi-FI" b="1" dirty="0">
                <a:latin typeface="Calibri" panose="020F0502020204030204" pitchFamily="34" charset="0"/>
                <a:ea typeface="Calibri" panose="020F0502020204030204" pitchFamily="34" charset="0"/>
                <a:cs typeface="Times New Roman" panose="02020603050405020304" pitchFamily="18" charset="0"/>
              </a:rPr>
              <a:t>Koiran ei pidä kuitenkaan kärsiä arvostelussa jos ajon aikana ei pystytä toteamaan  tie- ja estetyöskentelyä</a:t>
            </a:r>
            <a:r>
              <a:rPr lang="fi-FI" dirty="0">
                <a:latin typeface="Calibri" panose="020F0502020204030204" pitchFamily="34" charset="0"/>
                <a:ea typeface="Calibri" panose="020F0502020204030204" pitchFamily="34" charset="0"/>
                <a:cs typeface="Times New Roman" panose="02020603050405020304" pitchFamily="18" charset="0"/>
              </a:rPr>
              <a:t>.</a:t>
            </a:r>
            <a:endParaRPr lang="fi-FI" dirty="0"/>
          </a:p>
        </p:txBody>
      </p:sp>
    </p:spTree>
    <p:extLst>
      <p:ext uri="{BB962C8B-B14F-4D97-AF65-F5344CB8AC3E}">
        <p14:creationId xmlns:p14="http://schemas.microsoft.com/office/powerpoint/2010/main" val="35975209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ksi">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1695</TotalTime>
  <Words>1096</Words>
  <Application>Microsoft Office PowerPoint</Application>
  <PresentationFormat>Laajakuva</PresentationFormat>
  <Paragraphs>229</Paragraphs>
  <Slides>16</Slides>
  <Notes>8</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16</vt:i4>
      </vt:variant>
    </vt:vector>
  </HeadingPairs>
  <TitlesOfParts>
    <vt:vector size="20" baseType="lpstr">
      <vt:lpstr>Arial</vt:lpstr>
      <vt:lpstr>Calibri</vt:lpstr>
      <vt:lpstr>Corbel</vt:lpstr>
      <vt:lpstr>Parallaksi</vt:lpstr>
      <vt:lpstr>AJOTAIDON ARVOSTELU 2024</vt:lpstr>
      <vt:lpstr>Ajotaito sääntökirjassa</vt:lpstr>
      <vt:lpstr>Ajokokeiden arvosteluohjeissa</vt:lpstr>
      <vt:lpstr>Ajokokeiden arvosteluohjeissa</vt:lpstr>
      <vt:lpstr>PowerPoint-esitys</vt:lpstr>
      <vt:lpstr>PowerPoint-esitys</vt:lpstr>
      <vt:lpstr>MISTÄ AJOTAITO NUMERO MUODOSTUU?</vt:lpstr>
      <vt:lpstr>50. Sujuvuus </vt:lpstr>
      <vt:lpstr>52. Tie- ja estetyöskentely </vt:lpstr>
      <vt:lpstr>PowerPoint-esitys</vt:lpstr>
      <vt:lpstr>58. Todellinen ajoaika </vt:lpstr>
      <vt:lpstr>Minkä ajotaito numeron koira ansaitsee</vt:lpstr>
      <vt:lpstr>Minkä ajotaito numeron koira ansaitsee</vt:lpstr>
      <vt:lpstr>Minkä ajotaito numeron koira ansaitsee</vt:lpstr>
      <vt:lpstr>Minkä ajotaito numeron koira ansaitsee</vt:lpstr>
      <vt:lpstr>Minkä ajotaito numeron koira ansaitsee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YLITUOMAREILLE JA KOETOIMITSIJOILLLE</dc:title>
  <dc:creator>Lehtonen Maaret</dc:creator>
  <cp:lastModifiedBy>Koulutustoimikunta</cp:lastModifiedBy>
  <cp:revision>77</cp:revision>
  <dcterms:created xsi:type="dcterms:W3CDTF">2022-03-29T21:35:05Z</dcterms:created>
  <dcterms:modified xsi:type="dcterms:W3CDTF">2024-03-30T08:38:53Z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-653358919</vt:i4>
  </property>
  <property fmtid="{D5CDD505-2E9C-101B-9397-08002B2CF9AE}" pid="3" name="_NewReviewCycle">
    <vt:lpwstr/>
  </property>
  <property fmtid="{D5CDD505-2E9C-101B-9397-08002B2CF9AE}" pid="4" name="_EmailSubject">
    <vt:lpwstr>Puuhattavaa</vt:lpwstr>
  </property>
  <property fmtid="{D5CDD505-2E9C-101B-9397-08002B2CF9AE}" pid="5" name="_AuthorEmail">
    <vt:lpwstr>Maaret.Lehtonen@hus.fi</vt:lpwstr>
  </property>
  <property fmtid="{D5CDD505-2E9C-101B-9397-08002B2CF9AE}" pid="6" name="_AuthorEmailDisplayName">
    <vt:lpwstr>Lehtonen Maaret</vt:lpwstr>
  </property>
</Properties>
</file>