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7" r:id="rId3"/>
    <p:sldId id="258" r:id="rId4"/>
    <p:sldId id="262" r:id="rId5"/>
    <p:sldId id="275" r:id="rId6"/>
    <p:sldId id="268" r:id="rId7"/>
    <p:sldId id="265" r:id="rId8"/>
    <p:sldId id="277" r:id="rId9"/>
    <p:sldId id="266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44" y="84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5" d="100"/>
        <a:sy n="125" d="100"/>
      </p:scale>
      <p:origin x="0" y="-2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6F5B60-9CE7-428F-98B1-690BD93FB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E9B8EE-057A-437D-B813-DB27CB08C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0B5875-78B7-4AB1-BA26-7E183481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89A290-A953-4062-9F02-3594E075C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71B3E2A-8AD6-4B12-9CAE-317A067B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63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F8256D-9485-48CE-A978-5688A8D0F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91444A4-0319-4E00-8C56-2CB407432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AB654E-D7C5-419A-9F19-FD5F3F0F5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4F29793-55B4-4D1B-A56F-7A15BEDD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4E7BF0A-2ABF-4345-A223-461D76848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55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BFE7DC0-66F2-45BB-82C4-7A5E9570E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1C16954-DDD1-4560-A084-B5ABC3B84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D3D7B99-8455-4A95-B180-EBEF9A6E7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1EA430-931F-4891-9A31-8C68BD6E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6B2A7C3-FBB4-4CE9-9211-7FC93F85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6752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3206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77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8731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4522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360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9046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4674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448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6CD0C-7584-438C-8BAE-F0751CA1A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E49C08-0080-4039-9A50-973ABBC82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108A75-1B0B-4F16-B255-95FA09C8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602FB1-19E7-4F3E-A8F8-B9C098BBE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21EE08-9953-4A0D-84CF-71497153E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7465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09707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19780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03135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6073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76507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50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D96CE2-C441-4DFA-8B67-78F7B9647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9565723-D9C7-4A8E-AB95-7DB09C630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6A342-152F-478D-B0BE-2E7E9BF9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CA063F-0B27-4494-9081-24463DB0A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80FC709-604C-44AE-A7D8-1ED1CD05C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783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305464-47E9-4721-B1AC-5983436E2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A666B6-0ACB-4203-A639-95C6EFC27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1CBC372-D416-4410-9508-F92A3E80D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7E07D93-3FAC-42B1-BAEF-971F2DA68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A3A9DAB-BF57-4968-9DAD-72B3FF783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3EF653-F6AC-464F-B1BA-C83DBB1EB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75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1D0BE8-AC25-4E57-9FB9-0CB25A887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5FC943C-04CC-4F84-9C4A-7F09A5E38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93F700C-E81A-40C4-8160-AD1D5B26E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8081E6E-A643-4889-AAE4-2035A542FD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D0ADFC4-F75C-4572-9916-BFEF1D196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7BB139F-2322-4782-9C09-66D6227FF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B49FEFE-02EF-4B14-83FD-3DAAEA97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C27390E-626F-4D8E-88F8-2B994A2E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305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04635-633B-4A91-8EE9-E44AB1834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BE79541-027D-477A-95AD-7A569F2B2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0FBED2C-679D-405E-B33B-B6F6E702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A6DFB02-555E-402F-B60A-7E6737F7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109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2EE8CE0-803B-413D-9897-92ABD0A45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CA3C0F8-EC15-4E18-AB2A-7EA3B0447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69F36F9-6F00-460C-8D34-37D1107EA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77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82F2B2-0CE8-4E7E-9119-2C624907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01F043-F041-4D4F-9C1D-0F24ED21F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2CDDC8-6B6D-4D60-A382-181FECDB0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187740-07DC-4E30-9A68-75DE9EA55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6B41F92-1CF6-4188-B439-A2735761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152C6D6-0DF7-4447-903A-41067890E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668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961734-F9E0-4023-A381-B32C0422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49170F8-2A2B-43A2-AF5D-B6874714D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414DC55-0D7E-4F23-93C7-A6C799852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2B4FF6D-935E-48C6-9D4A-7DA078E07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78FE050-0A90-46A0-B8AC-2DD4E1EC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2B979E-8D62-49BB-A176-32F898BB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249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A330C25-855A-448E-B475-93392D4FA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37E959-DDFD-4C23-8DAB-0EFABFC5E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A319928-05C0-4F7A-85D6-BDB382DDEF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4489D-F630-404F-8805-F06D3E2F32D0}" type="datetimeFigureOut">
              <a:rPr lang="fi-FI" smtClean="0"/>
              <a:t>8.7.2023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F7ECA2-4264-45B6-A3CD-1E4348517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B59815-81EF-41D8-AC09-1071C45FA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02687-99E3-4C38-A07D-272F3792D0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63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57200" y="0"/>
            <a:ext cx="1121760" cy="5328360"/>
          </a:xfrm>
          <a:custGeom>
            <a:avLst/>
            <a:gdLst/>
            <a:ahLst/>
            <a:cxn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150840" y="0"/>
            <a:ext cx="1116720" cy="5276160"/>
          </a:xfrm>
          <a:custGeom>
            <a:avLst/>
            <a:gdLst/>
            <a:ahLst/>
            <a:cxn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3"/>
          <p:cNvSpPr/>
          <p:nvPr/>
        </p:nvSpPr>
        <p:spPr>
          <a:xfrm>
            <a:off x="150840" y="5238720"/>
            <a:ext cx="1227960" cy="1618560"/>
          </a:xfrm>
          <a:custGeom>
            <a:avLst/>
            <a:gdLst/>
            <a:ahLst/>
            <a:cxnLst/>
            <a:rect l="l" t="t" r="r" b="b"/>
            <a:pathLst>
              <a:path w="774" h="1020">
                <a:moveTo>
                  <a:pt x="0" y="0"/>
                </a:moveTo>
                <a:lnTo>
                  <a:pt x="740" y="1020"/>
                </a:lnTo>
                <a:lnTo>
                  <a:pt x="774" y="10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4"/>
          <p:cNvSpPr/>
          <p:nvPr/>
        </p:nvSpPr>
        <p:spPr>
          <a:xfrm>
            <a:off x="457200" y="5291280"/>
            <a:ext cx="1494720" cy="1566000"/>
          </a:xfrm>
          <a:custGeom>
            <a:avLst/>
            <a:gdLst/>
            <a:ahLst/>
            <a:cxnLst/>
            <a:rect l="l" t="t" r="r" b="b"/>
            <a:pathLst>
              <a:path w="942" h="987">
                <a:moveTo>
                  <a:pt x="0" y="0"/>
                </a:moveTo>
                <a:lnTo>
                  <a:pt x="909" y="987"/>
                </a:lnTo>
                <a:lnTo>
                  <a:pt x="942" y="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5"/>
          <p:cNvSpPr/>
          <p:nvPr/>
        </p:nvSpPr>
        <p:spPr>
          <a:xfrm>
            <a:off x="457200" y="5286240"/>
            <a:ext cx="2129760" cy="1571040"/>
          </a:xfrm>
          <a:custGeom>
            <a:avLst/>
            <a:gdLst/>
            <a:ahLst/>
            <a:cxn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6"/>
          <p:cNvSpPr/>
          <p:nvPr/>
        </p:nvSpPr>
        <p:spPr>
          <a:xfrm>
            <a:off x="150840" y="5238720"/>
            <a:ext cx="1694880" cy="1618560"/>
          </a:xfrm>
          <a:custGeom>
            <a:avLst/>
            <a:gdLst/>
            <a:ahLst/>
            <a:cxnLst/>
            <a:rect l="l" t="t" r="r" b="b"/>
            <a:pathLst>
              <a:path w="1068" h="1020">
                <a:moveTo>
                  <a:pt x="1068" y="1020"/>
                </a:moveTo>
                <a:lnTo>
                  <a:pt x="184" y="60"/>
                </a:lnTo>
                <a:lnTo>
                  <a:pt x="154" y="27"/>
                </a:lnTo>
                <a:lnTo>
                  <a:pt x="157" y="27"/>
                </a:lnTo>
                <a:lnTo>
                  <a:pt x="157" y="24"/>
                </a:lnTo>
                <a:lnTo>
                  <a:pt x="154" y="24"/>
                </a:lnTo>
                <a:lnTo>
                  <a:pt x="0" y="0"/>
                </a:lnTo>
                <a:lnTo>
                  <a:pt x="0" y="0"/>
                </a:lnTo>
                <a:lnTo>
                  <a:pt x="774" y="1020"/>
                </a:lnTo>
                <a:lnTo>
                  <a:pt x="1068" y="102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PlaceHolder 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i-FI" sz="4400" b="0" strike="noStrike" spc="-1">
                <a:latin typeface="Arial"/>
              </a:rPr>
              <a:t>Muokkaa otsikon tekstimuotoa napsauttamalla</a:t>
            </a:r>
          </a:p>
        </p:txBody>
      </p:sp>
      <p:sp>
        <p:nvSpPr>
          <p:cNvPr id="57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3200" b="0" strike="noStrike" spc="-1">
                <a:latin typeface="Arial"/>
              </a:rPr>
              <a:t>Muokkaa jäsennyksen tekstimuotoa napsauttamalla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800" b="0" strike="noStrike" spc="-1"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400" b="0" strike="noStrike" spc="-1"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b="0" strike="noStrike" spc="-1"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latin typeface="Arial"/>
              </a:rPr>
              <a:t>Seitsemäs jäsennystaso</a:t>
            </a:r>
          </a:p>
        </p:txBody>
      </p:sp>
    </p:spTree>
    <p:extLst>
      <p:ext uri="{BB962C8B-B14F-4D97-AF65-F5344CB8AC3E}">
        <p14:creationId xmlns:p14="http://schemas.microsoft.com/office/powerpoint/2010/main" val="351418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 flipH="1">
            <a:off x="14915160" y="-12600"/>
            <a:ext cx="267690" cy="68572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fi-FI" dirty="0"/>
              <a:t>M</a:t>
            </a:r>
          </a:p>
        </p:txBody>
      </p:sp>
      <p:sp>
        <p:nvSpPr>
          <p:cNvPr id="183" name="CustomShape 2"/>
          <p:cNvSpPr/>
          <p:nvPr/>
        </p:nvSpPr>
        <p:spPr>
          <a:xfrm>
            <a:off x="3397320" y="-4680"/>
            <a:ext cx="1063080" cy="2782080"/>
          </a:xfrm>
          <a:custGeom>
            <a:avLst/>
            <a:gdLst/>
            <a:ahLst/>
            <a:cxnLst/>
            <a:rect l="l" t="t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4" name="CustomShape 3"/>
          <p:cNvSpPr/>
          <p:nvPr/>
        </p:nvSpPr>
        <p:spPr>
          <a:xfrm>
            <a:off x="2959200" y="-4680"/>
            <a:ext cx="1034280" cy="2672640"/>
          </a:xfrm>
          <a:custGeom>
            <a:avLst/>
            <a:gdLst/>
            <a:ahLst/>
            <a:cxnLst/>
            <a:rect l="l" t="t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5" name="CustomShape 4"/>
          <p:cNvSpPr/>
          <p:nvPr/>
        </p:nvSpPr>
        <p:spPr>
          <a:xfrm>
            <a:off x="2959200" y="2583000"/>
            <a:ext cx="2693160" cy="4274280"/>
          </a:xfrm>
          <a:custGeom>
            <a:avLst/>
            <a:gdLst/>
            <a:ahLst/>
            <a:cxnLst/>
            <a:rect l="l" t="t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6" name="CustomShape 5"/>
          <p:cNvSpPr/>
          <p:nvPr/>
        </p:nvSpPr>
        <p:spPr>
          <a:xfrm>
            <a:off x="3402000" y="2692440"/>
            <a:ext cx="3331440" cy="4164840"/>
          </a:xfrm>
          <a:custGeom>
            <a:avLst/>
            <a:gdLst/>
            <a:ahLst/>
            <a:cxnLst/>
            <a:rect l="l" t="t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7" name="CustomShape 6"/>
          <p:cNvSpPr/>
          <p:nvPr/>
        </p:nvSpPr>
        <p:spPr>
          <a:xfrm>
            <a:off x="3397320" y="2687760"/>
            <a:ext cx="4575960" cy="4169520"/>
          </a:xfrm>
          <a:custGeom>
            <a:avLst/>
            <a:gdLst/>
            <a:ahLst/>
            <a:cxnLst/>
            <a:rect l="l" t="t" r="r" b="b"/>
            <a:pathLst>
              <a:path w="2883" h="2627">
                <a:moveTo>
                  <a:pt x="0" y="0"/>
                </a:moveTo>
                <a:lnTo>
                  <a:pt x="3" y="3"/>
                </a:lnTo>
                <a:lnTo>
                  <a:pt x="2102" y="2627"/>
                </a:lnTo>
                <a:lnTo>
                  <a:pt x="2883" y="2627"/>
                </a:lnTo>
                <a:lnTo>
                  <a:pt x="225" y="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8" name="CustomShape 7"/>
          <p:cNvSpPr/>
          <p:nvPr/>
        </p:nvSpPr>
        <p:spPr>
          <a:xfrm>
            <a:off x="2955842" y="2565360"/>
            <a:ext cx="3583800" cy="4279320"/>
          </a:xfrm>
          <a:custGeom>
            <a:avLst/>
            <a:gdLst/>
            <a:ahLst/>
            <a:cxnLst/>
            <a:rect l="l" t="t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0" name="CustomShape 9"/>
          <p:cNvSpPr/>
          <p:nvPr/>
        </p:nvSpPr>
        <p:spPr>
          <a:xfrm>
            <a:off x="0" y="1850040"/>
            <a:ext cx="5447520" cy="4994640"/>
          </a:xfrm>
          <a:custGeom>
            <a:avLst/>
            <a:gdLst/>
            <a:ahLst/>
            <a:cxnLst/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1" name="CustomShape 10"/>
          <p:cNvSpPr/>
          <p:nvPr/>
        </p:nvSpPr>
        <p:spPr>
          <a:xfrm>
            <a:off x="62074" y="0"/>
            <a:ext cx="3512880" cy="2565360"/>
          </a:xfrm>
          <a:custGeom>
            <a:avLst/>
            <a:gdLst/>
            <a:ahLst/>
            <a:cxnLst/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CustomShape 11"/>
          <p:cNvSpPr/>
          <p:nvPr/>
        </p:nvSpPr>
        <p:spPr>
          <a:xfrm rot="840000">
            <a:off x="-47520" y="2178360"/>
            <a:ext cx="3008520" cy="45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0E3AE605-B0E9-47B1-86E9-4EA694526622}"/>
              </a:ext>
            </a:extLst>
          </p:cNvPr>
          <p:cNvSpPr txBox="1"/>
          <p:nvPr/>
        </p:nvSpPr>
        <p:spPr>
          <a:xfrm>
            <a:off x="5480208" y="1815114"/>
            <a:ext cx="66513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400" dirty="0">
                <a:latin typeface="Arial" panose="020B0604020202020204" pitchFamily="34" charset="0"/>
                <a:cs typeface="Arial" panose="020B0604020202020204" pitchFamily="34" charset="0"/>
              </a:rPr>
              <a:t>Muutokset Ajokokeen sääntöihin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802"/>
    </mc:Choice>
    <mc:Fallback xmlns="">
      <p:transition spd="slow" advTm="12180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5ABBBB-DBFA-4086-AB0D-A1D3E96FE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Kokeeseen ilmoittautuminen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3812FC-281B-4A98-8F63-CF5C076A2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93239"/>
            <a:ext cx="10018713" cy="4472845"/>
          </a:xfrm>
        </p:spPr>
        <p:txBody>
          <a:bodyPr anchor="t"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Ilmoittaudutaan järjestäjän määräämällä tavalla</a:t>
            </a: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Järjestäjä voi koeanomuksessa itse määritellä milloin ilmoittautumisaika alkaa  ja milloin se päättyy.</a:t>
            </a:r>
          </a:p>
          <a:p>
            <a:pPr lvl="1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Esimerkiksi, ilmoittautumisaika kokeeseen voi päättyä vain päivää ennen kokeen alkua.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Jälki-ilmoittautumisia ei hyväksytä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Koiranomistajalle ilmoitetaan heti ilmoittautumisajan päätyttyä kokeeseen pääsystä.</a:t>
            </a: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101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701"/>
    </mc:Choice>
    <mc:Fallback xmlns="">
      <p:transition spd="slow" advTm="1337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B4AD24-AB8F-4271-B1F3-4CDE761AC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342" y="321304"/>
            <a:ext cx="10972440" cy="1144800"/>
          </a:xfrm>
        </p:spPr>
        <p:txBody>
          <a:bodyPr/>
          <a:lstStyle/>
          <a:p>
            <a:r>
              <a:rPr lang="fi-FI" dirty="0"/>
              <a:t>	Koiramäärä ja rajoitukset</a:t>
            </a:r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DA354D9E-99A4-65E0-65CD-3E7A0B55F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368" y="1604520"/>
            <a:ext cx="10908632" cy="3977280"/>
          </a:xfrm>
        </p:spPr>
        <p:txBody>
          <a:bodyPr anchor="t">
            <a:normAutofit/>
          </a:bodyPr>
          <a:lstStyle/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Kokeen järjestäjä voi perua kokeen, mikäli osallistujia on vähemmän kuin kolme (3)</a:t>
            </a:r>
          </a:p>
          <a:p>
            <a:pPr marL="685800" lvl="3" indent="-228600" algn="l" rtl="0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Huom! Koe voidaan järjestää yhdellä tai kahdella koiralla.</a:t>
            </a: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fi-FI" sz="3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5" indent="-457200"/>
            <a:r>
              <a:rPr lang="fi-FI" sz="3200" dirty="0">
                <a:latin typeface="Calibri" panose="020F0502020204030204" pitchFamily="34" charset="0"/>
                <a:cs typeface="Calibri" panose="020F0502020204030204" pitchFamily="34" charset="0"/>
              </a:rPr>
              <a:t>Koetoimikunnalla</a:t>
            </a: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on oikeus rajoittaa osallistuvien koirien lukumäärää ilmoittautumisjärjestyksen mukaisesti, jos koejärjestelyt niin vaativat</a:t>
            </a:r>
          </a:p>
          <a:p>
            <a:pPr marL="914400" lvl="6" indent="-457200">
              <a:buFont typeface="Wingdings" panose="05000000000000000000" pitchFamily="2" charset="2"/>
              <a:buChar char="Ø"/>
            </a:pPr>
            <a:r>
              <a:rPr lang="fi-FI" sz="3200" dirty="0">
                <a:latin typeface="Calibri" panose="020F0502020204030204" pitchFamily="34" charset="0"/>
                <a:ea typeface="Calibri" panose="020F0502020204030204" pitchFamily="34" charset="0"/>
              </a:rPr>
              <a:t>Esimerkiksi maastot</a:t>
            </a:r>
            <a:endParaRPr lang="fi-FI" sz="32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09091166-C844-4D42-9C90-B60FF72D6D99}"/>
              </a:ext>
            </a:extLst>
          </p:cNvPr>
          <p:cNvSpPr txBox="1"/>
          <p:nvPr/>
        </p:nvSpPr>
        <p:spPr>
          <a:xfrm>
            <a:off x="2764221" y="1881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532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778"/>
    </mc:Choice>
    <mc:Fallback xmlns="">
      <p:transition spd="slow" advTm="1147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C6E5E9-34DA-400A-A74A-AA5E38775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560" y="376547"/>
            <a:ext cx="10972440" cy="1144800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Koiramäärä ja rajoitukset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1049F0-E927-4CE9-A32A-8F699C51310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219559" y="1521347"/>
            <a:ext cx="10972441" cy="5301032"/>
          </a:xfrm>
        </p:spPr>
        <p:txBody>
          <a:bodyPr>
            <a:normAutofit/>
          </a:bodyPr>
          <a:lstStyle/>
          <a:p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Kokeeseen ei saa osallistua</a:t>
            </a:r>
          </a:p>
          <a:p>
            <a:pPr marL="457200" lvl="1" indent="0">
              <a:buNone/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 Sairas, </a:t>
            </a:r>
            <a:r>
              <a:rPr lang="fi-FI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loukkaantunut ja vammautunut koira.</a:t>
            </a:r>
          </a:p>
          <a:p>
            <a:pPr marL="457200" lvl="1" indent="0">
              <a:buNone/>
            </a:pPr>
            <a:r>
              <a:rPr lang="fi-F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Kantava narttu 30 vuorokautta ennen arvioitua penikoimista (arvioitu aika on 63 vrk ensimmäisestä astutuksesta) ja </a:t>
            </a:r>
            <a:r>
              <a:rPr lang="fi-FI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 75 vuorokautta penikoimisen jälkeen.</a:t>
            </a:r>
          </a:p>
          <a:p>
            <a:pPr marL="457200" lvl="1" indent="0">
              <a:buNone/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Koira, joka ei täytä Kennelliiton antidoping –säännön vaatimuksia.</a:t>
            </a:r>
          </a:p>
          <a:p>
            <a:pPr marL="457200" lvl="1" indent="0">
              <a:buNone/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4) Kiimainen narttu.</a:t>
            </a:r>
          </a:p>
          <a:p>
            <a:pPr marL="457200" lvl="1" indent="0">
              <a:buNone/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5) </a:t>
            </a:r>
            <a:r>
              <a:rPr lang="fi-FI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Koira, joka on vihainen ihmisille tai toisille koirille.  </a:t>
            </a:r>
          </a:p>
          <a:p>
            <a:pPr marL="457200" lvl="1" indent="0">
              <a:buNone/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tai</a:t>
            </a:r>
          </a:p>
          <a:p>
            <a:pPr marL="457200" lvl="1" indent="0">
              <a:buNone/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6) </a:t>
            </a:r>
            <a:r>
              <a:rPr lang="fi-FI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Kennelliiton ohjeiden mukaisesti osallistumiskieltoon määrätty koira.</a:t>
            </a:r>
          </a:p>
          <a:p>
            <a:pPr marL="0" indent="0">
              <a:buNone/>
            </a:pP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11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716"/>
    </mc:Choice>
    <mc:Fallback xmlns="">
      <p:transition spd="slow" advTm="1537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AF32F4-7DAD-F4A6-48E6-92CC59962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026" y="273600"/>
            <a:ext cx="10097894" cy="535869"/>
          </a:xfrm>
        </p:spPr>
        <p:txBody>
          <a:bodyPr/>
          <a:lstStyle/>
          <a:p>
            <a:r>
              <a:rPr lang="fi-FI" dirty="0"/>
              <a:t>Kohtuuton häiriö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605E9EB-7EF9-485B-20DB-CB437BDCAE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484026" y="1139252"/>
            <a:ext cx="10707974" cy="5445148"/>
          </a:xfrm>
        </p:spPr>
        <p:txBody>
          <a:bodyPr>
            <a:normAutofit fontScale="62500" lnSpcReduction="20000"/>
          </a:bodyPr>
          <a:lstStyle/>
          <a:p>
            <a:r>
              <a:rPr lang="fi-FI" sz="4500" dirty="0"/>
              <a:t>Vaihtoehdot nykyisin</a:t>
            </a:r>
          </a:p>
          <a:p>
            <a:endParaRPr lang="fi-FI" sz="4500" dirty="0"/>
          </a:p>
          <a:p>
            <a:r>
              <a:rPr lang="fi-FI" sz="4500" dirty="0"/>
              <a:t>Koiranohjaaja päättää</a:t>
            </a:r>
          </a:p>
          <a:p>
            <a:pPr marL="685800" lvl="2" indent="-685800">
              <a:buFont typeface="Arial" panose="020B0604020202020204" pitchFamily="34" charset="0"/>
              <a:buChar char="•"/>
            </a:pPr>
            <a:r>
              <a:rPr lang="fi-FI" sz="4500" dirty="0"/>
              <a:t>Jatketaanko ajoerä loppuun, jolloin koira lasketaan hakemaan uutta tai ajettua jänistä</a:t>
            </a:r>
          </a:p>
          <a:p>
            <a:pPr marL="1371600" lvl="3" indent="0">
              <a:buNone/>
            </a:pPr>
            <a:r>
              <a:rPr lang="fi-FI" sz="4500" dirty="0"/>
              <a:t>VAI</a:t>
            </a:r>
          </a:p>
          <a:p>
            <a:pPr marL="685800" lvl="2" indent="-685800">
              <a:buFont typeface="Arial" panose="020B0604020202020204" pitchFamily="34" charset="0"/>
              <a:buChar char="•"/>
            </a:pPr>
            <a:r>
              <a:rPr lang="fi-FI" sz="4500" dirty="0"/>
              <a:t>Siirrytäänkö seuraavaan erään, jos se on ottamatta</a:t>
            </a:r>
          </a:p>
          <a:p>
            <a:pPr lvl="2"/>
            <a:endParaRPr lang="fi-FI" sz="4500" dirty="0"/>
          </a:p>
          <a:p>
            <a:pPr marL="685800" lvl="2" indent="-685800">
              <a:buFont typeface="Arial" panose="020B0604020202020204" pitchFamily="34" charset="0"/>
              <a:buChar char="•"/>
            </a:pPr>
            <a:r>
              <a:rPr lang="fi-FI" sz="4500" dirty="0"/>
              <a:t>Jos viimeinen erä päättyy kohtuuttomaan häiriöön, koiranohjaaja päättää jatketaanko erä loppuun vai keskeytetäänkö koe</a:t>
            </a:r>
          </a:p>
          <a:p>
            <a:pPr lvl="2"/>
            <a:endParaRPr lang="fi-FI" sz="4500" dirty="0"/>
          </a:p>
          <a:p>
            <a:r>
              <a:rPr lang="fi-FI" sz="4500" dirty="0">
                <a:solidFill>
                  <a:srgbClr val="FF0000"/>
                </a:solidFill>
              </a:rPr>
              <a:t>Uudessa säännössä yksi vaihtoehto lisää</a:t>
            </a:r>
          </a:p>
          <a:p>
            <a:pPr lvl="3"/>
            <a:endParaRPr lang="fi-FI" sz="4500" dirty="0">
              <a:solidFill>
                <a:srgbClr val="FF0000"/>
              </a:solidFill>
            </a:endParaRPr>
          </a:p>
          <a:p>
            <a:pPr marL="685800" lvl="2" indent="-685800">
              <a:buFont typeface="Arial" panose="020B0604020202020204" pitchFamily="34" charset="0"/>
              <a:buChar char="•"/>
            </a:pPr>
            <a:r>
              <a:rPr lang="fi-FI" sz="4700" dirty="0">
                <a:solidFill>
                  <a:srgbClr val="FF0000"/>
                </a:solidFill>
              </a:rPr>
              <a:t>Päätös keskeytyneen ensimmäisen erän jatkamisesta voidaan tehdä myös toisen erän jälkeen</a:t>
            </a:r>
          </a:p>
          <a:p>
            <a:pPr lvl="2"/>
            <a:endParaRPr lang="fi-FI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089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743"/>
    </mc:Choice>
    <mc:Fallback xmlns="">
      <p:transition spd="slow" advTm="2587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4FA3034-5DE7-4DB4-9D88-735BBDED8864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678898" y="1255426"/>
            <a:ext cx="10043410" cy="4347147"/>
          </a:xfrm>
        </p:spPr>
        <p:txBody>
          <a:bodyPr>
            <a:noAutofit/>
          </a:bodyPr>
          <a:lstStyle/>
          <a:p>
            <a:r>
              <a:rPr lang="fi-FI" sz="2400" dirty="0">
                <a:solidFill>
                  <a:srgbClr val="FF0000"/>
                </a:solidFill>
              </a:rPr>
              <a:t>Mikäli toisen erän jälkeen on hakuaikaa käyttämättä, koiranohjaajalla on oikeus päättää, lasketaanko koira hakemaan uutta jänistä.</a:t>
            </a:r>
            <a:endParaRPr lang="fi-FI" sz="2400" dirty="0">
              <a:solidFill>
                <a:srgbClr val="0070C0"/>
              </a:solidFill>
            </a:endParaRPr>
          </a:p>
          <a:p>
            <a:pPr lvl="8"/>
            <a:endParaRPr lang="fi-FI" sz="2400" dirty="0">
              <a:solidFill>
                <a:srgbClr val="FF0000"/>
              </a:solidFill>
            </a:endParaRPr>
          </a:p>
          <a:p>
            <a:r>
              <a:rPr lang="fi-FI" sz="2400" dirty="0">
                <a:solidFill>
                  <a:srgbClr val="FF0000"/>
                </a:solidFill>
              </a:rPr>
              <a:t>Mahdollisen ajon alettua, voidaan keskeytyneestä ensimmäisestä ajoerästä jäänyt ajattamisaika käyttää loppuun.</a:t>
            </a:r>
          </a:p>
          <a:p>
            <a:endParaRPr lang="fi-FI" sz="2400" dirty="0">
              <a:solidFill>
                <a:srgbClr val="FF0000"/>
              </a:solidFill>
            </a:endParaRPr>
          </a:p>
          <a:p>
            <a:r>
              <a:rPr lang="fi-FI" sz="2400" dirty="0">
                <a:solidFill>
                  <a:srgbClr val="FF0000"/>
                </a:solidFill>
              </a:rPr>
              <a:t>Haku ja ajoaika merkitään ensimmäisen erän arvostelukorttiin. Arvioinnissa huomioidaan kaikki osasuoritukset käyttäen hyväksi apusarakkeita.</a:t>
            </a:r>
          </a:p>
          <a:p>
            <a:endParaRPr lang="fi-FI" sz="2400" dirty="0">
              <a:solidFill>
                <a:srgbClr val="0070C0"/>
              </a:solidFill>
            </a:endParaRPr>
          </a:p>
          <a:p>
            <a:r>
              <a:rPr lang="fi-FI" sz="2400" dirty="0">
                <a:solidFill>
                  <a:srgbClr val="0070C0"/>
                </a:solidFill>
              </a:rPr>
              <a:t>Koira on laskettava irti sellaisessa paikassa, että toisen erän jänis ei joudu uudelleen ajettavaksi.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9861AA9-665A-479D-8F7F-3D214308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898" y="224853"/>
            <a:ext cx="6280878" cy="565849"/>
          </a:xfrm>
        </p:spPr>
        <p:txBody>
          <a:bodyPr/>
          <a:lstStyle/>
          <a:p>
            <a:r>
              <a:rPr lang="fi-FI" dirty="0"/>
              <a:t>Kohtuuton häiriö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694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453"/>
    </mc:Choice>
    <mc:Fallback xmlns="">
      <p:transition spd="slow" advTm="1314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202235-01BE-4A2A-A8E1-04717C619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4713" y="284110"/>
            <a:ext cx="10972440" cy="510369"/>
          </a:xfrm>
        </p:spPr>
        <p:txBody>
          <a:bodyPr/>
          <a:lstStyle/>
          <a:p>
            <a:r>
              <a:rPr lang="fi-FI" dirty="0"/>
              <a:t>		</a:t>
            </a:r>
            <a:r>
              <a:rPr lang="fi-FI"/>
              <a:t>Paikannin koekauden </a:t>
            </a:r>
            <a:r>
              <a:rPr lang="fi-FI" dirty="0"/>
              <a:t>kokeessa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83E0BBA-FC18-4AB7-9519-3535788F0869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304145" y="1154243"/>
            <a:ext cx="10405967" cy="4901783"/>
          </a:xfrm>
        </p:spPr>
        <p:txBody>
          <a:bodyPr anchor="t"/>
          <a:lstStyle/>
          <a:p>
            <a:pPr lvl="4">
              <a:buClr>
                <a:schemeClr val="tx1"/>
              </a:buClr>
            </a:pPr>
            <a:endParaRPr lang="fi-FI" sz="28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sz="2800" u="none" strike="noStrike" dirty="0"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Koekauden kestävässä kokeessa on käytettävä paikanninta.</a:t>
            </a: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fi-FI" sz="2800" u="none" strike="noStrike" dirty="0">
              <a:solidFill>
                <a:srgbClr val="FF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sz="2800" u="none" strike="noStrike" dirty="0"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Ylituomarin sekä palkintotuomareiden on voitava käyttää paikanninta koko kokeen ajan varmistaakseen arvostelun kaikissa kohdissa.</a:t>
            </a: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fi-FI" sz="2800" u="none" strike="noStrike" dirty="0">
              <a:solidFill>
                <a:srgbClr val="FF0000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sz="2800" u="none" strike="noStrike" dirty="0">
                <a:solidFill>
                  <a:schemeClr val="accent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Kennelliiton tekemä lisäys</a:t>
            </a:r>
          </a:p>
          <a:p>
            <a:pPr lvl="4">
              <a:buClr>
                <a:schemeClr val="tx1"/>
              </a:buClr>
            </a:pPr>
            <a:endParaRPr lang="fi-FI" sz="2800" u="none" strike="noStrike" dirty="0">
              <a:solidFill>
                <a:schemeClr val="accent1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accent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Ylituomarille on ilmoittautumisen yhteydessä annettava seurantatunnus</a:t>
            </a:r>
            <a:endParaRPr lang="fi-FI" sz="2800" u="none" strike="noStrike" dirty="0">
              <a:solidFill>
                <a:schemeClr val="accent1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913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340"/>
    </mc:Choice>
    <mc:Fallback xmlns="">
      <p:transition spd="slow" advTm="1663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202235-01BE-4A2A-A8E1-04717C619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4713" y="284110"/>
            <a:ext cx="10972440" cy="510369"/>
          </a:xfrm>
        </p:spPr>
        <p:txBody>
          <a:bodyPr/>
          <a:lstStyle/>
          <a:p>
            <a:r>
              <a:rPr lang="fi-FI" dirty="0"/>
              <a:t>		Paikannin kokokauden kokeessa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83E0BBA-FC18-4AB7-9519-3535788F0869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304145" y="2143593"/>
            <a:ext cx="10405967" cy="2758191"/>
          </a:xfrm>
        </p:spPr>
        <p:txBody>
          <a:bodyPr anchor="t"/>
          <a:lstStyle/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fi-FI" sz="2800" u="none" strike="noStrike" dirty="0"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vastaanottava ylituomari on myös maastotuomarina ja hän pystyy silloin esim. garminilla</a:t>
            </a:r>
            <a:r>
              <a:rPr lang="fi-FI" sz="28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u="none" strike="noStrike" dirty="0"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seuraamaan koiraa, vaatimus täyttyy</a:t>
            </a: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fi-FI" sz="28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fi-FI" sz="2800" u="none" strike="noStrike" dirty="0"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vastaanottava ylituomari ei ole maastossa, niin seurantalaitteen pitää olla sellainen, että ylituomari voi etäältä seurata koiraa</a:t>
            </a:r>
          </a:p>
          <a:p>
            <a:pPr marL="457200" lvl="4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fi-FI" sz="28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/>
            <a:endParaRPr lang="fi-FI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531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599"/>
    </mc:Choice>
    <mc:Fallback xmlns="">
      <p:transition spd="slow" advTm="725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1|9.4|9.7|58.4|9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24|57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27.1|20.1|42.4|13.4|3.7|6.8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1|2.7|54.2|86.7|11.6|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76.2|12.9|28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50|33.2|26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9.5"/>
</p:tagLst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3323</TotalTime>
  <Words>375</Words>
  <Application>Microsoft Office PowerPoint</Application>
  <PresentationFormat>Laajakuva</PresentationFormat>
  <Paragraphs>57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Wingdings</vt:lpstr>
      <vt:lpstr>Office-teema</vt:lpstr>
      <vt:lpstr>Office Theme</vt:lpstr>
      <vt:lpstr>PowerPoint-esitys</vt:lpstr>
      <vt:lpstr>Kokeeseen ilmoittautuminen</vt:lpstr>
      <vt:lpstr> Koiramäärä ja rajoitukset</vt:lpstr>
      <vt:lpstr>Koiramäärä ja rajoitukset</vt:lpstr>
      <vt:lpstr>Kohtuuton häiriö</vt:lpstr>
      <vt:lpstr>Kohtuuton häiriö</vt:lpstr>
      <vt:lpstr>  Paikannin koekauden kokeessa</vt:lpstr>
      <vt:lpstr>  Paikannin kokokauden kokeessa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Rajavuori Jari</dc:creator>
  <cp:lastModifiedBy>Mika Elgland</cp:lastModifiedBy>
  <cp:revision>20</cp:revision>
  <dcterms:created xsi:type="dcterms:W3CDTF">2023-02-08T09:58:47Z</dcterms:created>
  <dcterms:modified xsi:type="dcterms:W3CDTF">2023-07-08T02:59:16Z</dcterms:modified>
</cp:coreProperties>
</file>