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99" r:id="rId7"/>
    <p:sldId id="30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302" r:id="rId22"/>
    <p:sldId id="303" r:id="rId23"/>
    <p:sldId id="304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</p:sldIdLst>
  <p:sldSz cx="12192000" cy="6858000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1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457200" y="0"/>
            <a:ext cx="1121760" cy="532836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150840" y="0"/>
            <a:ext cx="1116720" cy="527616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50840" y="5238720"/>
            <a:ext cx="1227960" cy="161856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57200" y="5291280"/>
            <a:ext cx="1494720" cy="156600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57200" y="5286240"/>
            <a:ext cx="2129760" cy="157104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50840" y="5238720"/>
            <a:ext cx="1694880" cy="161856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984240" y="-4680"/>
            <a:ext cx="1063080" cy="2782080"/>
          </a:xfrm>
          <a:custGeom>
            <a:avLst/>
            <a:gdLst/>
            <a:ahLst/>
            <a:cxnLst/>
            <a:rect l="l" t="t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546120" y="-4680"/>
            <a:ext cx="1034280" cy="2672640"/>
          </a:xfrm>
          <a:custGeom>
            <a:avLst/>
            <a:gdLst/>
            <a:ahLst/>
            <a:cxnLst/>
            <a:rect l="l" t="t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546120" y="2583000"/>
            <a:ext cx="2693160" cy="4274280"/>
          </a:xfrm>
          <a:custGeom>
            <a:avLst/>
            <a:gdLst/>
            <a:ahLst/>
            <a:cxnLst/>
            <a:rect l="l" t="t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88920" y="2692440"/>
            <a:ext cx="3331440" cy="4164840"/>
          </a:xfrm>
          <a:custGeom>
            <a:avLst/>
            <a:gdLst/>
            <a:ahLst/>
            <a:cxnLst/>
            <a:rect l="l" t="t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984240" y="2687760"/>
            <a:ext cx="4575960" cy="4169520"/>
          </a:xfrm>
          <a:custGeom>
            <a:avLst/>
            <a:gdLst/>
            <a:ahLst/>
            <a:cxnLst/>
            <a:rect l="l" t="t" r="r" b="b"/>
            <a:pathLst>
              <a:path w="2883" h="2627">
                <a:moveTo>
                  <a:pt x="0" y="0"/>
                </a:moveTo>
                <a:lnTo>
                  <a:pt x="3" y="3"/>
                </a:lnTo>
                <a:lnTo>
                  <a:pt x="2102" y="2627"/>
                </a:lnTo>
                <a:lnTo>
                  <a:pt x="2883" y="2627"/>
                </a:lnTo>
                <a:lnTo>
                  <a:pt x="225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546120" y="2577960"/>
            <a:ext cx="3583800" cy="4279320"/>
          </a:xfrm>
          <a:custGeom>
            <a:avLst/>
            <a:gdLst/>
            <a:ahLst/>
            <a:cxnLst/>
            <a:rect l="l" t="t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080" cy="17517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57200" y="0"/>
            <a:ext cx="1121760" cy="532836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150840" y="0"/>
            <a:ext cx="1116720" cy="527616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150840" y="5238720"/>
            <a:ext cx="1227960" cy="161856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4"/>
          <p:cNvSpPr/>
          <p:nvPr/>
        </p:nvSpPr>
        <p:spPr>
          <a:xfrm>
            <a:off x="457200" y="5291280"/>
            <a:ext cx="1494720" cy="156600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457200" y="5286240"/>
            <a:ext cx="2129760" cy="157104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6"/>
          <p:cNvSpPr/>
          <p:nvPr/>
        </p:nvSpPr>
        <p:spPr>
          <a:xfrm>
            <a:off x="150840" y="5238720"/>
            <a:ext cx="1694880" cy="161856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i-FI" sz="44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5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0"/>
            <a:ext cx="1121760" cy="532836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50840" y="0"/>
            <a:ext cx="1116720" cy="527616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150840" y="5238720"/>
            <a:ext cx="1227960" cy="161856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457200" y="5291280"/>
            <a:ext cx="1494720" cy="156600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5"/>
          <p:cNvSpPr/>
          <p:nvPr/>
        </p:nvSpPr>
        <p:spPr>
          <a:xfrm>
            <a:off x="457200" y="5286240"/>
            <a:ext cx="2129760" cy="157104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6"/>
          <p:cNvSpPr/>
          <p:nvPr/>
        </p:nvSpPr>
        <p:spPr>
          <a:xfrm>
            <a:off x="150840" y="5238720"/>
            <a:ext cx="1694880" cy="161856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PlaceHolder 7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080" cy="17517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101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0"/>
            <a:ext cx="1121760" cy="532836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150840" y="0"/>
            <a:ext cx="1116720" cy="527616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150840" y="5238720"/>
            <a:ext cx="1227960" cy="161856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457200" y="5291280"/>
            <a:ext cx="1494720" cy="156600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457200" y="5286240"/>
            <a:ext cx="2129760" cy="157104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150840" y="5238720"/>
            <a:ext cx="1694880" cy="161856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i-FI" sz="44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145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3397320" y="-4680"/>
            <a:ext cx="1063080" cy="2782080"/>
          </a:xfrm>
          <a:custGeom>
            <a:avLst/>
            <a:gdLst/>
            <a:ahLst/>
            <a:cxnLst/>
            <a:rect l="l" t="t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2959200" y="-4680"/>
            <a:ext cx="1034280" cy="2672640"/>
          </a:xfrm>
          <a:custGeom>
            <a:avLst/>
            <a:gdLst/>
            <a:ahLst/>
            <a:cxnLst/>
            <a:rect l="l" t="t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4"/>
          <p:cNvSpPr/>
          <p:nvPr/>
        </p:nvSpPr>
        <p:spPr>
          <a:xfrm>
            <a:off x="2959200" y="2583000"/>
            <a:ext cx="2693160" cy="4274280"/>
          </a:xfrm>
          <a:custGeom>
            <a:avLst/>
            <a:gdLst/>
            <a:ahLst/>
            <a:cxnLst/>
            <a:rect l="l" t="t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5"/>
          <p:cNvSpPr/>
          <p:nvPr/>
        </p:nvSpPr>
        <p:spPr>
          <a:xfrm>
            <a:off x="3402000" y="2692440"/>
            <a:ext cx="3331440" cy="4164840"/>
          </a:xfrm>
          <a:custGeom>
            <a:avLst/>
            <a:gdLst/>
            <a:ahLst/>
            <a:cxnLst/>
            <a:rect l="l" t="t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6"/>
          <p:cNvSpPr/>
          <p:nvPr/>
        </p:nvSpPr>
        <p:spPr>
          <a:xfrm>
            <a:off x="3397320" y="2687760"/>
            <a:ext cx="4575960" cy="4169520"/>
          </a:xfrm>
          <a:custGeom>
            <a:avLst/>
            <a:gdLst/>
            <a:ahLst/>
            <a:cxnLst/>
            <a:rect l="l" t="t" r="r" b="b"/>
            <a:pathLst>
              <a:path w="2883" h="2627">
                <a:moveTo>
                  <a:pt x="0" y="0"/>
                </a:moveTo>
                <a:lnTo>
                  <a:pt x="3" y="3"/>
                </a:lnTo>
                <a:lnTo>
                  <a:pt x="2102" y="2627"/>
                </a:lnTo>
                <a:lnTo>
                  <a:pt x="2883" y="2627"/>
                </a:lnTo>
                <a:lnTo>
                  <a:pt x="225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7"/>
          <p:cNvSpPr/>
          <p:nvPr/>
        </p:nvSpPr>
        <p:spPr>
          <a:xfrm>
            <a:off x="2959200" y="2577960"/>
            <a:ext cx="3583800" cy="4279320"/>
          </a:xfrm>
          <a:custGeom>
            <a:avLst/>
            <a:gdLst/>
            <a:ahLst/>
            <a:cxnLst/>
            <a:rect l="l" t="t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TextShape 8"/>
          <p:cNvSpPr txBox="1"/>
          <p:nvPr/>
        </p:nvSpPr>
        <p:spPr>
          <a:xfrm>
            <a:off x="4668840" y="2372760"/>
            <a:ext cx="5369760" cy="10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fi-FI" sz="6600" b="1" strike="noStrike" spc="-1">
                <a:solidFill>
                  <a:srgbClr val="000000"/>
                </a:solidFill>
                <a:latin typeface="Corbel"/>
              </a:rPr>
              <a:t>LISÄTIEDOT</a:t>
            </a:r>
            <a:endParaRPr lang="fi-FI" sz="6600" b="0" strike="noStrike" spc="-1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0" y="1850040"/>
            <a:ext cx="5447520" cy="5007240"/>
          </a:xfrm>
          <a:custGeom>
            <a:avLst/>
            <a:gdLst/>
            <a:ahLst/>
            <a:cxnLst/>
            <a:rect l="l" t="t" r="r" b="b"/>
            <a:pathLst>
              <a:path w="5448300" h="5007817">
                <a:moveTo>
                  <a:pt x="0" y="0"/>
                </a:moveTo>
                <a:lnTo>
                  <a:pt x="2872397" y="716034"/>
                </a:lnTo>
                <a:lnTo>
                  <a:pt x="5448300" y="5003584"/>
                </a:lnTo>
                <a:lnTo>
                  <a:pt x="0" y="500781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0"/>
          <p:cNvSpPr/>
          <p:nvPr/>
        </p:nvSpPr>
        <p:spPr>
          <a:xfrm>
            <a:off x="0" y="0"/>
            <a:ext cx="3512880" cy="2565360"/>
          </a:xfrm>
          <a:custGeom>
            <a:avLst/>
            <a:gdLst/>
            <a:ahLst/>
            <a:cxnLst/>
            <a:rect l="l" t="t" r="r" b="b"/>
            <a:pathLst>
              <a:path w="3513666" h="2566216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2872397" y="2566216"/>
                </a:lnTo>
                <a:lnTo>
                  <a:pt x="0" y="185018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1"/>
          <p:cNvSpPr/>
          <p:nvPr/>
        </p:nvSpPr>
        <p:spPr>
          <a:xfrm rot="840000">
            <a:off x="-47520" y="2178360"/>
            <a:ext cx="3008520" cy="4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20. Haun laajuus ilman yöjälkeä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800000" y="1770840"/>
            <a:ext cx="8819640" cy="367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erittäin laajahakuinen, ei pidä yhteyttä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laajahakuinen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keskinkertainen, normaali hakulaajuus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hakee ryhmän läheltä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ei hae itsenäisesti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21. Vainuamistapa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1484280" y="1770840"/>
            <a:ext cx="9135360" cy="401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täysin ilmavainuinen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enimmäkseen ilmavainuinen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vaihteleva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enimmäkseen jälkitarkka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täysin jälkitarkka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3000"/>
              </a:lnSpc>
            </a:pPr>
            <a:r>
              <a:rPr lang="fi-FI" sz="4000" b="1" strike="noStrike" spc="-1">
                <a:solidFill>
                  <a:srgbClr val="00A933"/>
                </a:solidFill>
                <a:latin typeface="Corbel"/>
                <a:ea typeface="Microsoft YaHei"/>
              </a:rPr>
              <a:t>22. Hakulöysyyden laatu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484280" y="1770840"/>
            <a:ext cx="10215360" cy="45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erittäin lievä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lievä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häiritsevä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harhaanjohtava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niin runsas, ettei voi tietää ajaako koira vai haukkuuko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tyhjää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23. Hakukuvio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1484280" y="1980000"/>
            <a:ext cx="9855360" cy="41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5 = erinomainen, peittävä, rengastava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4 = erittäin hyvä, edellisen kaltainen, mutta ei niin peittävä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3 =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2 = välttävä, huonosti peittävä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1 = heikko, ei tarkoituksenmukainen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24. Suurin etäisyys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620000" y="1800000"/>
            <a:ext cx="10572000" cy="43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3200" b="0" strike="noStrike" spc="-1" dirty="0">
                <a:solidFill>
                  <a:srgbClr val="FF0000"/>
                </a:solidFill>
                <a:latin typeface="Arial"/>
              </a:rPr>
              <a:t>Suurin hakulenkin laajuus.</a:t>
            </a:r>
            <a:endParaRPr lang="fi-FI" sz="3200" b="0" strike="noStrike" spc="-1" dirty="0">
              <a:latin typeface="Arial"/>
            </a:endParaRPr>
          </a:p>
          <a:p>
            <a:endParaRPr lang="fi-FI" sz="28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0" strike="noStrike" spc="-1" dirty="0">
                <a:solidFill>
                  <a:srgbClr val="00B0F0"/>
                </a:solidFill>
                <a:latin typeface="Arial"/>
              </a:rPr>
              <a:t>Merkitään etäisyys missä koira kauimmillaan käy               </a:t>
            </a:r>
            <a:r>
              <a:rPr lang="fi-FI" sz="2800" spc="-1" dirty="0">
                <a:solidFill>
                  <a:srgbClr val="00B0F0"/>
                </a:solidFill>
                <a:latin typeface="Arial"/>
              </a:rPr>
              <a:t>ryhmästä </a:t>
            </a:r>
            <a:r>
              <a:rPr lang="fi-FI" sz="2800" b="0" strike="noStrike" spc="-1" dirty="0">
                <a:solidFill>
                  <a:srgbClr val="00B0F0"/>
                </a:solidFill>
                <a:latin typeface="Arial"/>
              </a:rPr>
              <a:t>ennen ajon lähtöä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spc="-1" dirty="0">
                <a:solidFill>
                  <a:srgbClr val="00B0F0"/>
                </a:solidFill>
                <a:latin typeface="Arial"/>
              </a:rPr>
              <a:t>Helppo laittaa, kun hakutaulukkoon on haun aikana merkitty etäisyyksiä</a:t>
            </a:r>
            <a:endParaRPr lang="fi-FI" sz="2800" b="0" strike="noStrike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25. Yöjälki löytyi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484280" y="1980000"/>
            <a:ext cx="9675360" cy="38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Lyhin etäisyys irtilaskupaikasta paikkaan, mistä yöjälki</a:t>
            </a:r>
            <a:endParaRPr lang="fi-FI" sz="2800" b="0" strike="noStrike" spc="-1" dirty="0"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löytyi.</a:t>
            </a:r>
          </a:p>
          <a:p>
            <a:endParaRPr lang="fi-FI" sz="2800" spc="-1" dirty="0">
              <a:solidFill>
                <a:srgbClr val="FF0000"/>
              </a:solidFill>
              <a:latin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spc="-1" dirty="0">
                <a:solidFill>
                  <a:srgbClr val="00B0F0"/>
                </a:solidFill>
                <a:latin typeface="Arial"/>
              </a:rPr>
              <a:t>Yöjäljen löytyminen yleensä helppo todeta paikantimesta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26. Eteneminen yöjäljellä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1484280" y="1770840"/>
            <a:ext cx="10215360" cy="434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Pääsäännön mukaisesti.</a:t>
            </a:r>
            <a:endParaRPr lang="fi-FI" sz="2800" b="0" strike="noStrike" spc="-1" dirty="0">
              <a:latin typeface="Arial"/>
            </a:endParaRPr>
          </a:p>
          <a:p>
            <a:endParaRPr lang="fi-FI" sz="2800" b="0" strike="noStrike" spc="-1" dirty="0"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	- 5 = Tehokasta, nopeaa, järkevää</a:t>
            </a:r>
            <a:endParaRPr lang="fi-FI" sz="2800" b="0" strike="noStrike" spc="-1" dirty="0"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	- 1 = Puurtavaa, hidasta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27. Aika yöjäljellä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1484280" y="2160000"/>
            <a:ext cx="10215360" cy="41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Yöjälkityöskentelyn aika minuutteina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4F6E7-01A6-6BEC-2622-CD6D2DB2CA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10972800" cy="1144588"/>
          </a:xfrm>
        </p:spPr>
        <p:txBody>
          <a:bodyPr/>
          <a:lstStyle/>
          <a:p>
            <a:pPr algn="ctr"/>
            <a:r>
              <a:rPr lang="fi-FI" dirty="0"/>
              <a:t>Haun lisätietojen merkinnät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2285FF-BD21-59FD-BB0C-B022A1AB8F7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84802" y="1615366"/>
            <a:ext cx="4256087" cy="4132263"/>
          </a:xfrm>
        </p:spPr>
        <p:txBody>
          <a:bodyPr anchor="t"/>
          <a:lstStyle/>
          <a:p>
            <a:r>
              <a:rPr lang="fi-FI" dirty="0"/>
              <a:t>Jos jotain kohtaa ei todeta, se jätetään tyhjäksi, kuten ennenkin</a:t>
            </a:r>
          </a:p>
        </p:txBody>
      </p:sp>
      <p:pic>
        <p:nvPicPr>
          <p:cNvPr id="13" name="Kuva 1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56352761-1189-09D3-52AA-C1479FF0E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19" y="1417638"/>
            <a:ext cx="4035281" cy="43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90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131C66-BB5E-1198-706E-6ADEE0978F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10972800" cy="1144588"/>
          </a:xfrm>
        </p:spPr>
        <p:txBody>
          <a:bodyPr/>
          <a:lstStyle/>
          <a:p>
            <a:pPr algn="ctr"/>
            <a:r>
              <a:rPr lang="fi-FI" dirty="0"/>
              <a:t>Haun lisätietojen merkinnät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0D317DA-AA1F-B44F-2117-F145447EC2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0" y="1604520"/>
            <a:ext cx="5290867" cy="4658256"/>
          </a:xfrm>
        </p:spPr>
        <p:txBody>
          <a:bodyPr/>
          <a:lstStyle/>
          <a:p>
            <a:r>
              <a:rPr lang="fi-FI" dirty="0"/>
              <a:t>Jos tulee useampi haku, kohdat 25 ja 27 merkitään näin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3" name="Kuva 12" descr="Kuva, joka sisältää kohteen teksti, kuvakaappaus, Fontti, kuitti&#10;&#10;Kuvaus luotu automaattisesti">
            <a:extLst>
              <a:ext uri="{FF2B5EF4-FFF2-40B4-BE49-F238E27FC236}">
                <a16:creationId xmlns:a16="http://schemas.microsoft.com/office/drawing/2014/main" id="{FD3F1F99-8251-F958-8827-D2F9D259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65" y="1604519"/>
            <a:ext cx="4553576" cy="46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>
            <a:extLst>
              <a:ext uri="{FF2B5EF4-FFF2-40B4-BE49-F238E27FC236}">
                <a16:creationId xmlns:a16="http://schemas.microsoft.com/office/drawing/2014/main" id="{B5670E11-63D8-3078-5685-6D67B2AF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761570"/>
          </a:xfrm>
        </p:spPr>
        <p:txBody>
          <a:bodyPr/>
          <a:lstStyle/>
          <a:p>
            <a:pPr algn="ctr"/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lisätietoja</a:t>
            </a:r>
            <a:r>
              <a:rPr lang="en-US" dirty="0"/>
              <a:t>?</a:t>
            </a:r>
          </a:p>
        </p:txBody>
      </p:sp>
      <p:sp>
        <p:nvSpPr>
          <p:cNvPr id="193" name="TextShape 1"/>
          <p:cNvSpPr txBox="1"/>
          <p:nvPr/>
        </p:nvSpPr>
        <p:spPr>
          <a:xfrm>
            <a:off x="1219558" y="1035170"/>
            <a:ext cx="10972441" cy="55492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i-FI" sz="1300" kern="1200" spc="-1" dirty="0">
              <a:latin typeface="Arial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</a:pPr>
            <a:r>
              <a:rPr lang="fi-FI" sz="3000" kern="1200" spc="-1" dirty="0">
                <a:latin typeface="Arial"/>
                <a:ea typeface="+mn-ea"/>
                <a:cs typeface="+mn-cs"/>
              </a:rPr>
              <a:t>Mikään lisätieto yksinään ei anna juurikaan tietoa. Yhdessä ja ”isojen numeroiden” kanssa kertovat paljon.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3000" kern="1200" spc="-1" dirty="0">
                <a:latin typeface="Arial"/>
                <a:ea typeface="+mn-ea"/>
                <a:cs typeface="+mn-cs"/>
              </a:rPr>
              <a:t>Tukevat muuta arvostelua ja antavat pohjan ominaisuuspisteille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3000" kern="1200" spc="-1" dirty="0">
                <a:latin typeface="Arial"/>
                <a:ea typeface="+mn-ea"/>
                <a:cs typeface="+mn-cs"/>
              </a:rPr>
              <a:t>Erän aikana merkintöjä etäisyyksistä haku- ja ajotaulukkoon! 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3000" kern="1200" spc="-1" dirty="0">
                <a:latin typeface="Arial"/>
                <a:ea typeface="+mn-ea"/>
                <a:cs typeface="+mn-cs"/>
              </a:rPr>
              <a:t>Helpottaa lisätietojen täyttöä erän jälkeen. (haun laajuus, haukun kuuluvuus, esteajot, </a:t>
            </a:r>
            <a:r>
              <a:rPr lang="fi-FI" sz="3000" kern="1200" spc="-1" dirty="0" err="1">
                <a:latin typeface="Arial"/>
                <a:ea typeface="+mn-ea"/>
                <a:cs typeface="+mn-cs"/>
              </a:rPr>
              <a:t>jne</a:t>
            </a:r>
            <a:r>
              <a:rPr lang="fi-FI" sz="3000" kern="1200" spc="-1" dirty="0">
                <a:latin typeface="Arial"/>
                <a:ea typeface="+mn-ea"/>
                <a:cs typeface="+mn-cs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3000" kern="1200" spc="-1" dirty="0">
                <a:latin typeface="Arial"/>
                <a:ea typeface="+mn-ea"/>
                <a:cs typeface="+mn-cs"/>
              </a:rPr>
              <a:t>Paikannin APUNA! Helppo mitata matkoja jälkikäteenkin muutamalla napin painalluksella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3000" kern="1200" spc="-1" dirty="0">
                <a:latin typeface="Arial"/>
                <a:ea typeface="+mn-ea"/>
                <a:cs typeface="+mn-cs"/>
              </a:rPr>
              <a:t>Edelleen voimassa, VAIN TODETTU ARVOSTELLAAN!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i-FI" sz="1300" kern="1200" spc="-1" dirty="0"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38903A-3E94-BF71-7B7B-AE2D482D32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10972800" cy="1144588"/>
          </a:xfrm>
        </p:spPr>
        <p:txBody>
          <a:bodyPr/>
          <a:lstStyle/>
          <a:p>
            <a:pPr algn="ctr"/>
            <a:r>
              <a:rPr lang="fi-FI" dirty="0"/>
              <a:t>Haun lisätietojen merkinnät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65A2E0-A49F-0D9C-D9C9-EB094BDFD7B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76845" y="1639032"/>
            <a:ext cx="4865297" cy="4581546"/>
          </a:xfrm>
        </p:spPr>
        <p:txBody>
          <a:bodyPr/>
          <a:lstStyle/>
          <a:p>
            <a:r>
              <a:rPr lang="fi-FI" dirty="0"/>
              <a:t>Jos tulee useampi haku, kohdissa 25 ja 27 merkitään viivalla ne mitä ei todeta</a:t>
            </a:r>
          </a:p>
        </p:txBody>
      </p:sp>
      <p:pic>
        <p:nvPicPr>
          <p:cNvPr id="8" name="Kuva 7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A154A40D-066A-3C7C-2638-F4A4BE86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15" y="1604520"/>
            <a:ext cx="5035915" cy="46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484280" y="685800"/>
            <a:ext cx="10018080" cy="525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fi-FI" sz="4400" b="0" strike="noStrike" spc="-1" dirty="0">
                <a:solidFill>
                  <a:srgbClr val="000000"/>
                </a:solidFill>
                <a:latin typeface="Corbel"/>
              </a:rPr>
              <a:t>HAUKKU</a:t>
            </a:r>
            <a:endParaRPr lang="fi-FI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30. Kuuluvuus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980000" y="1800000"/>
            <a:ext cx="9179640" cy="43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erinomainen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erittäin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välttävä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heikko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31. Kertovuus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1800000" y="1770840"/>
            <a:ext cx="9539640" cy="45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erinomainen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erittäin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välttävä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heikko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32. Intohimoisuus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620000" y="1770840"/>
            <a:ext cx="9719640" cy="434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erinomainen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erittäin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välttävä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heikko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33. Tiheys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1980000" y="1800000"/>
            <a:ext cx="9539640" cy="44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erinomainen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erittäin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hyvä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välttävä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heikko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34. Äänien määrä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1620000" y="1770840"/>
            <a:ext cx="9719640" cy="45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täysin moniääninen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enimmäkseen moniääninen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kaksiääninen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enimmäkseen yksiääninen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yksiääninen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35. Sukupuolileima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620000" y="1770840"/>
            <a:ext cx="9899640" cy="47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täysin selvä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selvä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epäselvä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virheellinen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täysin virheellinen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36. Beaglen haukku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1620000" y="1800000"/>
            <a:ext cx="100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ei käytössä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haukkuva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enimmäkseen haukkuva, osaksi ulvova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enimmäkseen ulvova, osaksi haukkuva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ulvova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37. Todettu kuuluvuus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1484280" y="180000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1620000" y="1800000"/>
            <a:ext cx="10572000" cy="44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Merkitään suurin etäisyys, mistä haukkua on arvosteltu.</a:t>
            </a:r>
            <a:endParaRPr lang="fi-FI" sz="28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b="0" strike="noStrike" spc="-1" dirty="0">
                <a:solidFill>
                  <a:srgbClr val="00B0F0"/>
                </a:solidFill>
                <a:latin typeface="Arial"/>
              </a:rPr>
              <a:t>Ei tarvetta siirtyä selvittämään miten kaukaa kuuluu, vaan merkitään etäisyys, miltä haukkua on erän aikana korvalla kuultu </a:t>
            </a:r>
          </a:p>
          <a:p>
            <a:endParaRPr lang="fi-FI" sz="2600" b="0" strike="noStrike" spc="-1" dirty="0">
              <a:solidFill>
                <a:srgbClr val="00B0F0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b="0" strike="noStrike" spc="-1" dirty="0">
                <a:solidFill>
                  <a:srgbClr val="00B0F0"/>
                </a:solidFill>
                <a:latin typeface="Arial"/>
              </a:rPr>
              <a:t>Oli se sitten 100m tai 1500m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diagrammi, numero&#10;&#10;Kuvaus luotu automaattisesti">
            <a:extLst>
              <a:ext uri="{FF2B5EF4-FFF2-40B4-BE49-F238E27FC236}">
                <a16:creationId xmlns:a16="http://schemas.microsoft.com/office/drawing/2014/main" id="{7F5E6A73-ADAB-2134-293D-B4C153FD7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24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0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484280" y="685800"/>
            <a:ext cx="10018080" cy="543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500000" y="2880000"/>
            <a:ext cx="5039640" cy="179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i-FI" sz="4000" b="0" strike="noStrike" spc="-1">
                <a:latin typeface="Arial"/>
              </a:rPr>
              <a:t>METSÄSTYSINTO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40. Metsästysinto haun aikana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1620000" y="1770840"/>
            <a:ext cx="9899640" cy="45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jäljettömässä haussa vähäistä huomautettavaa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yöjälkityössä vähäistä puutetta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jäljettömässä haussa selvää haluttomuutta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ei hae itsenäisesti jäljettömässä maastossa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jättää yöjäljen ja on haluton työskentelemään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41. Metsästysinto ajon aikana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1620000" y="1620000"/>
            <a:ext cx="10259640" cy="48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vähäistä huomautettavaa pitkään jatkuneella hukalla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vähäistä puutetta hukalla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selvää haluttomuutta hukkatyöskentelyn aikana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jättää hukkatyöskentelyn ja on haluton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työskentelemään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jättää ajojäljen ja on haluton työskentelemään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42. Metsästysinto koetteluaikana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1620000" y="1620000"/>
            <a:ext cx="10259640" cy="48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5 = koiralla moitteeton metsästysinto koko koetteluajan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4 = koiran innossa lievää huomautettavaa haku- tai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ajotyöskentelyn aikana rasittavissa olosuhteissa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3 = koiran innossa lievää huomautettavaa haku- tai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ajotyöskentelyn aikana normaaleissa olosuhteissa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2 = koiran innossa huomautettavaa niin, että se haittaa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koesuoritusta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1 = koiran into selvästi puutteellinen niin, että koesuoritus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ei onnistu. Koira suljetaan.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484280" y="685800"/>
            <a:ext cx="10018080" cy="381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500000" y="2880000"/>
            <a:ext cx="359964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i-FI" sz="4400" b="1" strike="noStrike" spc="-1">
                <a:latin typeface="Arial"/>
              </a:rPr>
              <a:t>AJO</a:t>
            </a:r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50. Sujuvuus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1620000" y="1620000"/>
            <a:ext cx="10259640" cy="48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Ajon sujuvuus ja etenevyys ottamatta kantaa ajon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pituuteen.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5 = sujuvuudeltaan ja etenevyydeltään erinomainen, lähes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katkoton ajo, hyvä yhteys ajettavaan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4 = sujuvuudeltaan ja etenevyydeltään erittäin hyvä ajo,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muutamia katkoja, hyvä yhteys ajettavaan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3 = sujuvuudeltaan hyvä ajo, hyvä yhteys ajettavaan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2 = sujuvuudeltaan välttävä, katkonainen tai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etenevyydeltään huono ajo, huono yhteys ajettavaan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1 = ajon sujuvuus huonoa tai koira ajaa kävellen, yhteys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ajettavaan huono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51. Nopeus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1620000" y="1620000"/>
            <a:ext cx="1025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vaihteleva, sovittaa vauhdin tilanteen mukaan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nopea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keskinkertainen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hidas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erittäin hidas (kävelee)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52. Tie- ja estetyöskentely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1620000" y="1620000"/>
            <a:ext cx="10259640" cy="48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ajaa katkotta esteissä tai liikennöidyllä tiellä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lyhyitä katkoja esteissä ja liikennöidyllä tiellä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selvittää nopeasti hukat, pystyy ajamaan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metsäautotiellä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selvittää hukat, pystyy ajamaan metsäautotiellä, jos on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hyvässä tuntumassa ajettavaan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ajo päättyy esteeseen tai vähäiseenkin tiehen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53. Vainuamistapa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1620000" y="1770840"/>
            <a:ext cx="10079640" cy="47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täysin ilmavainuinen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enimmäkseen ilmavainuinen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vaihteleva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enimmäkseen jälkitarkka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täysin jälkitarkka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54. Havainnot herkkyydestä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620000" y="1980000"/>
            <a:ext cx="10259640" cy="44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Merkitään minuutteina suurin havaittu etäisyys ajettavaan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haukkuen tapahtuneessa ajossa.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ohjelmisto, numero&#10;&#10;Kuvaus luotu automaattisesti">
            <a:extLst>
              <a:ext uri="{FF2B5EF4-FFF2-40B4-BE49-F238E27FC236}">
                <a16:creationId xmlns:a16="http://schemas.microsoft.com/office/drawing/2014/main" id="{38F4B984-3B40-CB05-0DB1-A45C11FF3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8922" r="34864" b="34081"/>
          <a:stretch/>
        </p:blipFill>
        <p:spPr>
          <a:xfrm>
            <a:off x="1949570" y="0"/>
            <a:ext cx="9678838" cy="68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2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 dirty="0">
                <a:solidFill>
                  <a:srgbClr val="00A933"/>
                </a:solidFill>
                <a:latin typeface="Corbel"/>
              </a:rPr>
              <a:t>55. Ajolöysyyden laatu</a:t>
            </a:r>
            <a:endParaRPr lang="fi-FI" sz="4000" b="0" strike="noStrike" spc="-1" dirty="0">
              <a:latin typeface="Aria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1620000" y="1770840"/>
            <a:ext cx="10259640" cy="47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Lievä, yksittäisiä haukahduksia hukalla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Häiritsevä, haukkusarjoja hukan aikana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Harhaanjohtava, kertaa ajettua jälkeä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Harhaanjohtava, ajaa takajälkeä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Harhaanjohtava, haukkuu ilman jälkeä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 dirty="0">
                <a:solidFill>
                  <a:srgbClr val="00A933"/>
                </a:solidFill>
                <a:latin typeface="Corbel"/>
              </a:rPr>
              <a:t>56</a:t>
            </a:r>
            <a:r>
              <a:rPr lang="fi-FI" sz="2800" b="0" strike="noStrike" spc="-1" dirty="0">
                <a:solidFill>
                  <a:srgbClr val="00A933"/>
                </a:solidFill>
                <a:latin typeface="Corbel"/>
              </a:rPr>
              <a:t>. </a:t>
            </a:r>
            <a:r>
              <a:rPr lang="fi-FI" sz="4000" b="0" strike="noStrike" spc="-1" dirty="0">
                <a:solidFill>
                  <a:srgbClr val="00A933"/>
                </a:solidFill>
                <a:latin typeface="Corbel"/>
              </a:rPr>
              <a:t>Ajettava</a:t>
            </a:r>
            <a:r>
              <a:rPr lang="fi-FI" sz="2800" b="0" strike="noStrike" spc="-1" dirty="0">
                <a:solidFill>
                  <a:srgbClr val="00A933"/>
                </a:solidFill>
                <a:latin typeface="Corbel"/>
              </a:rPr>
              <a:t> </a:t>
            </a:r>
            <a:r>
              <a:rPr lang="fi-FI" sz="4000" b="0" strike="noStrike" spc="-1" dirty="0">
                <a:solidFill>
                  <a:srgbClr val="00A933"/>
                </a:solidFill>
                <a:latin typeface="Corbel"/>
              </a:rPr>
              <a:t>nähty</a:t>
            </a:r>
            <a:endParaRPr lang="fi-FI" sz="4000" b="0" strike="noStrike" spc="-1" dirty="0"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 dirty="0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1620000" y="1770840"/>
            <a:ext cx="10259640" cy="47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 dirty="0">
                <a:solidFill>
                  <a:srgbClr val="00A933"/>
                </a:solidFill>
                <a:latin typeface="Arial"/>
              </a:rPr>
              <a:t>Merkitään näköhavaintojen lukumäärä.</a:t>
            </a:r>
            <a:endParaRPr lang="fi-FI" sz="2800" b="0" strike="noStrike" spc="-1" dirty="0">
              <a:latin typeface="Arial"/>
            </a:endParaRPr>
          </a:p>
          <a:p>
            <a:endParaRPr lang="fi-FI" sz="2800" b="0" strike="noStrike" spc="-1" dirty="0"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Ryhmätuomari merkitsee arvostelukorttiinsa myös koeryhmän erilliset yhteenlasketut havainnot.</a:t>
            </a:r>
            <a:endParaRPr lang="fi-FI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57. Tie ja esteajoa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1484280" y="1770840"/>
            <a:ext cx="1070772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620000" y="1770840"/>
            <a:ext cx="10259640" cy="47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Merkitään ajoerän aikana tapahtuneiden esteajojen</a:t>
            </a:r>
            <a:endParaRPr lang="fi-FI" sz="2800" b="0" strike="noStrike" spc="-1" dirty="0"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matkat yhteensä.</a:t>
            </a:r>
          </a:p>
          <a:p>
            <a:endParaRPr lang="fi-FI" sz="2800" spc="-1" dirty="0">
              <a:solidFill>
                <a:srgbClr val="FF0000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spc="-1" dirty="0">
                <a:solidFill>
                  <a:srgbClr val="00B0F0"/>
                </a:solidFill>
                <a:latin typeface="Arial"/>
              </a:rPr>
              <a:t>Matkat kannattaa merkitä ajoviivastolle heti esteajon tapahduttua</a:t>
            </a:r>
            <a:endParaRPr lang="fi-FI" sz="2800" b="0" strike="noStrike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58. Todellinen ajoaika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1620000" y="1980000"/>
            <a:ext cx="10259640" cy="44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Merkitään todellinen ajoaika.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484280" y="274794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59. Hukkatyöskentely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 dirty="0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2318470" y="1350900"/>
            <a:ext cx="10259640" cy="48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5 = Erinomainen. Oikaisee paluuperät tai rengastaa</a:t>
            </a:r>
            <a:endParaRPr lang="fi-FI" sz="2800" b="0" strike="noStrike" spc="-1" dirty="0"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nopeasti, säännöllisesti ja sopivan laajasti</a:t>
            </a:r>
            <a:endParaRPr lang="fi-FI" sz="2800" spc="-1" dirty="0">
              <a:latin typeface="Arial"/>
            </a:endParaRPr>
          </a:p>
          <a:p>
            <a:endParaRPr lang="fi-FI" sz="2800" b="0" strike="noStrike" spc="-1" dirty="0">
              <a:solidFill>
                <a:srgbClr val="FF0000"/>
              </a:solidFill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4 = Erittäin hyvä. Kuten edellä, mutta ei niin tehokas</a:t>
            </a:r>
            <a:endParaRPr lang="fi-FI" sz="2800" spc="-1" dirty="0">
              <a:latin typeface="Arial"/>
            </a:endParaRPr>
          </a:p>
          <a:p>
            <a:endParaRPr lang="fi-FI" sz="2800" b="0" strike="noStrike" spc="-1" dirty="0">
              <a:solidFill>
                <a:srgbClr val="FF0000"/>
              </a:solidFill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3 = Hyvä. Ajaa paluuperään, palaa jälkeä ja ajo jatkuu</a:t>
            </a:r>
            <a:endParaRPr lang="fi-FI" sz="2800" b="0" strike="noStrike" spc="-1" dirty="0">
              <a:latin typeface="Arial"/>
            </a:endParaRPr>
          </a:p>
          <a:p>
            <a:endParaRPr lang="fi-FI" sz="2800" b="0" strike="noStrike" spc="-1" dirty="0">
              <a:solidFill>
                <a:srgbClr val="FF0000"/>
              </a:solidFill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2 = Välttävä. Liian laaja tai rengastaa huonosti</a:t>
            </a:r>
            <a:endParaRPr lang="fi-FI" sz="2800" b="0" strike="noStrike" spc="-1" dirty="0">
              <a:latin typeface="Arial"/>
            </a:endParaRPr>
          </a:p>
          <a:p>
            <a:endParaRPr lang="fi-FI" sz="2800" b="0" strike="noStrike" spc="-1" dirty="0">
              <a:solidFill>
                <a:srgbClr val="FF0000"/>
              </a:solidFill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1 = Heikko. Ei osaa rengastaa, ajautuu pois hukkapaikalta</a:t>
            </a:r>
            <a:endParaRPr lang="fi-FI" sz="2800" b="0" strike="noStrike" spc="-1" dirty="0">
              <a:latin typeface="Arial"/>
            </a:endParaRPr>
          </a:p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tai kulkee edestakaisin ajettua jälkeä</a:t>
            </a:r>
            <a:endParaRPr lang="fi-FI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484280" y="685800"/>
            <a:ext cx="10018080" cy="399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fi-FI" sz="4400" b="1" strike="noStrike" spc="-1">
                <a:solidFill>
                  <a:srgbClr val="000000"/>
                </a:solidFill>
                <a:latin typeface="Corbel"/>
              </a:rPr>
              <a:t>MUUT OMINAISUUDET</a:t>
            </a:r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60. Muiden eläinten ja sorkkaeläimen ajo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1620000" y="1620000"/>
            <a:ext cx="1025964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Arvostelukorttiin ja koirakohtaiseen pöytäkirjaan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huomautuskohtaan merkitään mistä eläimestä on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kysymys.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ei kiinnostu lainkaan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karkottaa ja seuraa jonkin matkaa, tulee itse pois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ajaa, tulee kutsumalla pois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ajaa eikä saada kutsumalla pois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ottaa ajon kylmenneeltä jäljeltä, ajaa kiinteästi eikä tule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kutsumalla pois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00A933"/>
                </a:solidFill>
                <a:latin typeface="Corbel"/>
              </a:rPr>
              <a:t>61. Hallittavuus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1620000" y="1800000"/>
            <a:ext cx="1025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5 = tulee kutsumalla ajosta näkymättömistä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4 = tulee kutsumalla hukalta tai yöjäljeltä näkymättömistä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3 = tulee kutsumalla ollessaan koiranohjaajan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lähietäisyydellä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2 = ei tule kutsumalla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00A933"/>
                </a:solidFill>
                <a:latin typeface="Arial"/>
              </a:rPr>
              <a:t>1 = ei antaudu kiinni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000" b="0" strike="noStrike" spc="-1">
                <a:solidFill>
                  <a:srgbClr val="FF0000"/>
                </a:solidFill>
                <a:latin typeface="Corbel"/>
              </a:rPr>
              <a:t>62. Matka ajoerässä</a:t>
            </a:r>
            <a:endParaRPr lang="fi-FI" sz="4000" b="0" strike="noStrike" spc="-1"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1620000" y="1800000"/>
            <a:ext cx="1025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 dirty="0">
                <a:solidFill>
                  <a:srgbClr val="FF0000"/>
                </a:solidFill>
                <a:latin typeface="Arial"/>
              </a:rPr>
              <a:t>Merkitään koiran kulkema matka ajoerän aikana.</a:t>
            </a:r>
            <a:endParaRPr lang="fi-FI" sz="2800" b="0" strike="noStrike" spc="-1" dirty="0">
              <a:latin typeface="Arial"/>
            </a:endParaRPr>
          </a:p>
          <a:p>
            <a:endParaRPr lang="fi-FI" sz="28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0" strike="noStrike" spc="-1" dirty="0">
                <a:solidFill>
                  <a:srgbClr val="00B0F0"/>
                </a:solidFill>
                <a:latin typeface="Arial"/>
              </a:rPr>
              <a:t>Kertoo suuruusluokan matkasta ajoerän aikana.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i-FI" sz="2800" spc="-1" dirty="0">
              <a:solidFill>
                <a:srgbClr val="00B0F0"/>
              </a:solidFill>
              <a:latin typeface="Arial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i-FI" sz="2800" b="0" strike="noStrike" spc="-1" dirty="0">
                <a:solidFill>
                  <a:srgbClr val="00B0F0"/>
                </a:solidFill>
                <a:latin typeface="Arial"/>
              </a:rPr>
              <a:t>Esim. 5 min ajo ja matkaa kertyy 30km. Tai 120 min ajo, ja         matkaa 4km. </a:t>
            </a:r>
          </a:p>
          <a:p>
            <a:pPr lvl="1"/>
            <a:endParaRPr lang="fi-FI" sz="2800" b="0" strike="noStrike" spc="-1" dirty="0">
              <a:solidFill>
                <a:srgbClr val="00B0F0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0" strike="noStrike" spc="-1" dirty="0">
                <a:solidFill>
                  <a:srgbClr val="00B0F0"/>
                </a:solidFill>
                <a:latin typeface="Arial"/>
              </a:rPr>
              <a:t>Arvokasta tietoa kasvattajille.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484280" y="685800"/>
            <a:ext cx="10018080" cy="453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fi-FI" sz="6000" b="0" strike="noStrike" spc="-1">
                <a:solidFill>
                  <a:srgbClr val="000000"/>
                </a:solidFill>
                <a:latin typeface="Corbel"/>
              </a:rPr>
              <a:t>OLOSUHTEET</a:t>
            </a:r>
            <a:endParaRPr lang="fi-FI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484280" y="1924212"/>
            <a:ext cx="10707720" cy="35461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fi-FI" sz="2800" b="0" strike="noStrike" spc="-1" dirty="0">
                <a:solidFill>
                  <a:srgbClr val="FF0000"/>
                </a:solidFill>
                <a:latin typeface="Corbel"/>
              </a:rPr>
              <a:t>Merkitään silloin, kun olosuhteet ovat erityisen vaativat/rasittavat koiran metsästysinnolle</a:t>
            </a:r>
            <a:endParaRPr lang="fi-FI" sz="2800" b="0" strike="noStrike" spc="-1" dirty="0">
              <a:latin typeface="Arial"/>
            </a:endParaRPr>
          </a:p>
          <a:p>
            <a:pPr marL="914400" lvl="1" indent="-457200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fi-FI" sz="2800" b="0" strike="noStrike" spc="-1" dirty="0">
                <a:solidFill>
                  <a:srgbClr val="00B0F0"/>
                </a:solidFill>
                <a:latin typeface="Corbel"/>
              </a:rPr>
              <a:t>Saattaa olla muutakin kuin paksu lumikerros</a:t>
            </a:r>
            <a:endParaRPr lang="fi-FI" sz="2800" b="0" strike="noStrike" spc="-1" dirty="0">
              <a:solidFill>
                <a:srgbClr val="00B0F0"/>
              </a:solidFill>
              <a:latin typeface="Arial"/>
            </a:endParaRPr>
          </a:p>
          <a:p>
            <a:pPr marL="914400" lvl="1" indent="-457200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fi-FI" sz="2800" b="0" strike="noStrike" spc="-1" dirty="0">
                <a:solidFill>
                  <a:srgbClr val="00B0F0"/>
                </a:solidFill>
                <a:latin typeface="Corbel"/>
              </a:rPr>
              <a:t>Esimerkiksi syksyn lämpimät</a:t>
            </a:r>
          </a:p>
          <a:p>
            <a:pPr marL="914400" lvl="1" indent="-457200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fi-FI" sz="2800" spc="-1" dirty="0">
                <a:solidFill>
                  <a:srgbClr val="00B0F0"/>
                </a:solidFill>
                <a:latin typeface="Corbel"/>
              </a:rPr>
              <a:t>V</a:t>
            </a:r>
            <a:r>
              <a:rPr lang="fi-FI" sz="2800" b="0" strike="noStrike" spc="-1" dirty="0">
                <a:solidFill>
                  <a:srgbClr val="00B0F0"/>
                </a:solidFill>
                <a:latin typeface="Corbel"/>
              </a:rPr>
              <a:t>esisade/myrsky</a:t>
            </a:r>
          </a:p>
          <a:p>
            <a:pPr marL="914400" lvl="1" indent="-457200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fi-FI" sz="2800" spc="-1" dirty="0">
                <a:solidFill>
                  <a:srgbClr val="00B0F0"/>
                </a:solidFill>
                <a:latin typeface="Corbel"/>
              </a:rPr>
              <a:t>K</a:t>
            </a:r>
            <a:r>
              <a:rPr lang="fi-FI" sz="2800" b="0" strike="noStrike" spc="-1" dirty="0">
                <a:solidFill>
                  <a:srgbClr val="00B0F0"/>
                </a:solidFill>
                <a:latin typeface="Corbel"/>
              </a:rPr>
              <a:t>oiralle tulee useampia hakuja päivän aikana</a:t>
            </a:r>
            <a:endParaRPr lang="fi-FI" sz="2800" b="0" strike="noStrike" spc="-1" dirty="0">
              <a:solidFill>
                <a:srgbClr val="00B0F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fi-FI" sz="2800" b="0" strike="noStrike" spc="-1" dirty="0">
                <a:solidFill>
                  <a:srgbClr val="00B0F0"/>
                </a:solidFill>
                <a:latin typeface="Corbel"/>
              </a:rPr>
              <a:t> Tuomarit arvioivat innon maastossa!</a:t>
            </a:r>
            <a:endParaRPr lang="fi-FI" sz="2800" b="0" strike="noStrike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484280" y="685800"/>
            <a:ext cx="10018080" cy="1094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i-FI" sz="4000" b="0" strike="noStrike" spc="-1" dirty="0">
                <a:solidFill>
                  <a:srgbClr val="FF0000"/>
                </a:solidFill>
                <a:latin typeface="Corbel"/>
              </a:rPr>
              <a:t>10. Vaativat olosuhteet</a:t>
            </a:r>
            <a:endParaRPr lang="fi-FI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484280" y="685800"/>
            <a:ext cx="10018080" cy="812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060000" y="540000"/>
            <a:ext cx="6299640" cy="847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11. Paljas maa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12. Lumikeli, upottavan lumikerroksen paksuus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senttimetreinä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13. Kohtalainen tai kova tuuli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14. Kuiva keli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15. Kostea keli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16. Kohtalainen tai kova sade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17. Lämpötila, asteluku merkitään</a:t>
            </a:r>
            <a:endParaRPr lang="fi-FI" sz="3200" b="0" strike="noStrike" spc="-1">
              <a:latin typeface="Arial"/>
            </a:endParaRPr>
          </a:p>
          <a:p>
            <a:r>
              <a:rPr lang="fi-FI" sz="3200" b="0" strike="noStrike" spc="-1">
                <a:solidFill>
                  <a:srgbClr val="00A933"/>
                </a:solidFill>
                <a:latin typeface="Arial"/>
              </a:rPr>
              <a:t>18. Maasto</a:t>
            </a:r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484280" y="322920"/>
            <a:ext cx="10018080" cy="8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fi-FI" sz="4400" b="0" strike="noStrike" spc="-1">
                <a:solidFill>
                  <a:srgbClr val="FF0000"/>
                </a:solidFill>
                <a:latin typeface="Corbel"/>
              </a:rPr>
              <a:t>19. Lumipeitteen laatu</a:t>
            </a:r>
            <a:endParaRPr lang="fi-FI" sz="4400" b="0" strike="noStrike" spc="-1"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1484280" y="1770840"/>
            <a:ext cx="10018080" cy="401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800000" y="1770840"/>
            <a:ext cx="9539640" cy="41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5 = Kauttaaltaan pehmeä lumikerros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4 = Kantava lumikerros, päällä pehmeä lumi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3 = Kantava, kova lumikerros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2 = Kauttaaltaan karkea, upottava lumikerros</a:t>
            </a:r>
            <a:endParaRPr lang="fi-FI" sz="2800" b="0" strike="noStrike" spc="-1">
              <a:latin typeface="Arial"/>
            </a:endParaRPr>
          </a:p>
          <a:p>
            <a:r>
              <a:rPr lang="fi-FI" sz="2800" b="0" strike="noStrike" spc="-1">
                <a:solidFill>
                  <a:srgbClr val="FF0000"/>
                </a:solidFill>
                <a:latin typeface="Arial"/>
              </a:rPr>
              <a:t>1 = Upottava lumikerros, päällä kuori</a:t>
            </a:r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484280" y="685800"/>
            <a:ext cx="10018080" cy="812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fi-FI" sz="6000" b="0" strike="noStrike" spc="-1">
                <a:solidFill>
                  <a:srgbClr val="000000"/>
                </a:solidFill>
                <a:latin typeface="Corbel"/>
              </a:rPr>
              <a:t>HAKU</a:t>
            </a:r>
            <a:endParaRPr lang="fi-FI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1240</Words>
  <Application>Microsoft Office PowerPoint</Application>
  <PresentationFormat>Laajakuva</PresentationFormat>
  <Paragraphs>288</Paragraphs>
  <Slides>48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48</vt:i4>
      </vt:variant>
    </vt:vector>
  </HeadingPairs>
  <TitlesOfParts>
    <vt:vector size="56" baseType="lpstr">
      <vt:lpstr>Arial</vt:lpstr>
      <vt:lpstr>Corbel</vt:lpstr>
      <vt:lpstr>Symbol</vt:lpstr>
      <vt:lpstr>Wingdings</vt:lpstr>
      <vt:lpstr>Office Theme</vt:lpstr>
      <vt:lpstr>Office Theme</vt:lpstr>
      <vt:lpstr>Office Theme</vt:lpstr>
      <vt:lpstr>Office Theme</vt:lpstr>
      <vt:lpstr>PowerPoint-esitys</vt:lpstr>
      <vt:lpstr>Miksi lisätietoja?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Haun lisätietojen merkinnät</vt:lpstr>
      <vt:lpstr>Haun lisätietojen merkinnät</vt:lpstr>
      <vt:lpstr>Haun lisätietojen merkinnät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Ylituomareille Ajok Beaj Keaj</dc:title>
  <dc:subject/>
  <dc:creator>Mika Elgland</dc:creator>
  <dc:description/>
  <cp:lastModifiedBy>Mika Elgland</cp:lastModifiedBy>
  <cp:revision>196</cp:revision>
  <dcterms:created xsi:type="dcterms:W3CDTF">2021-01-01T12:03:44Z</dcterms:created>
  <dcterms:modified xsi:type="dcterms:W3CDTF">2023-07-28T07:18:26Z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PresentationFormat">
    <vt:lpwstr>Laajakuva</vt:lpwstr>
  </property>
  <property fmtid="{D5CDD505-2E9C-101B-9397-08002B2CF9AE}" pid="4" name="Slides">
    <vt:i4>21</vt:i4>
  </property>
</Properties>
</file>