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8" r:id="rId3"/>
    <p:sldId id="265" r:id="rId4"/>
    <p:sldId id="274" r:id="rId5"/>
    <p:sldId id="257" r:id="rId6"/>
    <p:sldId id="275" r:id="rId7"/>
    <p:sldId id="260" r:id="rId8"/>
    <p:sldId id="272" r:id="rId9"/>
    <p:sldId id="276" r:id="rId10"/>
    <p:sldId id="261" r:id="rId11"/>
    <p:sldId id="263" r:id="rId12"/>
    <p:sldId id="259" r:id="rId13"/>
    <p:sldId id="262" r:id="rId14"/>
    <p:sldId id="277" r:id="rId15"/>
    <p:sldId id="278" r:id="rId16"/>
    <p:sldId id="264" r:id="rId17"/>
    <p:sldId id="266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6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2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9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77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29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1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3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5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6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9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71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7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2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7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6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6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nnelliitto.fi/lomakkeet/kennelliiton-ohje-kokeiden-ja-kilpailujen-ajankohdan-siirrosta-tai-peruuttamisest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nnelliitto.fi/lomakkeet/liitevihko-2022" TargetMode="External"/><Relationship Id="rId2" Type="http://schemas.openxmlformats.org/officeDocument/2006/relationships/hyperlink" Target="https://koiratietokanta.fi/pitkako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nnelliitto.fi/lomakkeet/kennelpiirinkennelliiton-myontamien-kokeiden-rajoitusmaarayks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oiratietokanta.fi/pitkakoe/index.php" TargetMode="External"/><Relationship Id="rId7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nnelliitto.fi/lomakkeet/yleinen-jaaviyssaanto-koskien-nayttelyita-kokeita-ja-kilpailuj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9321" y="1380068"/>
            <a:ext cx="6493701" cy="261619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b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Ylituomareille ja koetoimitsijoille</a:t>
            </a:r>
            <a:b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AJOK,BEAJ,KEAJ</a:t>
            </a:r>
            <a:b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2022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3" r="-3" b="4038"/>
          <a:stretch/>
        </p:blipFill>
        <p:spPr bwMode="auto">
          <a:xfrm>
            <a:off x="20" y="1850184"/>
            <a:ext cx="5448280" cy="5007817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70" b="6165"/>
          <a:stretch/>
        </p:blipFill>
        <p:spPr bwMode="auto">
          <a:xfrm>
            <a:off x="20" y="10"/>
            <a:ext cx="3513646" cy="2566206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E47241-74FD-460E-966F-133FA5814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35" y="0"/>
            <a:ext cx="10018713" cy="1571625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Lisätiedot ja ansiopisteet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5BA7C8-DACF-4EF9-80BB-6667F3326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200" y="2292915"/>
            <a:ext cx="10018713" cy="3686175"/>
          </a:xfrm>
        </p:spPr>
        <p:txBody>
          <a:bodyPr>
            <a:normAutofit lnSpcReduction="10000"/>
          </a:bodyPr>
          <a:lstStyle/>
          <a:p>
            <a:r>
              <a:rPr lang="fi-FI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i-FI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alkintotuomareiden ansiopistenumero ei aina noudata lisätietonumeroita. </a:t>
            </a:r>
          </a:p>
          <a:p>
            <a:r>
              <a:rPr lang="fi-FI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Ansiopisteet ja lisätietonumerot tulisi olla oikeassa suhteessa toisiinsa.</a:t>
            </a:r>
          </a:p>
          <a:p>
            <a:r>
              <a:rPr lang="fi-FI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Ylituomarin velvollisuus on huolehtia numeroiden oikeellisuudesta ja tarvittaessa muuttaa ansiopiste- tai lisätietonumeroita vastaamaan toisiansa.</a:t>
            </a:r>
          </a:p>
          <a:p>
            <a:r>
              <a:rPr lang="fi-FI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Ylituomari muuttaa numeron, mikä ei vastaa totuutta, on se sitten ansiopiste- tai lisätietonumero</a:t>
            </a:r>
          </a:p>
          <a:p>
            <a:endParaRPr lang="fi-FI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7382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01B543-7568-458E-BD8B-432C4049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Arvostelun virheet koepöytäkirjoissa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F303DD-8FAE-4ECC-9873-9F63E7B2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Pöytäkirjoissa on jonkin verran sellaisia virheitä, jotka olisi vältettävissä </a:t>
            </a:r>
            <a:r>
              <a:rPr lang="fi-FI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TARKISTA</a:t>
            </a: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-nappia painamalla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Joissakin tapauksissa ylituomari voi kuitenkin jättää huomiotta tarkistuksen antaman ilmoituksen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i-FI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0822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0E39C2-E970-478C-9FF3-C1A6D30C2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8" y="97076"/>
            <a:ext cx="10018713" cy="1556359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Kokeiden siirtämiset herättävät keskustelua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8113FF-92F9-4351-9BCC-1EE17EF47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966587"/>
            <a:ext cx="10018713" cy="5562732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Yleisin syy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ajokokeen siirtämiselle on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keliolosuhteet</a:t>
            </a:r>
          </a:p>
          <a:p>
            <a:pPr marL="0" lvl="0" indent="0">
              <a:lnSpc>
                <a:spcPct val="107000"/>
              </a:lnSpc>
              <a:buNone/>
            </a:pP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Sääolosuhteet ovat koirille kohtuuttoman epäedulliset tai koiria vahingoittavat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Täytyy olla tarkkana, että siirtämiselle on perusteet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Toisaalta, jos keli on sellainen, että on odotettavissa koirien vahingoittumisia tai suorituksen keskeyttämisiä, koetta ei tule järjestää</a:t>
            </a: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https://www.kennelliitto.fi/lomakkeet/kennelliiton-ohje-kokeiden-ja-kilpailujen-ajankohdan-siirrosta-tai-peruuttamisesta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i-F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7158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93A367-D28B-4CE5-8715-1C6161755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993" y="0"/>
            <a:ext cx="10018713" cy="1752599"/>
          </a:xfrm>
        </p:spPr>
        <p:txBody>
          <a:bodyPr>
            <a:normAutofit/>
          </a:bodyPr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Tulospalvelu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68CCA9-1BEF-4731-ABC1-CF8324B63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993" y="1644434"/>
            <a:ext cx="10018713" cy="3829050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fi-FI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i-FI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oimii pääsääntöisesti hyvin !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Yleisö kiinnostunut ja tottunut jo toimivaan, nopeaan tulosten välittämiseen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1620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916" y="187890"/>
            <a:ext cx="10018713" cy="1752599"/>
          </a:xfrm>
        </p:spPr>
        <p:txBody>
          <a:bodyPr>
            <a:normAutofit/>
          </a:bodyPr>
          <a:lstStyle/>
          <a:p>
            <a:r>
              <a:rPr lang="fi-FI" sz="4800" b="1" dirty="0">
                <a:latin typeface="Calibri" panose="020F0502020204030204" pitchFamily="34" charset="0"/>
                <a:cs typeface="Calibri" panose="020F0502020204030204" pitchFamily="34" charset="0"/>
              </a:rPr>
              <a:t>Kiitos toimivasta tulospalvelusta</a:t>
            </a:r>
            <a:br>
              <a:rPr lang="fi-FI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4800" b="1" dirty="0">
                <a:latin typeface="Calibri" panose="020F0502020204030204" pitchFamily="34" charset="0"/>
                <a:cs typeface="Calibri" panose="020F0502020204030204" pitchFamily="34" charset="0"/>
              </a:rPr>
              <a:t>kuuluu teille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64181" y="2535382"/>
            <a:ext cx="5769033" cy="3437028"/>
          </a:xfrm>
        </p:spPr>
        <p:txBody>
          <a:bodyPr>
            <a:normAutofit/>
          </a:bodyPr>
          <a:lstStyle/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Maastotuomareille</a:t>
            </a:r>
          </a:p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Koetoimikunnille</a:t>
            </a:r>
          </a:p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Ylituomareille</a:t>
            </a:r>
          </a:p>
          <a:p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Pöytäkirjan tarkastajille</a:t>
            </a:r>
          </a:p>
        </p:txBody>
      </p:sp>
      <p:pic>
        <p:nvPicPr>
          <p:cNvPr id="6" name="Kuva 5" descr="Hymiö Kasvot Onnellinen · Ilmainen vektorigrafiikka ..."/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6" y="1505177"/>
            <a:ext cx="3594327" cy="363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30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4311" y="397701"/>
            <a:ext cx="10018713" cy="1380995"/>
          </a:xfrm>
        </p:spPr>
        <p:txBody>
          <a:bodyPr/>
          <a:lstStyle/>
          <a:p>
            <a:r>
              <a:rPr lang="fi-FI" b="1" dirty="0"/>
              <a:t>Pientä </a:t>
            </a: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korjattavaa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84102" y="2328796"/>
            <a:ext cx="10018713" cy="312420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Ikävä kyllä jonkin verran tulospäivityksiä jää lähettämättä kokeen päättämisen jälkeen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Unohdetaan lähettää lopputulokset ja sijoitukset</a:t>
            </a:r>
          </a:p>
        </p:txBody>
      </p:sp>
    </p:spTree>
    <p:extLst>
      <p:ext uri="{BB962C8B-B14F-4D97-AF65-F5344CB8AC3E}">
        <p14:creationId xmlns:p14="http://schemas.microsoft.com/office/powerpoint/2010/main" val="802166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17B90E-D3B6-46D7-A22F-F74C5417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585" y="47625"/>
            <a:ext cx="10018713" cy="1752599"/>
          </a:xfrm>
        </p:spPr>
        <p:txBody>
          <a:bodyPr/>
          <a:lstStyle/>
          <a:p>
            <a:r>
              <a:rPr lang="fi-FI" b="1" dirty="0"/>
              <a:t>Kaksipäiväisen tapahtuman tulokset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631EEE-DE42-4C42-A4DF-88DDDB7D1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585" y="1981199"/>
            <a:ext cx="10018713" cy="4191001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Kaikki kokeet on yksipäiväisiä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Tulokset julkaistaan aina kokeen päätyttyä.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Ensimmäisen koepäivän lopputulokset siis julkaistaan heti, kun mahdollista. Ei niin, että vain haku- ja ajominuutit.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Tuomarit kyllä osaavat arvostella koirat rehellisesti, vaikka ensimmäisen päivän tulokset ovatkin tiedossa.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2765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EA5E66-2FB7-466B-9D4A-098C869E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Hyödyllisiä linkkejä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4BDFAA-B463-458C-A230-F8DC8240F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66795"/>
            <a:ext cx="10018713" cy="3724405"/>
          </a:xfrm>
        </p:spPr>
        <p:txBody>
          <a:bodyPr>
            <a:normAutofit fontScale="55000" lnSpcReduction="20000"/>
          </a:bodyPr>
          <a:lstStyle/>
          <a:p>
            <a:endParaRPr lang="fi-FI" dirty="0">
              <a:hlinkClick r:id="rId2"/>
            </a:endParaRPr>
          </a:p>
          <a:p>
            <a:endParaRPr lang="fi-FI" dirty="0">
              <a:hlinkClick r:id="rId2"/>
            </a:endParaRPr>
          </a:p>
          <a:p>
            <a:endParaRPr lang="fi-FI" dirty="0">
              <a:hlinkClick r:id="rId2"/>
            </a:endParaRPr>
          </a:p>
          <a:p>
            <a:endParaRPr lang="fi-FI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endParaRPr lang="fi-FI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0" indent="0">
              <a:buNone/>
            </a:pPr>
            <a:endParaRPr lang="fi-FI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r>
              <a:rPr lang="fi-FI" sz="5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https://koiratietokanta.fi/pitkakoe/</a:t>
            </a:r>
            <a:endParaRPr lang="fi-FI" sz="5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i-FI" sz="5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sz="5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5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https://www.kennelliitto.fi/lomakkeet/liitevihko-2022</a:t>
            </a:r>
            <a:endParaRPr lang="fi-FI" sz="5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sz="51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604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5ABBBB-DBFA-4086-AB0D-A1D3E96FE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Kokeeseen 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3812FC-281B-4A98-8F63-CF5C076A2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38351"/>
            <a:ext cx="10018713" cy="4619624"/>
          </a:xfrm>
        </p:spPr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Viimeistään 5 päivää ennen koetta ja aikaisintaan kuukautta aikaisemmin.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4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 hyväksytä jälki-ilmoittautumisia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Ylituomarin ohjeet ja velvollisuudet: ”Ylituomarin on varmistauduttava siitä, että koirat on ilmoitettu kokeeseen sääntöjen mukaisena ilmoittautumisaikana.”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Jotta ylituomari voisi hoitaa velvollisuutensa, hänen tulisi tietää osallistuvien koirien nimet heti ilmoittautumisajan päätyttyä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4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Koeanomus määrittelee kenellä on oikeus osallistua ja ketkä ovat ensisijaisia jos ei noudateta ilmoittautumisjärjestystä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5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https://www.kennelliitto.fi/lomakkeet/kennelpiirinkennelliiton-myontamien-kokeiden-rajoitusmaaraykset</a:t>
            </a:r>
            <a:endParaRPr lang="fi-FI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101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24E65122-640E-4268-A0F2-8D155EC80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D00225BD-5488-44DE-B0C3-B5186DC785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46E7B92E-FB6D-4765-A540-82AAD758D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CEB21F2F-3090-404A-BE01-409CE8C9A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554188E7-A3D5-4449-B420-F1B631A0A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EC9DADB9-54AA-433B-BA7D-D9BF671AC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758D25BD-1F46-48AC-AEF0-E028E9A6E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12B1782-CDD4-41AC-A632-FFC36522C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4CC61CD1-0317-49A4-8AD6-BA2409A77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54891CA5-4664-43C7-B0E6-277D54F785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D04F924D-548A-4010-9490-978E31BF8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FE352E39-F08E-45D4-A919-8FF89A1A07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BC3C8D0A-607E-4526-B108-30E465AE2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FFC982EA-5E3C-4493-BDB1-9F6A41185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9766DCF5-EDC7-4399-8806-79F39EE4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452" y="685800"/>
            <a:ext cx="2708246" cy="17525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lvl="0" indent="0" algn="l">
              <a:lnSpc>
                <a:spcPct val="90000"/>
              </a:lnSpc>
              <a:spcAft>
                <a:spcPts val="800"/>
              </a:spcAft>
            </a:pP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Sähköinen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ilmoittautuminen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pitkässä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kokeessa</a:t>
            </a:r>
            <a:br>
              <a:rPr lang="en-US" sz="1500" dirty="0"/>
            </a:br>
            <a:endParaRPr lang="en-US" sz="1500" dirty="0"/>
          </a:p>
        </p:txBody>
      </p:sp>
      <p:sp>
        <p:nvSpPr>
          <p:cNvPr id="1031" name="Content Placeholder 1030">
            <a:extLst>
              <a:ext uri="{FF2B5EF4-FFF2-40B4-BE49-F238E27FC236}">
                <a16:creationId xmlns:a16="http://schemas.microsoft.com/office/drawing/2014/main" id="{6B1FA453-787B-11DA-149B-5E1535EC2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0" y="2666999"/>
            <a:ext cx="2812387" cy="3200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Koekauden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kokeessa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suositellaan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käytettävän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sähköistä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ilmoittautumista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https://koiratietokanta.fi/pitkakoe/index.php</a:t>
            </a:r>
            <a:endParaRPr lang="fi-FI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Linkki olisi hyvä löytyä kennelpiirien, rotujärjestön ja yhdistysten sivulta</a:t>
            </a:r>
            <a:endParaRPr lang="fi-FI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90" name="Rounded Rectangle 16">
            <a:extLst>
              <a:ext uri="{FF2B5EF4-FFF2-40B4-BE49-F238E27FC236}">
                <a16:creationId xmlns:a16="http://schemas.microsoft.com/office/drawing/2014/main" id="{CA5FA9EF-4A97-4A0B-98BF-AC4CABAAA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Sisällön paikkamerkki 9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C80D08F3-E8B6-4400-8EBE-A7FCF178C64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2" r="-2" b="10501"/>
          <a:stretch/>
        </p:blipFill>
        <p:spPr>
          <a:xfrm>
            <a:off x="4941202" y="1011765"/>
            <a:ext cx="6237359" cy="4546708"/>
          </a:xfrm>
          <a:prstGeom prst="rect">
            <a:avLst/>
          </a:prstGeom>
        </p:spPr>
      </p:pic>
      <p:pic>
        <p:nvPicPr>
          <p:cNvPr id="1025" name="DefaultOcx">
            <a:extLst>
              <a:ext uri="{FF2B5EF4-FFF2-40B4-BE49-F238E27FC236}">
                <a16:creationId xmlns:a16="http://schemas.microsoft.com/office/drawing/2014/main" id="{B2C53B5D-1352-48C0-9C79-CC9EF8BFFBBD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HTMLSelect1">
            <a:extLst>
              <a:ext uri="{FF2B5EF4-FFF2-40B4-BE49-F238E27FC236}">
                <a16:creationId xmlns:a16="http://schemas.microsoft.com/office/drawing/2014/main" id="{D8072C3C-709E-4C97-9E80-4DB526FE9D75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Submit1">
            <a:extLst>
              <a:ext uri="{FF2B5EF4-FFF2-40B4-BE49-F238E27FC236}">
                <a16:creationId xmlns:a16="http://schemas.microsoft.com/office/drawing/2014/main" id="{D53284E6-06B5-4122-B148-D70A888A3D87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42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208326-587F-47C6-9A8D-82CD15A10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68" y="163287"/>
            <a:ext cx="10018713" cy="1732188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Sähköisen ilmoittautumisen hyötyjä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50ACA6-D4C0-4369-94F1-315527F2C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0" y="1706722"/>
            <a:ext cx="10018713" cy="4463209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endParaRPr lang="fi-FI" sz="3600" dirty="0"/>
          </a:p>
          <a:p>
            <a:pPr lvl="1"/>
            <a:r>
              <a:rPr lang="fi-FI" sz="4400" dirty="0">
                <a:latin typeface="Calibri" panose="020F0502020204030204" pitchFamily="34" charset="0"/>
                <a:cs typeface="Calibri" panose="020F0502020204030204" pitchFamily="34" charset="0"/>
              </a:rPr>
              <a:t>Järjestelmään jää tieto ilmoittautumisesta ja myöhemmin voidaan varmistua, että kaikista kokeista on kirjattu tiedot tietokantaan</a:t>
            </a:r>
          </a:p>
          <a:p>
            <a:pPr lvl="1"/>
            <a:r>
              <a:rPr lang="fi-FI" sz="4400" dirty="0">
                <a:latin typeface="Calibri" panose="020F0502020204030204" pitchFamily="34" charset="0"/>
                <a:cs typeface="Calibri" panose="020F0502020204030204" pitchFamily="34" charset="0"/>
              </a:rPr>
              <a:t>Ilmoittautuessa annetut tiedot siirtyvät valmiiksi tallennusohjemaan</a:t>
            </a:r>
          </a:p>
          <a:p>
            <a:pPr lvl="1"/>
            <a:r>
              <a:rPr lang="fi-FI" sz="4400" dirty="0">
                <a:latin typeface="Calibri" panose="020F0502020204030204" pitchFamily="34" charset="0"/>
                <a:cs typeface="Calibri" panose="020F0502020204030204" pitchFamily="34" charset="0"/>
              </a:rPr>
              <a:t>Ylituomarille tulee sähköpostiin ilmoitus ja ylituomarin kirjautuessa tallennusohjelmaan, ilmoitetut koirat näkyvät siellä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sz="3600" dirty="0">
                <a:latin typeface="Calibri" panose="020F0502020204030204" pitchFamily="34" charset="0"/>
                <a:cs typeface="Calibri" panose="020F0502020204030204" pitchFamily="34" charset="0"/>
              </a:rPr>
              <a:t>Ylituomareiden on tarkistettava, että kennelliiton omakoirassa on sähköpostit oikein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fi-FI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endParaRPr lang="fi-FI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i-FI" sz="3600" b="1" dirty="0">
                <a:latin typeface="Calibri" panose="020F0502020204030204" pitchFamily="34" charset="0"/>
                <a:cs typeface="Calibri" panose="020F0502020204030204" pitchFamily="34" charset="0"/>
              </a:rPr>
              <a:t>Ilmoittautumisesta on joka tapauksessa, sähköisen ilmoittautumisen lisäksi soitettava ylituomarille järjestäjän ohjeiden mukaisesti, kuten ennenkin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837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C6E5E9-34DA-400A-A74A-AA5E3877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Jäsenyydet ja tuomaripätevyydet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1049F0-E927-4CE9-A32A-8F699C513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29436"/>
            <a:ext cx="10018713" cy="3909970"/>
          </a:xfrm>
        </p:spPr>
        <p:txBody>
          <a:bodyPr>
            <a:normAutofit/>
          </a:bodyPr>
          <a:lstStyle/>
          <a:p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Sääntökirjassa ylituomarin ohjeissa ja velvollisuuksissa sanotaan ”</a:t>
            </a: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Ylituomarin on tarkastettava yhdessä koetoimitsijan kanssa ennen kokeen alkua tuomarien pätevyydet”.</a:t>
            </a:r>
          </a:p>
          <a:p>
            <a:pPr marL="0" indent="0">
              <a:buNone/>
            </a:pPr>
            <a:endParaRPr lang="fi-FI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OmaKoira-sovelluksella voi osoittaa kennelliiton jäsenyyden ja palkintotuomarioikeudet</a:t>
            </a:r>
          </a:p>
          <a:p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Jäsenyydet ja tuomaripätevyydet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84101" y="1402915"/>
            <a:ext cx="10018713" cy="5235879"/>
          </a:xfrm>
        </p:spPr>
        <p:txBody>
          <a:bodyPr>
            <a:normAutofit/>
          </a:bodyPr>
          <a:lstStyle/>
          <a:p>
            <a:r>
              <a:rPr lang="fi-FI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ONGELMA mihin tulee kiinnittää huomiota</a:t>
            </a:r>
          </a:p>
          <a:p>
            <a:pPr marL="0" indent="0">
              <a:buNone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Ryhmä- ja palkintotuomareiden jäsenyydet eivät välttämättä ole kunnossa, kun luotetaan 	liikaa kokeneen harrastajan aikeisempiin jäsenyyksiin.</a:t>
            </a:r>
          </a:p>
          <a:p>
            <a:pPr lvl="1"/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Harrastajia on viime vuosina eronnut mm. Kennelliitosta sekä rotujärjestöistä. </a:t>
            </a:r>
          </a:p>
          <a:p>
            <a:pPr lvl="1"/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Kaikki metsästysseurat eivät ole kennelpiirien jäsenyhdistyksiä</a:t>
            </a:r>
          </a:p>
          <a:p>
            <a:pPr marL="457200" lvl="1" indent="0"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Ihanteellistahan olisi jo kun koiranomistaja ilmoittaessaan tuomarit tietäisi heidän jäsenyytensä niin tuomareiden sijoittamien maastoihin olisi koetoimikunnalle ja ylituomarille helpompaa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04875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4FE15C-5AD7-4A39-9ACF-6291CF6E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276226"/>
            <a:ext cx="10018713" cy="1206500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Arvonta maastoihin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E750CB-39B4-4BCC-9A82-CA530080F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685925"/>
            <a:ext cx="10018713" cy="4410075"/>
          </a:xfrm>
        </p:spPr>
        <p:txBody>
          <a:bodyPr>
            <a:normAutofit fontScale="475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5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Harrastajilta on tullut yhteydenottoja arvonnan ja tuomareiden asettelun avoimuudesta</a:t>
            </a:r>
            <a:endParaRPr lang="fi-FI" sz="4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Ajokokeen yleisohje 3.1 Koirien arvonta maastoihin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Koirat arvotaan maastoihin ylituomarin puhuttelun jälkeen, mikäli järjestelyt eivät vaadi tekemään sitä etukäteen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Arvonta suoritetaan ylituomarin hyväksymällä puolueettomalla tavalla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i-FI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”Mikäli ilmenee voittamattomia järjestelyvaikeuksia, ylituomarilla on arvonnan jälkeenkin oikeus siirtää palkintotuomareita ryhmästä toiseen”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fi-FI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5000" dirty="0">
                <a:latin typeface="Calibri" panose="020F0502020204030204" pitchFamily="34" charset="0"/>
                <a:cs typeface="Calibri" panose="020F0502020204030204" pitchFamily="34" charset="0"/>
              </a:rPr>
              <a:t>Ajokokeiden ylituomarin ohjeet ja velvollisuudet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3400" dirty="0">
                <a:latin typeface="Calibri" panose="020F0502020204030204" pitchFamily="34" charset="0"/>
                <a:cs typeface="Calibri" panose="020F0502020204030204" pitchFamily="34" charset="0"/>
              </a:rPr>
              <a:t>Ylituomarin on valvottava, että arvonta suoritetaan ehdottoman puolueettomasti ja lopuksi varmistettava arvonnan tulos mahdollisten jääviyskysymysten osalta.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3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https://www.kennelliitto.fi/lomakkeet/yleinen-jaaviyssaanto-koskien-nayttelyita-kokeita-ja-kilpailuja</a:t>
            </a:r>
            <a:endParaRPr lang="fi-FI" sz="3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208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F4F1BA-63BA-4085-859A-D1BB4F84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Miten eroon jälkipuheista arvonnassa?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B84CA1-2668-4F01-867D-54F0EF8C9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62100"/>
            <a:ext cx="10018713" cy="4733925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ct val="20000"/>
              </a:spcBef>
              <a:spcAft>
                <a:spcPts val="600"/>
              </a:spcAft>
              <a:buClr>
                <a:srgbClr val="8BB434">
                  <a:lumMod val="75000"/>
                </a:srgbClr>
              </a:buClr>
              <a:buSzPct val="145000"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Koetoimikunta ja ylituomari asettavat tuomarit maastoihin ennen arvontaa</a:t>
            </a:r>
          </a:p>
          <a:p>
            <a:pPr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fi-FI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Käytössä olevat maastot  ja niihin sijoitetut tuomarit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tulee olla kaikkien nähtävillä koepaikalla ennen arvontaa</a:t>
            </a:r>
          </a:p>
          <a:p>
            <a:pPr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Arvonta suoritetaan avoimesti koepaikalla (poikkeuksena suuremmat arvokokeet, joissa järjestelyt vaativat suorittamaan etukäteen)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395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4310" y="-178496"/>
            <a:ext cx="10018713" cy="1869510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Miten eroon jälkipuheista arvonnassa?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84310" y="1691014"/>
            <a:ext cx="10018713" cy="516698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fi-FI" sz="3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 arvonta suoritetaan etukäteen ylituomarin luvalla niin selvästi kerrotaan (pöytäkirja arvonnan kokouksesta) koeväelle miten arvonta suoritettiin ja ketkä olivat arvonnassa paikalla sekä tarvitsiko tehdä jääviyksien takia tuomarimuutoksia ja mitä muutoksia.</a:t>
            </a:r>
          </a:p>
          <a:p>
            <a:pPr lvl="1"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fi-FI" sz="2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Arvonnan tulokset ovat salaisin niin kauan kun aamulla julkaistaan koeväelle.</a:t>
            </a:r>
          </a:p>
          <a:p>
            <a:pPr lvl="1"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fi-FI" sz="2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Etukäteen tehtävässä arvonnassa </a:t>
            </a:r>
            <a:r>
              <a:rPr lang="fi-FI" sz="23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 kokeisiin osallistuva koiran omistaja/ohjaaja saa osallistua.</a:t>
            </a:r>
          </a:p>
          <a:p>
            <a:pPr marL="0" indent="0">
              <a:lnSpc>
                <a:spcPct val="107000"/>
              </a:lnSpc>
              <a:buClr>
                <a:srgbClr val="8BB434">
                  <a:lumMod val="75000"/>
                </a:srgbClr>
              </a:buClr>
              <a:buNone/>
              <a:defRPr/>
            </a:pPr>
            <a:endParaRPr lang="fi-FI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buClr>
                <a:srgbClr val="8BB434">
                  <a:lumMod val="75000"/>
                </a:srgbClr>
              </a:buClr>
              <a:buNone/>
              <a:defRPr/>
            </a:pPr>
            <a:r>
              <a:rPr lang="fi-FI" sz="3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 ole sallittua ilman arvontaa</a:t>
            </a:r>
          </a:p>
          <a:p>
            <a:pPr>
              <a:lnSpc>
                <a:spcPct val="107000"/>
              </a:lnSpc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fi-FI" sz="2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Jossain päin on tapana, että koiranomistaja ”tuo mukanaan” maaston ja koirat menevät omiin maastoihinsa.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8BB434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fi-FI" sz="2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Koiran tuomareiksi asetetaan koiranohjaajan hankkimat tuomarit. Ei edes mahdolliseen pandemiatilanteeseen vedoten.</a:t>
            </a:r>
          </a:p>
          <a:p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3246918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</TotalTime>
  <Words>744</Words>
  <Application>Microsoft Office PowerPoint</Application>
  <PresentationFormat>Laajakuva</PresentationFormat>
  <Paragraphs>108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Courier New</vt:lpstr>
      <vt:lpstr>Symbol</vt:lpstr>
      <vt:lpstr>Wingdings</vt:lpstr>
      <vt:lpstr>Parallaksi</vt:lpstr>
      <vt:lpstr> Ylituomareille ja koetoimitsijoille AJOK,BEAJ,KEAJ 2022</vt:lpstr>
      <vt:lpstr>Kokeeseen ilmoittautuminen</vt:lpstr>
      <vt:lpstr>Sähköinen ilmoittautuminen pitkässä kokeessa </vt:lpstr>
      <vt:lpstr>Sähköisen ilmoittautumisen hyötyjä</vt:lpstr>
      <vt:lpstr>Jäsenyydet ja tuomaripätevyydet</vt:lpstr>
      <vt:lpstr>Jäsenyydet ja tuomaripätevyydet</vt:lpstr>
      <vt:lpstr>Arvonta maastoihin</vt:lpstr>
      <vt:lpstr>Miten eroon jälkipuheista arvonnassa?</vt:lpstr>
      <vt:lpstr>Miten eroon jälkipuheista arvonnassa?</vt:lpstr>
      <vt:lpstr>Lisätiedot ja ansiopisteet</vt:lpstr>
      <vt:lpstr>Arvostelun virheet koepöytäkirjoissa</vt:lpstr>
      <vt:lpstr>Kokeiden siirtämiset herättävät keskustelua</vt:lpstr>
      <vt:lpstr>Tulospalvelu </vt:lpstr>
      <vt:lpstr>Kiitos toimivasta tulospalvelusta kuuluu teille</vt:lpstr>
      <vt:lpstr>Pientä korjattavaa</vt:lpstr>
      <vt:lpstr>Kaksipäiväisen tapahtuman tulokset</vt:lpstr>
      <vt:lpstr>Hyödyllisiä linkkejä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YLITUOMAREILLE JA KOETOIMITSIJOILLLE</dc:title>
  <dc:creator>Lehtonen Maaret</dc:creator>
  <cp:lastModifiedBy>Mika Elgland</cp:lastModifiedBy>
  <cp:revision>49</cp:revision>
  <dcterms:created xsi:type="dcterms:W3CDTF">2022-03-29T21:35:05Z</dcterms:created>
  <dcterms:modified xsi:type="dcterms:W3CDTF">2022-04-19T19:00:08Z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-653358919</vt:i4>
  </property>
  <property fmtid="{D5CDD505-2E9C-101B-9397-08002B2CF9AE}" pid="3" name="_NewReviewCycle">
    <vt:lpwstr/>
  </property>
  <property fmtid="{D5CDD505-2E9C-101B-9397-08002B2CF9AE}" pid="4" name="_EmailSubject">
    <vt:lpwstr>Puuhattavaa</vt:lpwstr>
  </property>
  <property fmtid="{D5CDD505-2E9C-101B-9397-08002B2CF9AE}" pid="5" name="_AuthorEmail">
    <vt:lpwstr>Maaret.Lehtonen@hus.fi</vt:lpwstr>
  </property>
  <property fmtid="{D5CDD505-2E9C-101B-9397-08002B2CF9AE}" pid="6" name="_AuthorEmailDisplayName">
    <vt:lpwstr>Lehtonen Maaret</vt:lpwstr>
  </property>
</Properties>
</file>