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  <p:sldId id="291" r:id="rId6"/>
    <p:sldId id="290" r:id="rId7"/>
    <p:sldId id="29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9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8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2800" b="1" dirty="0"/>
              <a:t>Useimmat arviontiin liittyvät ongelmat/virheet</a:t>
            </a:r>
            <a:endParaRPr lang="fi-FI" sz="2800" dirty="0"/>
          </a:p>
          <a:p>
            <a:pPr lvl="2"/>
            <a:endParaRPr lang="fi-FI" sz="2800" dirty="0"/>
          </a:p>
          <a:p>
            <a:pPr lvl="2"/>
            <a:r>
              <a:rPr lang="fi-FI" sz="2400" dirty="0"/>
              <a:t>Johtuvat siitä, että tuomareilla ei ole riittävästi havaintoja ja varmuutta koiran työskentelystä !!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43508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265043"/>
            <a:ext cx="6796945" cy="63610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marL="914400" lvl="2" indent="0">
              <a:buNone/>
            </a:pPr>
            <a:r>
              <a:rPr lang="fi-FI" sz="4500" b="1" dirty="0"/>
              <a:t>Aktiivinen tuomari ja mielikuvat</a:t>
            </a:r>
          </a:p>
          <a:p>
            <a:pPr lvl="2"/>
            <a:endParaRPr lang="fi-FI" sz="2800" dirty="0"/>
          </a:p>
          <a:p>
            <a:pPr lvl="2"/>
            <a:r>
              <a:rPr lang="fi-FI" sz="3800" dirty="0"/>
              <a:t>Aktiivinen tuomari on ikävä tuomari</a:t>
            </a:r>
          </a:p>
          <a:p>
            <a:pPr lvl="2"/>
            <a:endParaRPr lang="fi-FI" sz="3800" dirty="0"/>
          </a:p>
          <a:p>
            <a:pPr lvl="2"/>
            <a:r>
              <a:rPr lang="fi-FI" sz="3800" dirty="0"/>
              <a:t>Koiran työskentelyä ei saa mennä häiritsemään</a:t>
            </a:r>
          </a:p>
          <a:p>
            <a:pPr lvl="2"/>
            <a:endParaRPr lang="fi-FI" sz="3800" dirty="0"/>
          </a:p>
          <a:p>
            <a:pPr lvl="2"/>
            <a:r>
              <a:rPr lang="fi-FI" sz="3800" dirty="0"/>
              <a:t>Tuomari joka haluaa seurata koiran työskentelyä, etsii koirasta vikoja</a:t>
            </a:r>
          </a:p>
          <a:p>
            <a:pPr lvl="2"/>
            <a:endParaRPr lang="fi-FI" sz="3800" dirty="0"/>
          </a:p>
          <a:p>
            <a:pPr lvl="2"/>
            <a:r>
              <a:rPr lang="fi-FI" sz="3800" dirty="0"/>
              <a:t> Sääntöjen mukaan toimiva tuomari rankaisee koiraa</a:t>
            </a:r>
          </a:p>
          <a:p>
            <a:pPr lvl="2"/>
            <a:endParaRPr lang="fi-FI" sz="3800" dirty="0"/>
          </a:p>
          <a:p>
            <a:pPr marL="914400" lvl="2" indent="0">
              <a:buNone/>
            </a:pPr>
            <a:r>
              <a:rPr lang="fi-FI" sz="3800" dirty="0"/>
              <a:t>	Pitääkö paikkaansa?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12590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265043"/>
            <a:ext cx="6796945" cy="6361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  <a:endParaRPr lang="fi-FI" sz="3800" b="1" dirty="0"/>
          </a:p>
          <a:p>
            <a:pPr lvl="2"/>
            <a:endParaRPr lang="fi-FI" sz="2800" dirty="0"/>
          </a:p>
          <a:p>
            <a:pPr marL="914400" lvl="2" indent="0">
              <a:buNone/>
            </a:pPr>
            <a:r>
              <a:rPr lang="fi-FI" sz="3000" b="1" dirty="0"/>
              <a:t>Sääntö sanoo</a:t>
            </a:r>
          </a:p>
          <a:p>
            <a:pPr marL="914400" lvl="2" indent="0">
              <a:buNone/>
            </a:pPr>
            <a:endParaRPr lang="fi-FI" sz="3000" dirty="0"/>
          </a:p>
          <a:p>
            <a:pPr lvl="2"/>
            <a:r>
              <a:rPr lang="fi-FI" sz="2600" dirty="0"/>
              <a:t>Palkintotuomarin on seurattava koko ajan mahdollisimman tiiviisti koiran toimintaa sitä kuitenkaan häiritsemättä niin haun, ajon kuin hukan selvittelynkin aikana. </a:t>
            </a:r>
          </a:p>
          <a:p>
            <a:pPr marL="914400" lvl="2" indent="0">
              <a:buNone/>
            </a:pPr>
            <a:endParaRPr lang="fi-FI" sz="2600" dirty="0"/>
          </a:p>
          <a:p>
            <a:pPr lvl="2"/>
            <a:r>
              <a:rPr lang="fi-FI" sz="2600" dirty="0"/>
              <a:t>Eri ominaisuuksien arviointeja ei pidä kytkeä toisiinsa.</a:t>
            </a:r>
          </a:p>
          <a:p>
            <a:pPr lvl="2"/>
            <a:endParaRPr lang="fi-FI" sz="3800" dirty="0"/>
          </a:p>
          <a:p>
            <a:pPr lvl="2"/>
            <a:endParaRPr lang="fi-FI" sz="38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61012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265043"/>
            <a:ext cx="6796945" cy="63610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	</a:t>
            </a:r>
            <a:endParaRPr lang="fi-FI" sz="3800" b="1" dirty="0"/>
          </a:p>
          <a:p>
            <a:pPr marL="914400" lvl="2" indent="0">
              <a:buNone/>
            </a:pPr>
            <a:endParaRPr lang="fi-FI" sz="5100" dirty="0"/>
          </a:p>
          <a:p>
            <a:pPr marL="914400" lvl="2" indent="0">
              <a:buNone/>
            </a:pPr>
            <a:r>
              <a:rPr lang="fi-FI" sz="3000" b="1" dirty="0"/>
              <a:t>Sääntö sanoo</a:t>
            </a:r>
          </a:p>
          <a:p>
            <a:pPr marL="914400" lvl="2" indent="0">
              <a:buNone/>
            </a:pPr>
            <a:endParaRPr lang="fi-FI" sz="5100" dirty="0"/>
          </a:p>
          <a:p>
            <a:pPr lvl="2"/>
            <a:r>
              <a:rPr lang="fi-FI" sz="2600" dirty="0"/>
              <a:t>Tuomarin tehtävä on tehdä havaintoja JA kirjata ne ylös</a:t>
            </a:r>
          </a:p>
          <a:p>
            <a:pPr lvl="2"/>
            <a:endParaRPr lang="fi-FI" sz="2600" dirty="0"/>
          </a:p>
          <a:p>
            <a:pPr lvl="2"/>
            <a:r>
              <a:rPr lang="fi-FI" sz="2600" dirty="0"/>
              <a:t>Ei istua nuotiolla ja kertoilla tarinoita koko päivän</a:t>
            </a:r>
          </a:p>
          <a:p>
            <a:pPr lvl="2"/>
            <a:endParaRPr lang="fi-FI" sz="2600" dirty="0"/>
          </a:p>
          <a:p>
            <a:pPr lvl="2"/>
            <a:r>
              <a:rPr lang="fi-FI" sz="2600" dirty="0"/>
              <a:t>Ryhmä erilleen </a:t>
            </a:r>
            <a:r>
              <a:rPr lang="fi-FI" sz="2600" dirty="0" err="1"/>
              <a:t>RT:n</a:t>
            </a:r>
            <a:r>
              <a:rPr lang="fi-FI" sz="2600" dirty="0"/>
              <a:t> ohjeistuksella</a:t>
            </a:r>
          </a:p>
          <a:p>
            <a:pPr lvl="2"/>
            <a:endParaRPr lang="fi-FI" sz="5100" dirty="0"/>
          </a:p>
          <a:p>
            <a:pPr lvl="2"/>
            <a:endParaRPr lang="fi-FI" sz="3800" dirty="0"/>
          </a:p>
          <a:p>
            <a:pPr lvl="2"/>
            <a:endParaRPr lang="fi-FI" sz="38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71720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265043"/>
            <a:ext cx="6796945" cy="6361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  <a:endParaRPr lang="fi-FI" sz="3800" b="1" dirty="0"/>
          </a:p>
          <a:p>
            <a:pPr marL="914400" lvl="2" indent="0">
              <a:buNone/>
            </a:pPr>
            <a:r>
              <a:rPr lang="fi-FI" sz="2800" b="1" dirty="0"/>
              <a:t>Sääntö sanoo</a:t>
            </a:r>
          </a:p>
          <a:p>
            <a:pPr marL="914400" lvl="2" indent="0">
              <a:buNone/>
            </a:pPr>
            <a:endParaRPr lang="fi-FI" sz="3200" dirty="0"/>
          </a:p>
          <a:p>
            <a:pPr lvl="2"/>
            <a:r>
              <a:rPr lang="fi-FI" sz="2400" dirty="0"/>
              <a:t>Paikannin </a:t>
            </a:r>
            <a:r>
              <a:rPr lang="fi-FI" sz="2400"/>
              <a:t>APUNA havaintojen </a:t>
            </a:r>
            <a:r>
              <a:rPr lang="fi-FI" sz="2400" dirty="0"/>
              <a:t>saamiseen</a:t>
            </a:r>
          </a:p>
          <a:p>
            <a:pPr lvl="2"/>
            <a:endParaRPr lang="fi-FI" sz="2400" dirty="0"/>
          </a:p>
          <a:p>
            <a:pPr lvl="2"/>
            <a:r>
              <a:rPr lang="fi-FI" sz="2400" dirty="0"/>
              <a:t>Paras tilanne jos molemmat tuomarit pystyvät seuraamaan koiraa omasta puhelimestaan</a:t>
            </a:r>
          </a:p>
          <a:p>
            <a:pPr lvl="2"/>
            <a:endParaRPr lang="fi-FI" sz="3800" dirty="0"/>
          </a:p>
          <a:p>
            <a:pPr lvl="2"/>
            <a:endParaRPr lang="fi-FI" sz="38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425568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437321"/>
            <a:ext cx="6796945" cy="61887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7400" b="1" dirty="0"/>
              <a:t>	</a:t>
            </a:r>
          </a:p>
          <a:p>
            <a:pPr marL="0" indent="0">
              <a:buNone/>
            </a:pPr>
            <a:endParaRPr lang="fi-FI" sz="7400" b="1" dirty="0"/>
          </a:p>
          <a:p>
            <a:pPr marL="0" indent="0">
              <a:buNone/>
            </a:pPr>
            <a:r>
              <a:rPr lang="fi-FI" sz="8000" b="1" dirty="0"/>
              <a:t>	</a:t>
            </a:r>
            <a:r>
              <a:rPr lang="fi-FI" sz="11200" b="1" dirty="0"/>
              <a:t>Havaittuja ongelmakohtia</a:t>
            </a:r>
          </a:p>
          <a:p>
            <a:pPr lvl="2"/>
            <a:endParaRPr lang="fi-FI" sz="9600" dirty="0"/>
          </a:p>
          <a:p>
            <a:pPr lvl="2"/>
            <a:r>
              <a:rPr lang="fi-FI" sz="9600" dirty="0"/>
              <a:t> Havainnot ajettavasta puuttuvat !!!!!</a:t>
            </a:r>
          </a:p>
          <a:p>
            <a:pPr lvl="2"/>
            <a:endParaRPr lang="fi-FI" sz="9600" dirty="0"/>
          </a:p>
          <a:p>
            <a:pPr lvl="2"/>
            <a:r>
              <a:rPr lang="fi-FI" sz="9600" dirty="0"/>
              <a:t> Liian vähän tietoa kortissa (tietoa hausta,</a:t>
            </a:r>
          </a:p>
          <a:p>
            <a:pPr marL="914400" lvl="2" indent="0">
              <a:buNone/>
            </a:pPr>
            <a:r>
              <a:rPr lang="fi-FI" sz="9600" dirty="0"/>
              <a:t>	etäisyydet, esteajomatkat, </a:t>
            </a:r>
            <a:r>
              <a:rPr lang="fi-FI" sz="9600" dirty="0" err="1"/>
              <a:t>jne</a:t>
            </a:r>
            <a:r>
              <a:rPr lang="fi-FI" sz="9600" dirty="0"/>
              <a:t> )</a:t>
            </a:r>
          </a:p>
          <a:p>
            <a:pPr marL="914400" lvl="2" indent="0">
              <a:buNone/>
            </a:pPr>
            <a:endParaRPr lang="fi-FI" sz="9600" dirty="0"/>
          </a:p>
          <a:p>
            <a:pPr lvl="2"/>
            <a:r>
              <a:rPr lang="fi-FI" sz="9600" dirty="0"/>
              <a:t>Negatiivisia ominaisuuksia ei merkitä</a:t>
            </a:r>
          </a:p>
          <a:p>
            <a:pPr marL="1371600" lvl="3" indent="0">
              <a:buNone/>
            </a:pPr>
            <a:r>
              <a:rPr lang="fi-FI" sz="9600" dirty="0"/>
              <a:t>- HLÖ</a:t>
            </a:r>
          </a:p>
          <a:p>
            <a:pPr lvl="3">
              <a:buFontTx/>
              <a:buChar char="-"/>
            </a:pPr>
            <a:r>
              <a:rPr lang="fi-FI" sz="9600" dirty="0"/>
              <a:t>ALÖ</a:t>
            </a:r>
          </a:p>
          <a:p>
            <a:pPr lvl="3">
              <a:buFontTx/>
              <a:buChar char="-"/>
            </a:pPr>
            <a:endParaRPr lang="fi-FI" sz="9600" dirty="0"/>
          </a:p>
          <a:p>
            <a:pPr marL="914400" lvl="2" indent="0">
              <a:buNone/>
            </a:pPr>
            <a:endParaRPr lang="fi-FI" sz="9600" dirty="0"/>
          </a:p>
          <a:p>
            <a:pPr lvl="2"/>
            <a:endParaRPr lang="fi-FI" sz="5100" dirty="0"/>
          </a:p>
          <a:p>
            <a:pPr marL="914400" lvl="2" indent="0">
              <a:buNone/>
            </a:pPr>
            <a:r>
              <a:rPr lang="fi-FI" sz="5100" dirty="0"/>
              <a:t>	</a:t>
            </a:r>
            <a:endParaRPr lang="fi-FI" sz="3800" dirty="0"/>
          </a:p>
          <a:p>
            <a:pPr lvl="2"/>
            <a:endParaRPr lang="fi-FI" sz="38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57655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Tuomareiden</a:t>
            </a:r>
            <a:br>
              <a:rPr lang="fi-FI" dirty="0">
                <a:solidFill>
                  <a:srgbClr val="FFFFFF"/>
                </a:solidFill>
              </a:rPr>
            </a:b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aktiivisuus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42" y="437321"/>
            <a:ext cx="6796945" cy="618876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i-FI" sz="7400" b="1" dirty="0"/>
              <a:t>	</a:t>
            </a:r>
          </a:p>
          <a:p>
            <a:pPr marL="0" indent="0">
              <a:buNone/>
            </a:pPr>
            <a:endParaRPr lang="fi-FI" sz="7400" b="1" dirty="0"/>
          </a:p>
          <a:p>
            <a:pPr marL="0" indent="0">
              <a:buNone/>
            </a:pPr>
            <a:r>
              <a:rPr lang="fi-FI" sz="8000" b="1" dirty="0"/>
              <a:t>	</a:t>
            </a:r>
            <a:r>
              <a:rPr lang="fi-FI" sz="8600" b="1" dirty="0"/>
              <a:t>Havaittuja ongelmakohtia</a:t>
            </a:r>
          </a:p>
          <a:p>
            <a:pPr marL="914400" lvl="2" indent="0">
              <a:buNone/>
            </a:pPr>
            <a:endParaRPr lang="fi-FI" sz="9600" dirty="0"/>
          </a:p>
          <a:p>
            <a:pPr lvl="2"/>
            <a:r>
              <a:rPr lang="fi-FI" sz="7400" dirty="0"/>
              <a:t>Yksittäiset hukkahaukahtelut, jotka </a:t>
            </a:r>
            <a:r>
              <a:rPr lang="fi-FI" sz="7400"/>
              <a:t>eivät ole ajoa</a:t>
            </a:r>
            <a:endParaRPr lang="fi-FI" sz="7400" dirty="0"/>
          </a:p>
          <a:p>
            <a:pPr lvl="2"/>
            <a:endParaRPr lang="fi-FI" sz="7400" dirty="0"/>
          </a:p>
          <a:p>
            <a:pPr lvl="2"/>
            <a:r>
              <a:rPr lang="fi-FI" sz="7400" dirty="0"/>
              <a:t>Yleisesti tapahtumien toteaminen</a:t>
            </a:r>
          </a:p>
          <a:p>
            <a:pPr lvl="2"/>
            <a:r>
              <a:rPr lang="fi-FI" sz="7400" dirty="0"/>
              <a:t>Mennään liikaa korvakuulolla</a:t>
            </a:r>
          </a:p>
          <a:p>
            <a:pPr lvl="2"/>
            <a:endParaRPr lang="fi-FI" sz="5100" dirty="0"/>
          </a:p>
          <a:p>
            <a:pPr marL="914400" lvl="2" indent="0">
              <a:buNone/>
            </a:pPr>
            <a:r>
              <a:rPr lang="fi-FI" sz="5100" dirty="0"/>
              <a:t>	</a:t>
            </a:r>
            <a:endParaRPr lang="fi-FI" sz="3800" dirty="0"/>
          </a:p>
          <a:p>
            <a:pPr lvl="2"/>
            <a:endParaRPr lang="fi-FI" sz="38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315306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211</Words>
  <Application>Microsoft Office PowerPoint</Application>
  <PresentationFormat>Laajakuva</PresentationFormat>
  <Paragraphs>74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Parallaksi</vt:lpstr>
      <vt:lpstr>Tuomareiden  aktiivisuus</vt:lpstr>
      <vt:lpstr>Tuomareiden  aktiivisuus</vt:lpstr>
      <vt:lpstr>Tuomareiden  aktiivisuus</vt:lpstr>
      <vt:lpstr>Tuomareiden  aktiivisuus</vt:lpstr>
      <vt:lpstr>Tuomareiden  aktiivisuus</vt:lpstr>
      <vt:lpstr>Tuomareiden  aktiivisuus</vt:lpstr>
      <vt:lpstr>Tuomareiden  aktiivisuus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Tuomareiden  aktiivisuus</dc:title>
  <dc:creator>Juha Laukkanen</dc:creator>
  <cp:lastModifiedBy>Mika Elgland</cp:lastModifiedBy>
  <cp:revision>13</cp:revision>
  <dcterms:created xsi:type="dcterms:W3CDTF">2022-04-12T15:40:17Z</dcterms:created>
  <dcterms:modified xsi:type="dcterms:W3CDTF">2022-04-27T05:15:28Z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6632604-ccb5-402f-9e01-dbd647bcb92b_Enabled">
    <vt:lpwstr>true</vt:lpwstr>
  </property>
  <property fmtid="{D5CDD505-2E9C-101B-9397-08002B2CF9AE}" pid="3" name="MSIP_Label_e6632604-ccb5-402f-9e01-dbd647bcb92b_SetDate">
    <vt:lpwstr>2022-04-12T15:40:17Z</vt:lpwstr>
  </property>
  <property fmtid="{D5CDD505-2E9C-101B-9397-08002B2CF9AE}" pid="4" name="MSIP_Label_e6632604-ccb5-402f-9e01-dbd647bcb92b_Method">
    <vt:lpwstr>Standard</vt:lpwstr>
  </property>
  <property fmtid="{D5CDD505-2E9C-101B-9397-08002B2CF9AE}" pid="5" name="MSIP_Label_e6632604-ccb5-402f-9e01-dbd647bcb92b_Name">
    <vt:lpwstr>e6632604-ccb5-402f-9e01-dbd647bcb92b</vt:lpwstr>
  </property>
  <property fmtid="{D5CDD505-2E9C-101B-9397-08002B2CF9AE}" pid="6" name="MSIP_Label_e6632604-ccb5-402f-9e01-dbd647bcb92b_SiteId">
    <vt:lpwstr>5b76ada2-ef3a-4eb3-927d-30e43e2a624c</vt:lpwstr>
  </property>
  <property fmtid="{D5CDD505-2E9C-101B-9397-08002B2CF9AE}" pid="7" name="MSIP_Label_e6632604-ccb5-402f-9e01-dbd647bcb92b_ActionId">
    <vt:lpwstr>a93cce29-847c-4eb3-9c58-f857e02aaa8b</vt:lpwstr>
  </property>
  <property fmtid="{D5CDD505-2E9C-101B-9397-08002B2CF9AE}" pid="8" name="MSIP_Label_e6632604-ccb5-402f-9e01-dbd647bcb92b_ContentBits">
    <vt:lpwstr>0</vt:lpwstr>
  </property>
</Properties>
</file>