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6" r:id="rId4"/>
    <p:sldId id="305" r:id="rId5"/>
    <p:sldId id="288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3" r:id="rId17"/>
    <p:sldId id="302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A2BB3D-D7F6-4CE8-9019-C46483D58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83EC19B-C54A-4D9E-A3BF-69A4DC7AB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48ADB9-781B-4F47-BE2C-C8FD94DD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6BBFE3-8B12-49DA-9793-E3A0214CC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29C06F-AB3F-4AFC-A5A7-DEE4D70A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153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5401CC-41BB-452A-B9A4-7D4E17B46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86AA4C7-F5AE-4839-8E05-4D9550497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EDB74D-C2DE-4442-AF60-355B37BC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965789-FDB8-4618-A4DB-A6A7B9035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10F47A-24B8-4DE3-8F2B-889E2A4D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5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2583F8D-C5E7-4378-B7BF-5639CA1FD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7868A40-ABF9-4CCF-A401-B02EBD452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575069-3292-4182-AF67-34EA4A61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EC029D-9FA4-4172-8844-AF85A463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7C30B9E-B31B-4D51-B531-2A968FD7F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4695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5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8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8D2563-5823-49BC-BA77-10C919F1A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B27660-7CB5-42A5-8A2D-15040A5FC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178B87-7093-486A-A2AB-CDA1DE9C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ADE223-44DE-4389-8C0C-A32A77E7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FEC47-2DBB-4330-A20F-C7AD2475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318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36F571-44E6-4E53-9FD4-45869514F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355747E-6BDB-4362-8238-58A0252F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97B6B0-3C48-425B-A138-24BE2D0C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802869-F946-4669-8189-F0DE8AD8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84EF33-6569-497F-9003-F4D0FADD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0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1DBC98-59EB-4293-8080-962F8BD8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CDA940C-572C-43BB-9C6B-CEE16AB3B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AF43578-A2C0-4D05-8ED2-35C46BB11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4D7111D-F5F0-47E8-A8D8-FE37278B7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BFA83FC-3983-4C8D-8FE0-364561E2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0A7E382-9F60-41D0-A645-63023D52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25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61C3F7-FA45-4F86-A0C4-49B867E1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81E7B72-B5F9-4F3F-AD3A-D4B622131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FA6539-A34D-4DB3-A7AD-82B48B6F2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8E0FC0D-ABC3-49BD-84FE-AF65A0ECA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9D3DC65-9CFC-4D30-B0BE-E42BCA199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8ECBA0D-BDED-48E5-B76B-DAA3F166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09752BF-0C14-4690-BFA4-7D822D42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83BF2B2-4238-46C9-8601-71D2ADAD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093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724C9F-57D2-405D-AA5D-0721065A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B007F86-4E03-4F7F-A29C-8038763F2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1FDAE54-460E-4D05-A14E-C29913C4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C07EE45-0930-4DB7-B0FE-1F70A4CD8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921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DAFF3BB-DEFC-4101-9065-36CCD0BA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C2CD2E6-2E0F-4DCC-9750-C59EA2C2E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FCFBF39-44ED-4949-B6AF-04351ED3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877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400A34-68BA-497D-9B83-F5DCE845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03D796-AC55-4200-8E65-06564A187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4801398-794B-42AD-924E-E5C1F5490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0D2591F-9DA6-4C4E-B3E7-7E6360C3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7A8566-0BEC-4626-BCCD-FABC5D2A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3BA766D-31B2-4473-84E1-00BA725D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133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A6A8D3-179C-4C4C-BD1D-B8C58802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D115653-6568-4EA5-B8BC-55742902C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A04BFDF-988E-4882-8EDA-B8DE55E72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B4E460-8BA7-4837-A5F2-DE010A0E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2D4BC40-889F-4F86-B477-CD0BB5C5A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2A2B471-878C-4FE8-AA94-E3BA943A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74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155445-F029-4CAD-8B51-091399579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31720D8-2C44-4104-91E7-7C4B9C5B8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0B60D9-4EE2-42B7-BC90-E4D99522F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ECD0A-69D1-4B29-BF2C-A18F31968DA2}" type="datetimeFigureOut">
              <a:rPr lang="fi-FI" smtClean="0"/>
              <a:t>24.5.2022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395F6B-53C8-46E6-BD96-82B9D61A8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C5A9A98-F5C2-4A9A-B486-A348C2354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AE08-D027-4B93-973B-1A0781B1B3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307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E87C10-6805-4B23-A39B-C9F509F27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ACD6612-CC7A-4A1D-A362-045E9D4358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3F0310C-9C5F-44A0-A00C-92BAE3C66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764"/>
            <a:ext cx="12192000" cy="6857999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42771CD6-1337-4D99-8BE9-993A84AC2B42}"/>
              </a:ext>
            </a:extLst>
          </p:cNvPr>
          <p:cNvSpPr txBox="1"/>
          <p:nvPr/>
        </p:nvSpPr>
        <p:spPr>
          <a:xfrm flipH="1">
            <a:off x="6850575" y="3756064"/>
            <a:ext cx="3936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070322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Haukku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46" y="685801"/>
            <a:ext cx="730577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pPr marL="0" indent="0">
              <a:buNone/>
            </a:pPr>
            <a:r>
              <a:rPr lang="fi-FI" dirty="0"/>
              <a:t>	Kertovuus</a:t>
            </a:r>
            <a:endParaRPr lang="fi-FI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Osataanko erittäin hyvin kertovaa koiraa arvostella oikein?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Alentaako erinomainen kertovuus haukkunumeroa, vaikka sen pitäisi olla korottava tekijä?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Hyötyykö väärin/huonosti kertova koira?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Näköhavainnot erittäin tärkeitä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06893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Haukku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46" y="685801"/>
            <a:ext cx="7305778" cy="5105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800" dirty="0"/>
              <a:t>Kertovuus</a:t>
            </a:r>
            <a:endParaRPr lang="fi-FI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Kertovuus arvostellaan koko ajoerän aikaisesta haukusta, ei ainoastaan parhaista tai heikoimmista haukun jaksoista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Monesti tuomariryhmä kertoo ylituomaripöydässä, ”jos koira olisi haukkunut kokoajan tuolla tavalla kuin tässä kohdassa, haukku numero olisi ollut…”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088336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Ajotaito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226" y="685801"/>
            <a:ext cx="727579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800" dirty="0"/>
              <a:t>Yleisohje sanoo:</a:t>
            </a:r>
            <a:endParaRPr lang="fi-FI" sz="2800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”Hyvän koiran ajotapa on sellainen, että ajettavasta on helppo saada </a:t>
            </a:r>
            <a:r>
              <a:rPr lang="fi-FI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näköhavaintoja</a:t>
            </a: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936976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Ajotaito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236" y="685801"/>
            <a:ext cx="7483652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marL="0" indent="0">
              <a:buNone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paljon kiitettäväksi arvioituja ajoja, joissa ajettavaa ei ole nähty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Laadultaan kiitettävässä ajossa pitäisi yleensä saada </a:t>
            </a:r>
            <a:r>
              <a:rPr lang="fi-FI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ampumatilaisuus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276858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1" y="685801"/>
            <a:ext cx="285887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Tie- ja estetyöskentely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3708" y="685801"/>
            <a:ext cx="7099316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marL="0" indent="0">
              <a:buNone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Nykyään tulee paljon tie- ja esteajoja, maastojen rikkonaisuuksien takia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Huomioidaanko tie- ja esteajoja riittävästi ajotaitonumerossa?</a:t>
            </a:r>
          </a:p>
          <a:p>
            <a:pPr marL="1543050" lvl="2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272212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1" y="685801"/>
            <a:ext cx="285887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Tie- ja estetyöskentely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4017" y="685800"/>
            <a:ext cx="7151872" cy="558247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marL="0" indent="0">
              <a:buNone/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fi-FI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i-FI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i-FI" sz="6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52. Tie- ja estetyöskentely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5= ajaa katkoitta </a:t>
            </a:r>
            <a:r>
              <a:rPr lang="fi-FI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esteissä</a:t>
            </a: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tai</a:t>
            </a: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liikennöidyllä tiellä</a:t>
            </a:r>
          </a:p>
          <a:p>
            <a:pPr marL="1828800" lvl="2" fontAlgn="base">
              <a:lnSpc>
                <a:spcPct val="107000"/>
              </a:lnSpc>
              <a:spcAft>
                <a:spcPts val="800"/>
              </a:spcAft>
            </a:pP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Lisätietonumero 5 voidaan antaa kun ajoa on runsaasti vaikeissa maastokohdissa ja ajo on sujuvaa. Ei tarvitse olla välttämättä ajoa liikennöidyllä tiellä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4= lyhyitä katkoja </a:t>
            </a:r>
            <a:r>
              <a:rPr lang="fi-FI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esteissä</a:t>
            </a: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 liikennöidyllä tiellä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3= selvittää nopeasti hukat, pystyy ajamaan metsäautotiellä </a:t>
            </a:r>
            <a:r>
              <a:rPr lang="fi-FI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sekä esteissä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2= selvittää hukat, pystyy ajamaan metsäautotiellä </a:t>
            </a:r>
            <a:r>
              <a:rPr lang="fi-FI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sekä esteissä</a:t>
            </a: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jos on hyvässä tuntumassa ajettavaan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1= ajo päättyy esteeseen tai vähäiseen tiehen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endParaRPr lang="fi-FI" sz="2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543050" lvl="2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268817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1" y="685801"/>
            <a:ext cx="285887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Tie- ja estetyöskentely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3708" y="685801"/>
            <a:ext cx="7099316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marL="0" indent="0">
              <a:buNone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Merkitäänkö tie- ja estetyöskentelyt oikein ja riittävästi maastokortteihin?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Esimerkki: Metsätiehen päättyneestä ajosta merkitään pieni lisätietonumero, vaikka siinä erässä olisi ennemmin jo merkittävän paljon esteajoa. 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Onko toimittu oikein?</a:t>
            </a:r>
          </a:p>
          <a:p>
            <a:pPr marL="1543050" lvl="2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8650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68044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685801"/>
            <a:ext cx="3237366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Ilmoittautuminen kokeeseen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lvl="2"/>
            <a:r>
              <a:rPr lang="fi-FI" sz="2000" dirty="0"/>
              <a:t>Ilmoittautumisten vastaanottajan on välittömästi ilmoittautumisajan päätyttyä ilmoitettava YT:lle, mitkä koirat on ilmoitettu kokeeseen</a:t>
            </a:r>
          </a:p>
          <a:p>
            <a:pPr lvl="2"/>
            <a:r>
              <a:rPr lang="fi-FI" sz="2000" dirty="0"/>
              <a:t>Koirien omistajille ilmoitettava pääsystä kokeeseen mahdollisimman nopeasti, esim. koetoimikunnan kokouksen jälkeen (Kokeen alkamisaika ja –paikka, pois jäännit , varakoirat yms.)</a:t>
            </a:r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43508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3708" y="685801"/>
            <a:ext cx="7099316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Sääntö sanoo:</a:t>
            </a:r>
          </a:p>
          <a:p>
            <a:pPr lvl="2"/>
            <a:r>
              <a:rPr lang="fi-FI" sz="2000" dirty="0"/>
              <a:t>Haku arvostellaan kaksiosaisena</a:t>
            </a:r>
          </a:p>
          <a:p>
            <a:pPr lvl="3"/>
            <a:r>
              <a:rPr lang="fi-FI" sz="1800" dirty="0"/>
              <a:t>Kylmä haku, apusarakkeelle vasemmalle puolelle</a:t>
            </a:r>
          </a:p>
          <a:p>
            <a:pPr lvl="3"/>
            <a:r>
              <a:rPr lang="fi-FI" sz="1800" dirty="0"/>
              <a:t>Kuuma haku, yöjälkityöskentely, apusarakkeelle oikealle puolelle</a:t>
            </a:r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03843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892" y="685801"/>
            <a:ext cx="7070132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Sääntö sanoo:</a:t>
            </a:r>
          </a:p>
          <a:p>
            <a:pPr lvl="2"/>
            <a:r>
              <a:rPr lang="fi-FI" sz="2000" dirty="0"/>
              <a:t>Koiran laskemista suoraan </a:t>
            </a:r>
            <a:r>
              <a:rPr lang="fi-FI" sz="2000" dirty="0" err="1"/>
              <a:t>yöjäljelle</a:t>
            </a:r>
            <a:r>
              <a:rPr lang="fi-FI" sz="2000" dirty="0"/>
              <a:t> on vältettävä, jotta haku voidaan arvostella kaikilta osin</a:t>
            </a:r>
          </a:p>
          <a:p>
            <a:pPr lvl="3"/>
            <a:r>
              <a:rPr lang="fi-FI" sz="2000" dirty="0"/>
              <a:t>Lumikelillä paljon lyhyitä hakuja</a:t>
            </a:r>
          </a:p>
          <a:p>
            <a:pPr lvl="4"/>
            <a:r>
              <a:rPr lang="fi-FI" sz="2000" dirty="0"/>
              <a:t>Onko tätä sääntöä noudatettu?</a:t>
            </a:r>
          </a:p>
          <a:p>
            <a:pPr lvl="3"/>
            <a:r>
              <a:rPr lang="fi-FI" sz="2000" dirty="0" err="1"/>
              <a:t>Irtilaskupaikka</a:t>
            </a:r>
            <a:r>
              <a:rPr lang="fi-FI" sz="2000" dirty="0"/>
              <a:t> suunniteltava siten, että myös jäljettömän maaston haku tulee testattua</a:t>
            </a:r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4519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997" y="685801"/>
            <a:ext cx="6883027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pPr lvl="2"/>
            <a:r>
              <a:rPr lang="fi-FI" sz="2400" dirty="0"/>
              <a:t>Ajallisesti pitkästä hausta voi antaa korkean numeron, mutta siinä pitää olla kriittinen</a:t>
            </a:r>
          </a:p>
          <a:p>
            <a:pPr lvl="3"/>
            <a:r>
              <a:rPr lang="fi-FI" sz="2000" dirty="0"/>
              <a:t>Koiran työskentelyn pitää olla sen arvoista</a:t>
            </a:r>
          </a:p>
          <a:p>
            <a:pPr lvl="3"/>
            <a:r>
              <a:rPr lang="fi-FI" sz="2000" dirty="0"/>
              <a:t>Haussa täytyy olla koirasta riippumattomia haasteita. Vaikea keli, harva jäniskanta, muuta riistaa ”haittana” jne.</a:t>
            </a:r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417805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997" y="685801"/>
            <a:ext cx="6883027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endParaRPr lang="fi-FI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Nopea </a:t>
            </a:r>
            <a:r>
              <a:rPr lang="fi-FI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yö</a:t>
            </a: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jäljen selvittäminen on erinomainen suoritus</a:t>
            </a: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Nopea ylös saanti ei välttämättä ole erinomainen suoritus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Hakuun irtoaminen vaikeaa?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Haun laajuudessa tai metsästysinnossa toivomista?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Onko ryhmä karkottanut ajettavan ?</a:t>
            </a:r>
          </a:p>
          <a:p>
            <a:pPr marL="1085850" lvl="1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endParaRPr lang="fi-FI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40401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Haukku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2256" y="685801"/>
            <a:ext cx="7513632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endParaRPr lang="fi-FI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Edelleen jonkin verran ongelmia siinä, että haukkunumero ei vastaa lisätietonumeroita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Voiko 3 haukun kuuluvuudella saada haukkunumeroksi yli 6?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Voi, jos muut haukun lisätietokohdat ovat 4 tai 5 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3768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Haukku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pPr marL="0" indent="0">
              <a:buNone/>
            </a:pPr>
            <a:r>
              <a:rPr lang="fi-FI" dirty="0"/>
              <a:t>	Kertovuus</a:t>
            </a:r>
            <a:endParaRPr lang="fi-FI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Kertovuudella tarkoitetaan sitä, että koira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äänenannosta voidaan päätellä ajettavan ja ajajan välinen etäisyys, ajon suunta yms.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Kertovuus arvostellaan koiran äänenantoa ”kuuntelemalla” ja päättelemällä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Ajokoesäännöt eivät edellytä näköhavaintoa ajettavasta kertovuuden arvostelussa</a:t>
            </a: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54917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Haukku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3708" y="685801"/>
            <a:ext cx="7099316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</a:t>
            </a:r>
          </a:p>
          <a:p>
            <a:endParaRPr lang="fi-FI" dirty="0">
              <a:effectLst/>
            </a:endParaRPr>
          </a:p>
          <a:p>
            <a:pPr marL="0" indent="0">
              <a:buNone/>
            </a:pPr>
            <a:r>
              <a:rPr lang="fi-FI" dirty="0"/>
              <a:t>	Kertovuus</a:t>
            </a:r>
            <a:endParaRPr lang="fi-FI" dirty="0">
              <a:effectLst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Kertovuudella tarkoitetaan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ajettavan ja </a:t>
            </a: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koiran välistä etäisyyttä. Eikö koira osoita kertovuutta monella muullakin tavalla?</a:t>
            </a:r>
          </a:p>
          <a:p>
            <a:pPr marL="1371600" lvl="1" fontAlgn="base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 ja esteajo, kynnökset yms.</a:t>
            </a:r>
          </a:p>
          <a:p>
            <a:pPr marL="1085850" lvl="1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fontAlgn="base">
              <a:lnSpc>
                <a:spcPct val="107000"/>
              </a:lnSpc>
              <a:spcAft>
                <a:spcPts val="800"/>
              </a:spcAft>
            </a:pPr>
            <a:endParaRPr lang="fi-FI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fi-FI" sz="2000" dirty="0"/>
          </a:p>
          <a:p>
            <a:pPr marL="1371600" lvl="3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95356420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530</Words>
  <Application>Microsoft Office PowerPoint</Application>
  <PresentationFormat>Laajakuva</PresentationFormat>
  <Paragraphs>125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Corbel</vt:lpstr>
      <vt:lpstr>Office-teema</vt:lpstr>
      <vt:lpstr>Parallaksi</vt:lpstr>
      <vt:lpstr>PowerPoint-esitys</vt:lpstr>
      <vt:lpstr>Ilmoittautuminen kokeeseen</vt:lpstr>
      <vt:lpstr>Haku</vt:lpstr>
      <vt:lpstr>Haku</vt:lpstr>
      <vt:lpstr>Haku</vt:lpstr>
      <vt:lpstr>Haku</vt:lpstr>
      <vt:lpstr>Haukku</vt:lpstr>
      <vt:lpstr>Haukku</vt:lpstr>
      <vt:lpstr>Haukku</vt:lpstr>
      <vt:lpstr>Haukku</vt:lpstr>
      <vt:lpstr>Haukku</vt:lpstr>
      <vt:lpstr>Ajotaito</vt:lpstr>
      <vt:lpstr>Ajotaito</vt:lpstr>
      <vt:lpstr>Tie- ja estetyöskentely</vt:lpstr>
      <vt:lpstr>Tie- ja estetyöskentely</vt:lpstr>
      <vt:lpstr>Tie- ja estetyöskentely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Juha Laukkanen</dc:creator>
  <cp:lastModifiedBy>Mika Elgland</cp:lastModifiedBy>
  <cp:revision>49</cp:revision>
  <dcterms:created xsi:type="dcterms:W3CDTF">2022-03-21T19:03:34Z</dcterms:created>
  <dcterms:modified xsi:type="dcterms:W3CDTF">2022-05-24T19:50:41Z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6632604-ccb5-402f-9e01-dbd647bcb92b_Enabled">
    <vt:lpwstr>true</vt:lpwstr>
  </property>
  <property fmtid="{D5CDD505-2E9C-101B-9397-08002B2CF9AE}" pid="3" name="MSIP_Label_e6632604-ccb5-402f-9e01-dbd647bcb92b_SetDate">
    <vt:lpwstr>2022-03-21T19:03:34Z</vt:lpwstr>
  </property>
  <property fmtid="{D5CDD505-2E9C-101B-9397-08002B2CF9AE}" pid="4" name="MSIP_Label_e6632604-ccb5-402f-9e01-dbd647bcb92b_Method">
    <vt:lpwstr>Standard</vt:lpwstr>
  </property>
  <property fmtid="{D5CDD505-2E9C-101B-9397-08002B2CF9AE}" pid="5" name="MSIP_Label_e6632604-ccb5-402f-9e01-dbd647bcb92b_Name">
    <vt:lpwstr>e6632604-ccb5-402f-9e01-dbd647bcb92b</vt:lpwstr>
  </property>
  <property fmtid="{D5CDD505-2E9C-101B-9397-08002B2CF9AE}" pid="6" name="MSIP_Label_e6632604-ccb5-402f-9e01-dbd647bcb92b_SiteId">
    <vt:lpwstr>5b76ada2-ef3a-4eb3-927d-30e43e2a624c</vt:lpwstr>
  </property>
  <property fmtid="{D5CDD505-2E9C-101B-9397-08002B2CF9AE}" pid="7" name="MSIP_Label_e6632604-ccb5-402f-9e01-dbd647bcb92b_ActionId">
    <vt:lpwstr>7f542474-8582-48e6-baad-cdca46c85044</vt:lpwstr>
  </property>
  <property fmtid="{D5CDD505-2E9C-101B-9397-08002B2CF9AE}" pid="8" name="MSIP_Label_e6632604-ccb5-402f-9e01-dbd647bcb92b_ContentBits">
    <vt:lpwstr>0</vt:lpwstr>
  </property>
</Properties>
</file>