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</p:sldMasterIdLst>
  <p:notesMasterIdLst>
    <p:notesMasterId r:id="rId18"/>
  </p:notesMasterIdLst>
  <p:handoutMasterIdLst>
    <p:handoutMasterId r:id="rId19"/>
  </p:handoutMasterIdLst>
  <p:sldIdLst>
    <p:sldId id="337" r:id="rId2"/>
    <p:sldId id="330" r:id="rId3"/>
    <p:sldId id="334" r:id="rId4"/>
    <p:sldId id="332" r:id="rId5"/>
    <p:sldId id="336" r:id="rId6"/>
    <p:sldId id="343" r:id="rId7"/>
    <p:sldId id="344" r:id="rId8"/>
    <p:sldId id="340" r:id="rId9"/>
    <p:sldId id="341" r:id="rId10"/>
    <p:sldId id="339" r:id="rId11"/>
    <p:sldId id="335" r:id="rId12"/>
    <p:sldId id="342" r:id="rId13"/>
    <p:sldId id="347" r:id="rId14"/>
    <p:sldId id="348" r:id="rId15"/>
    <p:sldId id="338" r:id="rId16"/>
    <p:sldId id="345" r:id="rId17"/>
  </p:sldIdLst>
  <p:sldSz cx="9144000" cy="6858000" type="screen4x3"/>
  <p:notesSz cx="6858000" cy="97377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0" d="100"/>
          <a:sy n="60" d="100"/>
        </p:scale>
        <p:origin x="1686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7EEFD-8B48-4760-88F6-53ECFAD99706}" type="datetimeFigureOut">
              <a:rPr lang="en-US"/>
              <a:t>4/27/2022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50363"/>
            <a:ext cx="2971800" cy="4873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250363"/>
            <a:ext cx="2971800" cy="4873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63DC2A-A60B-45BB-8FD7-1CF8646AF49A}" type="slidenum">
              <a:t>‹#›</a:t>
            </a:fld>
            <a:endParaRPr lang="en-US"/>
          </a:p>
        </p:txBody>
      </p:sp>
      <p:sp>
        <p:nvSpPr>
          <p:cNvPr id="6" name="Rectangle 2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873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814" tIns="45902" rIns="91814" bIns="45902" anchor="t" anchorCtr="0" compatLnSpc="1">
            <a:noAutofit/>
          </a:bodyPr>
          <a:lstStyle/>
          <a:p>
            <a:pPr marL="0" marR="0" lvl="0" indent="0" algn="l" defTabSz="917572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12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"/>
              <a:cs typeface=""/>
            </a:endParaRPr>
          </a:p>
        </p:txBody>
      </p:sp>
      <p:sp>
        <p:nvSpPr>
          <p:cNvPr id="7" name="Rectangle 3"/>
          <p:cNvSpPr txBox="1">
            <a:spLocks noGrp="1"/>
          </p:cNvSpPr>
          <p:nvPr>
            <p:ph type="dt" sz="quarter" idx="1"/>
          </p:nvPr>
        </p:nvSpPr>
        <p:spPr>
          <a:xfrm>
            <a:off x="3886200" y="0"/>
            <a:ext cx="2971800" cy="4873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814" tIns="45902" rIns="91814" bIns="45902" anchor="t" anchorCtr="0" compatLnSpc="1">
            <a:noAutofit/>
          </a:bodyPr>
          <a:lstStyle/>
          <a:p>
            <a:pPr marL="0" marR="0" lvl="0" indent="0" algn="r" defTabSz="917572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12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"/>
              <a:cs typeface=""/>
            </a:endParaRPr>
          </a:p>
        </p:txBody>
      </p:sp>
      <p:sp>
        <p:nvSpPr>
          <p:cNvPr id="8" name="Rectangle 4"/>
          <p:cNvSpPr txBox="1">
            <a:spLocks noGrp="1"/>
          </p:cNvSpPr>
          <p:nvPr>
            <p:ph type="ftr" sz="quarter" idx="2"/>
          </p:nvPr>
        </p:nvSpPr>
        <p:spPr>
          <a:xfrm>
            <a:off x="0" y="9250363"/>
            <a:ext cx="2971800" cy="4873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814" tIns="45902" rIns="91814" bIns="45902" anchor="b" anchorCtr="0" compatLnSpc="1">
            <a:noAutofit/>
          </a:bodyPr>
          <a:lstStyle/>
          <a:p>
            <a:pPr marL="0" marR="0" lvl="0" indent="0" algn="l" defTabSz="917572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12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"/>
              <a:cs typeface=""/>
            </a:endParaRPr>
          </a:p>
        </p:txBody>
      </p:sp>
      <p:sp>
        <p:nvSpPr>
          <p:cNvPr id="9" name="Rectangle 5"/>
          <p:cNvSpPr txBox="1">
            <a:spLocks noGrp="1"/>
          </p:cNvSpPr>
          <p:nvPr>
            <p:ph type="sldNum" sz="quarter" idx="3"/>
          </p:nvPr>
        </p:nvSpPr>
        <p:spPr>
          <a:xfrm>
            <a:off x="3886200" y="9250363"/>
            <a:ext cx="2971800" cy="4873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814" tIns="45902" rIns="91814" bIns="45902" anchor="b" anchorCtr="0" compatLnSpc="1">
            <a:noAutofit/>
          </a:bodyPr>
          <a:lstStyle/>
          <a:p>
            <a:pPr marL="0" marR="0" lvl="0" indent="0" algn="r" defTabSz="917572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3877FD7-0F8D-440E-AEB5-8EA510EF4330}" type="slidenum">
              <a:t>‹#›</a:t>
            </a:fld>
            <a:endParaRPr lang="fi-FI" sz="12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"/>
              <a:cs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30131245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Ylätunnisteen paikkamerkki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873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i-FI" sz="12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"/>
                <a:cs typeface=""/>
              </a:defRPr>
            </a:lvl1pPr>
          </a:lstStyle>
          <a:p>
            <a:pPr lvl="0"/>
            <a:endParaRPr lang="fi-FI"/>
          </a:p>
        </p:txBody>
      </p:sp>
      <p:sp>
        <p:nvSpPr>
          <p:cNvPr id="9" name="Päivämäärän paikkamerkki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873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i-FI" sz="12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"/>
                <a:cs typeface=""/>
              </a:defRPr>
            </a:lvl1pPr>
          </a:lstStyle>
          <a:p>
            <a:pPr lvl="0"/>
            <a:fld id="{E69D2AC0-39D8-400D-A213-5BAF5534AECB}" type="datetime1">
              <a:rPr lang="fi-FI"/>
              <a:pPr lvl="0"/>
              <a:t>27.4.2022</a:t>
            </a:fld>
            <a:endParaRPr lang="fi-FI"/>
          </a:p>
        </p:txBody>
      </p:sp>
      <p:sp>
        <p:nvSpPr>
          <p:cNvPr id="10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95360" y="730248"/>
            <a:ext cx="4867278" cy="3651254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11" name="Huomautusten paikkamerkki 4"/>
          <p:cNvSpPr txBox="1">
            <a:spLocks noGrp="1"/>
          </p:cNvSpPr>
          <p:nvPr>
            <p:ph type="body" sz="quarter" idx="3"/>
          </p:nvPr>
        </p:nvSpPr>
        <p:spPr>
          <a:xfrm>
            <a:off x="685800" y="4625977"/>
            <a:ext cx="5486400" cy="438150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2" name="Alatunnisteen paikkamerkki 5"/>
          <p:cNvSpPr txBox="1">
            <a:spLocks noGrp="1"/>
          </p:cNvSpPr>
          <p:nvPr>
            <p:ph type="ftr" sz="quarter" idx="4"/>
          </p:nvPr>
        </p:nvSpPr>
        <p:spPr>
          <a:xfrm>
            <a:off x="0" y="9248771"/>
            <a:ext cx="2971800" cy="4873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i-FI" sz="12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"/>
                <a:cs typeface=""/>
              </a:defRPr>
            </a:lvl1pPr>
          </a:lstStyle>
          <a:p>
            <a:pPr lvl="0"/>
            <a:endParaRPr lang="fi-FI"/>
          </a:p>
        </p:txBody>
      </p:sp>
      <p:sp>
        <p:nvSpPr>
          <p:cNvPr id="13" name="Dian numeron paikkamerkki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9248771"/>
            <a:ext cx="2971800" cy="4873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i-FI" sz="12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"/>
                <a:cs typeface=""/>
              </a:defRPr>
            </a:lvl1pPr>
          </a:lstStyle>
          <a:p>
            <a:pPr lvl="0"/>
            <a:fld id="{90C1B15D-52AC-4853-886A-645FF2D05261}" type="slidenum">
              <a:t>‹#›</a:t>
            </a:fld>
            <a:endParaRPr lang="fi-FI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FF34EC-3F47-4983-AAF6-2B010CAE5DC6}" type="datetimeFigureOut">
              <a:rPr lang="en-US"/>
              <a:t>4/27/2022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38250" y="1217613"/>
            <a:ext cx="4381500" cy="3286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686300"/>
            <a:ext cx="5486400" cy="38338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50363"/>
            <a:ext cx="2971800" cy="4873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250363"/>
            <a:ext cx="2971800" cy="4873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8149EE-57DE-44D1-A306-91ABD59EF56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466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fi-FI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fi-FI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fi-FI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fi-FI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fi-FI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 lvl="0"/>
            <a:fld id="{D11BD78D-0C2D-438C-84EB-5BD8F995C1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4485357"/>
      </p:ext>
    </p:extLst>
  </p:cSld>
  <p:clrMapOvr>
    <a:masterClrMapping/>
  </p:clrMapOvr>
  <p:transition>
    <p:zoom dir="in"/>
  </p:transition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 lvl="0"/>
            <a:fld id="{523E049F-6E47-4292-91FC-0D5CFBDA58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3856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 lvl="0"/>
            <a:fld id="{523E049F-6E47-4292-91FC-0D5CFBDA58B2}" type="slidenum">
              <a:rPr lang="fi-FI" smtClean="0"/>
              <a:t>‹#›</a:t>
            </a:fld>
            <a:endParaRPr lang="fi-FI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9492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lvl="0"/>
            <a:fld id="{523E049F-6E47-4292-91FC-0D5CFBDA58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7925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lvl="0"/>
            <a:fld id="{523E049F-6E47-4292-91FC-0D5CFBDA58B2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19638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lvl="0"/>
            <a:fld id="{523E049F-6E47-4292-91FC-0D5CFBDA58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877155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23E049F-6E47-4292-91FC-0D5CFBDA58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766308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23E049F-6E47-4292-91FC-0D5CFBDA58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54376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9ADE132-FAA3-4414-9697-5C2497A9B13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2544398"/>
      </p:ext>
    </p:extLst>
  </p:cSld>
  <p:clrMapOvr>
    <a:masterClrMapping/>
  </p:clrMapOvr>
  <p:transition>
    <p:zoom dir="in"/>
  </p:transition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23E049F-6E47-4292-91FC-0D5CFBDA58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46671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 lvl="0"/>
            <a:fld id="{E29517F4-C984-43EF-A0BE-41EA79BE2F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7039531"/>
      </p:ext>
    </p:extLst>
  </p:cSld>
  <p:clrMapOvr>
    <a:masterClrMapping/>
  </p:clrMapOvr>
  <p:transition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 lvl="0"/>
            <a:fld id="{523E049F-6E47-4292-91FC-0D5CFBDA58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995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 lvl="0"/>
            <a:fld id="{523E049F-6E47-4292-91FC-0D5CFBDA58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3805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51DD999-E6A7-480F-9024-CFD3FB34FB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1091367"/>
      </p:ext>
    </p:extLst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1BA3D31-A9E8-4738-99C5-6DFCB7763E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9568334"/>
      </p:ext>
    </p:extLst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23E049F-6E47-4292-91FC-0D5CFBDA58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54515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lvl="0"/>
            <a:fld id="{523E049F-6E47-4292-91FC-0D5CFBDA58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88492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lvl="0"/>
            <a:fld id="{523E049F-6E47-4292-91FC-0D5CFBDA58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8792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  <p:sldLayoutId id="2147483736" r:id="rId14"/>
    <p:sldLayoutId id="2147483737" r:id="rId15"/>
    <p:sldLayoutId id="2147483738" r:id="rId16"/>
    <p:sldLayoutId id="2147483739" r:id="rId17"/>
  </p:sldLayoutIdLst>
  <p:transition>
    <p:zoom dir="in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B52047C-9F20-4058-9F50-5B9DC51C4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sz="2800" cap="none" dirty="0">
                <a:solidFill>
                  <a:srgbClr val="000000"/>
                </a:solidFill>
                <a:ea typeface=""/>
                <a:cs typeface=""/>
              </a:rPr>
              <a:t>Suomen Ajokoirajärjestö -</a:t>
            </a:r>
            <a:br>
              <a:rPr lang="fi-FI" sz="2800" cap="none" dirty="0">
                <a:solidFill>
                  <a:srgbClr val="000000"/>
                </a:solidFill>
                <a:ea typeface=""/>
                <a:cs typeface=""/>
              </a:rPr>
            </a:br>
            <a:r>
              <a:rPr lang="fi-FI" sz="2800" cap="none" dirty="0">
                <a:solidFill>
                  <a:srgbClr val="000000"/>
                </a:solidFill>
                <a:ea typeface=""/>
                <a:cs typeface=""/>
              </a:rPr>
              <a:t> </a:t>
            </a:r>
            <a:r>
              <a:rPr lang="fi-FI" sz="2800" cap="none" dirty="0" err="1">
                <a:solidFill>
                  <a:srgbClr val="000000"/>
                </a:solidFill>
                <a:ea typeface=""/>
                <a:cs typeface=""/>
              </a:rPr>
              <a:t>Finska</a:t>
            </a:r>
            <a:r>
              <a:rPr lang="fi-FI" sz="2800" cap="none" dirty="0">
                <a:solidFill>
                  <a:srgbClr val="000000"/>
                </a:solidFill>
                <a:ea typeface=""/>
                <a:cs typeface=""/>
              </a:rPr>
              <a:t> </a:t>
            </a:r>
            <a:r>
              <a:rPr lang="fi-FI" sz="2800" cap="none" dirty="0" err="1">
                <a:solidFill>
                  <a:srgbClr val="000000"/>
                </a:solidFill>
                <a:ea typeface=""/>
                <a:cs typeface=""/>
              </a:rPr>
              <a:t>Stövarklubben</a:t>
            </a:r>
            <a:r>
              <a:rPr lang="fi-FI" sz="2800" cap="none" dirty="0">
                <a:solidFill>
                  <a:srgbClr val="000000"/>
                </a:solidFill>
                <a:ea typeface=""/>
                <a:cs typeface=""/>
              </a:rPr>
              <a:t> </a:t>
            </a:r>
            <a:br>
              <a:rPr lang="fi-FI" cap="none" dirty="0">
                <a:solidFill>
                  <a:srgbClr val="000000"/>
                </a:solidFill>
                <a:ea typeface=""/>
                <a:cs typeface=""/>
              </a:rPr>
            </a:br>
            <a:br>
              <a:rPr lang="fi-FI" cap="none" dirty="0">
                <a:solidFill>
                  <a:srgbClr val="000000"/>
                </a:solidFill>
                <a:ea typeface=""/>
                <a:cs typeface=""/>
              </a:rPr>
            </a:br>
            <a:endParaRPr lang="fi-FI" dirty="0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0AB00E5F-9292-407A-96AB-46A70B54A426}"/>
              </a:ext>
            </a:extLst>
          </p:cNvPr>
          <p:cNvSpPr txBox="1"/>
          <p:nvPr/>
        </p:nvSpPr>
        <p:spPr>
          <a:xfrm>
            <a:off x="2146853" y="3522009"/>
            <a:ext cx="68430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YT- JATKOKOULUTUS</a:t>
            </a:r>
          </a:p>
          <a:p>
            <a:pPr algn="ctr"/>
            <a:r>
              <a:rPr lang="fi-FI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fi-FI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KEAJ 2022</a:t>
            </a:r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3922" y="351454"/>
            <a:ext cx="2222131" cy="215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776772"/>
      </p:ext>
    </p:extLst>
  </p:cSld>
  <p:clrMapOvr>
    <a:masterClrMapping/>
  </p:clrMapOvr>
  <p:transition>
    <p:zoom dir="in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485668" y="1670263"/>
            <a:ext cx="7773338" cy="1596177"/>
          </a:xfrm>
        </p:spPr>
        <p:txBody>
          <a:bodyPr/>
          <a:lstStyle/>
          <a:p>
            <a:r>
              <a:rPr lang="fi-FI" b="1" dirty="0"/>
              <a:t>Paikantimen käytöstä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>
          <a:xfrm>
            <a:off x="2301701" y="2763487"/>
            <a:ext cx="6285993" cy="3424107"/>
          </a:xfrm>
        </p:spPr>
        <p:txBody>
          <a:bodyPr/>
          <a:lstStyle/>
          <a:p>
            <a:r>
              <a:rPr lang="fi-FI" dirty="0"/>
              <a:t>kun mitataan koiran liikkumista </a:t>
            </a:r>
            <a:r>
              <a:rPr lang="fi-FI" dirty="0" err="1"/>
              <a:t>yöjäljellä</a:t>
            </a:r>
            <a:r>
              <a:rPr lang="fi-FI" dirty="0"/>
              <a:t> pitää olla tarkkana että mitataan vain </a:t>
            </a:r>
            <a:r>
              <a:rPr lang="fi-FI" dirty="0" err="1"/>
              <a:t>yöjäljellä</a:t>
            </a:r>
            <a:r>
              <a:rPr lang="fi-FI" dirty="0"/>
              <a:t> seurattu matka eikä muita "</a:t>
            </a:r>
            <a:r>
              <a:rPr lang="fi-FI" dirty="0" err="1"/>
              <a:t>hompotuksia</a:t>
            </a:r>
            <a:r>
              <a:rPr lang="fi-FI" dirty="0"/>
              <a:t>"</a:t>
            </a:r>
          </a:p>
          <a:p>
            <a:r>
              <a:rPr lang="fi-FI" dirty="0"/>
              <a:t>60 min. kuulumattomissa-sääntö edelleen voimassa, mikäli tutkarikkoja/katveita.</a:t>
            </a:r>
          </a:p>
          <a:p>
            <a:r>
              <a:rPr lang="fi-FI" dirty="0"/>
              <a:t>Koiranomistaja voi halutessaan luovuttaa ryhmälle seurantatunnukset/oikeudet tai koiran tapahtumien seurantaan voidaan käyttää koiranomistajan laitetta.</a:t>
            </a:r>
          </a:p>
        </p:txBody>
      </p:sp>
      <p:pic>
        <p:nvPicPr>
          <p:cNvPr id="4" name="Picture 4" descr="SAJ">
            <a:extLst>
              <a:ext uri="{FF2B5EF4-FFF2-40B4-BE49-F238E27FC236}">
                <a16:creationId xmlns:a16="http://schemas.microsoft.com/office/drawing/2014/main" id="{BCE71662-684A-496B-A721-81F261A2BE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444698" y="319325"/>
            <a:ext cx="538252" cy="49212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BF99A95D-2144-4D39-B681-53448CB777E2}"/>
              </a:ext>
            </a:extLst>
          </p:cNvPr>
          <p:cNvSpPr txBox="1"/>
          <p:nvPr/>
        </p:nvSpPr>
        <p:spPr>
          <a:xfrm>
            <a:off x="5939691" y="290750"/>
            <a:ext cx="2774463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Suomen Ajokoirajärjestö -</a:t>
            </a:r>
            <a:b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</a:b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Finska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Stövarklubben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84302742"/>
      </p:ext>
    </p:extLst>
  </p:cSld>
  <p:clrMapOvr>
    <a:masterClrMapping/>
  </p:clrMapOvr>
  <p:transition>
    <p:zoom dir="in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281416" y="1571269"/>
            <a:ext cx="6571343" cy="1049235"/>
          </a:xfrm>
        </p:spPr>
        <p:txBody>
          <a:bodyPr/>
          <a:lstStyle/>
          <a:p>
            <a:r>
              <a:rPr lang="fi-FI" b="1" dirty="0"/>
              <a:t>Muiden (jänis) eläinten ajo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>
          <a:xfrm>
            <a:off x="2299118" y="2620504"/>
            <a:ext cx="6571344" cy="4611005"/>
          </a:xfrm>
        </p:spPr>
        <p:txBody>
          <a:bodyPr>
            <a:normAutofit/>
          </a:bodyPr>
          <a:lstStyle/>
          <a:p>
            <a:r>
              <a:rPr lang="fi-FI" sz="2200" dirty="0"/>
              <a:t>Vakiintunut rutiini=sulkeminen kettukokeissa: haulla kolmesti ja ajolla kahdesti -&gt; Mikä unohtui?</a:t>
            </a:r>
          </a:p>
          <a:p>
            <a:r>
              <a:rPr lang="fi-FI" sz="2200" dirty="0"/>
              <a:t>Sääntökirjan kohdan 3.8 henki</a:t>
            </a:r>
          </a:p>
          <a:p>
            <a:pPr lvl="1"/>
            <a:r>
              <a:rPr lang="fi-FI" sz="2200" dirty="0"/>
              <a:t>eikä </a:t>
            </a:r>
            <a:r>
              <a:rPr lang="fi-FI" sz="2200" b="1" dirty="0"/>
              <a:t>tottelemattomuuttaan</a:t>
            </a:r>
            <a:r>
              <a:rPr lang="fi-FI" sz="2200" dirty="0"/>
              <a:t> anna kytkeä, vaikka on ohjaajan lähituntumassa</a:t>
            </a:r>
          </a:p>
          <a:p>
            <a:r>
              <a:rPr lang="fi-FI" sz="2200" dirty="0"/>
              <a:t>Sulkeminen:</a:t>
            </a:r>
          </a:p>
          <a:p>
            <a:pPr marL="457200" lvl="1" indent="0">
              <a:buNone/>
            </a:pPr>
            <a:r>
              <a:rPr lang="fi-FI" sz="2200" dirty="0"/>
              <a:t>Koiran hakiessa tai ajaessa muuta eläintä niin haku tai ajokerrat ei pelkästään johda sulkemiseen vaan silloin pitää olla myös </a:t>
            </a:r>
            <a:r>
              <a:rPr lang="fi-FI" sz="2200" b="1" dirty="0"/>
              <a:t>TOTTELEMATTOMUUTTA!</a:t>
            </a:r>
            <a:endParaRPr lang="fi-FI" sz="2200" dirty="0"/>
          </a:p>
        </p:txBody>
      </p:sp>
      <p:pic>
        <p:nvPicPr>
          <p:cNvPr id="6" name="Picture 4" descr="SAJ">
            <a:extLst>
              <a:ext uri="{FF2B5EF4-FFF2-40B4-BE49-F238E27FC236}">
                <a16:creationId xmlns:a16="http://schemas.microsoft.com/office/drawing/2014/main" id="{2A5955EE-6E25-41AB-9FDA-EB15113B1CA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601006" y="241170"/>
            <a:ext cx="538252" cy="49212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6397AF4E-A874-4AE9-BC9A-5A85EF566101}"/>
              </a:ext>
            </a:extLst>
          </p:cNvPr>
          <p:cNvSpPr txBox="1"/>
          <p:nvPr/>
        </p:nvSpPr>
        <p:spPr>
          <a:xfrm>
            <a:off x="6095999" y="212595"/>
            <a:ext cx="2774463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Suomen Ajokoirajärjestö -</a:t>
            </a:r>
            <a:b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</a:b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Finska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Stövarklubben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10817294"/>
      </p:ext>
    </p:extLst>
  </p:cSld>
  <p:clrMapOvr>
    <a:masterClrMapping/>
  </p:clrMapOvr>
  <p:transition>
    <p:zoom dir="in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693829" y="1529083"/>
            <a:ext cx="6589200" cy="1280890"/>
          </a:xfrm>
        </p:spPr>
        <p:txBody>
          <a:bodyPr/>
          <a:lstStyle/>
          <a:p>
            <a:r>
              <a:rPr lang="fi-FI" b="1" dirty="0"/>
              <a:t>Pölläytys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>
          <a:xfrm>
            <a:off x="2507529" y="2561127"/>
            <a:ext cx="5752707" cy="3424107"/>
          </a:xfrm>
        </p:spPr>
        <p:txBody>
          <a:bodyPr>
            <a:normAutofit/>
          </a:bodyPr>
          <a:lstStyle/>
          <a:p>
            <a:r>
              <a:rPr lang="fi-FI" sz="2200" dirty="0"/>
              <a:t>Esimerkki Sorkkaeläimen ajo -&gt; Jos lopettaa ITSE niin ei vähennä ominaisuuspisteitä (lyhyt pölläytys, muutama minuutti) Silti lisätietoihin 72 merkintä 4 ja huomautuksiin mikä eläin.</a:t>
            </a:r>
          </a:p>
        </p:txBody>
      </p:sp>
      <p:pic>
        <p:nvPicPr>
          <p:cNvPr id="4" name="Picture 4" descr="SAJ">
            <a:extLst>
              <a:ext uri="{FF2B5EF4-FFF2-40B4-BE49-F238E27FC236}">
                <a16:creationId xmlns:a16="http://schemas.microsoft.com/office/drawing/2014/main" id="{20A90C4D-443D-4DE7-A9AF-75D2A853E21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601006" y="241170"/>
            <a:ext cx="538252" cy="49212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85C65496-EC67-461C-8CE1-8A54691075C6}"/>
              </a:ext>
            </a:extLst>
          </p:cNvPr>
          <p:cNvSpPr txBox="1"/>
          <p:nvPr/>
        </p:nvSpPr>
        <p:spPr>
          <a:xfrm>
            <a:off x="6095999" y="212595"/>
            <a:ext cx="2774463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Suomen Ajokoirajärjestö -</a:t>
            </a:r>
            <a:b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</a:b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Finska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Stövarklubben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89259195"/>
      </p:ext>
    </p:extLst>
  </p:cSld>
  <p:clrMapOvr>
    <a:masterClrMapping/>
  </p:clrMapOvr>
  <p:transition>
    <p:zoom dir="in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1AB425A-6094-4054-A356-EB3E44125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4369" y="1182910"/>
            <a:ext cx="6589200" cy="1280890"/>
          </a:xfrm>
        </p:spPr>
        <p:txBody>
          <a:bodyPr>
            <a:normAutofit fontScale="90000"/>
          </a:bodyPr>
          <a:lstStyle/>
          <a:p>
            <a:r>
              <a:rPr lang="fi-FI" sz="4400" b="1" dirty="0"/>
              <a:t>KOETALLENNUS</a:t>
            </a:r>
            <a:br>
              <a:rPr lang="fi-FI" dirty="0"/>
            </a:br>
            <a:br>
              <a:rPr lang="fi-FI" dirty="0"/>
            </a:br>
            <a:br>
              <a:rPr lang="fi-FI" dirty="0"/>
            </a:br>
            <a:r>
              <a:rPr lang="fi-FI" dirty="0"/>
              <a:t> 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FD6CA47-7D3F-4EEE-BD25-05BAA74154B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298245" y="2463800"/>
            <a:ext cx="6754315" cy="326644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i-FI" sz="4200" dirty="0"/>
              <a:t>Ennen koetta</a:t>
            </a:r>
          </a:p>
          <a:p>
            <a:pPr marL="0" indent="0">
              <a:buNone/>
            </a:pPr>
            <a:endParaRPr lang="fi-FI" sz="6200" dirty="0"/>
          </a:p>
          <a:p>
            <a:r>
              <a:rPr lang="fi-FI" sz="2600" dirty="0"/>
              <a:t>tarkistettava ohjelman versio palvelimelta</a:t>
            </a:r>
          </a:p>
          <a:p>
            <a:r>
              <a:rPr lang="fi-FI" sz="2600" dirty="0"/>
              <a:t>tarkistettava että kokeet on ladattu palvelimelta</a:t>
            </a:r>
          </a:p>
          <a:p>
            <a:r>
              <a:rPr lang="fi-FI" sz="2600" dirty="0"/>
              <a:t>perusasetukset tehty</a:t>
            </a:r>
          </a:p>
          <a:p>
            <a:r>
              <a:rPr lang="fi-FI" sz="2600" dirty="0"/>
              <a:t>tulostinasetukset tehty</a:t>
            </a:r>
          </a:p>
          <a:p>
            <a:pPr marL="0" indent="0">
              <a:buNone/>
            </a:pPr>
            <a:endParaRPr lang="fi-FI" sz="4400" dirty="0"/>
          </a:p>
        </p:txBody>
      </p:sp>
      <p:pic>
        <p:nvPicPr>
          <p:cNvPr id="4" name="Picture 4" descr="SAJ">
            <a:extLst>
              <a:ext uri="{FF2B5EF4-FFF2-40B4-BE49-F238E27FC236}">
                <a16:creationId xmlns:a16="http://schemas.microsoft.com/office/drawing/2014/main" id="{C4DEC6AC-58E0-447A-BD25-C64102BE070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554113" y="327140"/>
            <a:ext cx="538252" cy="49212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EC8ECE56-ACFE-4754-B33C-E569B0542FA9}"/>
              </a:ext>
            </a:extLst>
          </p:cNvPr>
          <p:cNvSpPr txBox="1"/>
          <p:nvPr/>
        </p:nvSpPr>
        <p:spPr>
          <a:xfrm>
            <a:off x="6049106" y="298565"/>
            <a:ext cx="2774463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Suomen Ajokoirajärjestö -</a:t>
            </a:r>
            <a:b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</a:b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Finska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Stövarklubben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18442212"/>
      </p:ext>
    </p:extLst>
  </p:cSld>
  <p:clrMapOvr>
    <a:masterClrMapping/>
  </p:clrMapOvr>
  <p:transition>
    <p:zoom dir="in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CD70848-268D-4E79-9FE9-15533DDB13E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75650" y="1112426"/>
            <a:ext cx="6772110" cy="505986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fi-FI" sz="14400" b="1" dirty="0"/>
              <a:t>Koepäivänä</a:t>
            </a:r>
          </a:p>
          <a:p>
            <a:pPr marL="0" indent="0">
              <a:buNone/>
            </a:pPr>
            <a:endParaRPr lang="fi-FI" sz="4800" dirty="0"/>
          </a:p>
          <a:p>
            <a:r>
              <a:rPr lang="fi-FI" sz="8000" dirty="0"/>
              <a:t>koe täytyy valita koekalenterista</a:t>
            </a:r>
          </a:p>
          <a:p>
            <a:r>
              <a:rPr lang="fi-FI" sz="8000" dirty="0"/>
              <a:t>muista täyttää kaikki kohdat myös järjestäjä ja valita kunta </a:t>
            </a:r>
            <a:r>
              <a:rPr lang="fi-FI" sz="8000" dirty="0" err="1"/>
              <a:t>alasvetovalikosta</a:t>
            </a:r>
            <a:endParaRPr lang="fi-FI" sz="8000" dirty="0"/>
          </a:p>
          <a:p>
            <a:r>
              <a:rPr lang="fi-FI" sz="8000" dirty="0"/>
              <a:t>tallennusohjelman koirakohtaisessa on paikka koiran kennelpiirin numerolle</a:t>
            </a:r>
          </a:p>
          <a:p>
            <a:r>
              <a:rPr lang="fi-FI" sz="8000" dirty="0"/>
              <a:t>se on koiran omistajan/koiran sijoituspaikan kennelpiirin numero</a:t>
            </a:r>
          </a:p>
          <a:p>
            <a:r>
              <a:rPr lang="fi-FI" sz="8000" dirty="0"/>
              <a:t>koira kohtaista täytettäessä muista huomautukset esim.72=peura, ajot louheen.</a:t>
            </a:r>
          </a:p>
          <a:p>
            <a:r>
              <a:rPr lang="fi-FI" sz="8000" dirty="0"/>
              <a:t>ajotyöskentelyaika täytyy muistaa tarkistaa ja syöttää käsin</a:t>
            </a:r>
          </a:p>
          <a:p>
            <a:r>
              <a:rPr lang="fi-FI" sz="8000" dirty="0"/>
              <a:t>mikäli koirasta </a:t>
            </a:r>
            <a:r>
              <a:rPr lang="fi-FI" sz="8000" dirty="0" err="1"/>
              <a:t>kva</a:t>
            </a:r>
            <a:r>
              <a:rPr lang="fi-FI" sz="8000" dirty="0"/>
              <a:t>, muista valita kohta </a:t>
            </a:r>
            <a:r>
              <a:rPr lang="fi-FI" sz="8000" dirty="0" err="1"/>
              <a:t>alasvetovalikosta</a:t>
            </a:r>
            <a:r>
              <a:rPr lang="fi-FI" sz="8000" dirty="0"/>
              <a:t>, jotta tulostuu koepöytäkirjaan</a:t>
            </a:r>
          </a:p>
          <a:p>
            <a:r>
              <a:rPr lang="fi-FI" sz="8000" dirty="0"/>
              <a:t>kun koirakohtainen täytetty muista tarkista-napin painaminen</a:t>
            </a:r>
          </a:p>
          <a:p>
            <a:pPr marL="0" indent="0">
              <a:buNone/>
            </a:pPr>
            <a:r>
              <a:rPr lang="fi-FI" sz="11200" b="1" dirty="0"/>
              <a:t>                                                                                     </a:t>
            </a:r>
          </a:p>
          <a:p>
            <a:endParaRPr lang="fi-FI" dirty="0"/>
          </a:p>
        </p:txBody>
      </p:sp>
      <p:pic>
        <p:nvPicPr>
          <p:cNvPr id="4" name="Picture 4" descr="SAJ">
            <a:extLst>
              <a:ext uri="{FF2B5EF4-FFF2-40B4-BE49-F238E27FC236}">
                <a16:creationId xmlns:a16="http://schemas.microsoft.com/office/drawing/2014/main" id="{74601F8D-E604-4FEF-919B-AB182C2AE88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554113" y="327140"/>
            <a:ext cx="538252" cy="49212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47079932-90B5-4C6D-AD80-0E663A87E108}"/>
              </a:ext>
            </a:extLst>
          </p:cNvPr>
          <p:cNvSpPr txBox="1"/>
          <p:nvPr/>
        </p:nvSpPr>
        <p:spPr>
          <a:xfrm>
            <a:off x="6049106" y="298565"/>
            <a:ext cx="2774463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Suomen Ajokoirajärjestö -</a:t>
            </a:r>
            <a:b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</a:b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Finska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Stövarklubben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27471072"/>
      </p:ext>
    </p:extLst>
  </p:cSld>
  <p:clrMapOvr>
    <a:masterClrMapping/>
  </p:clrMapOvr>
  <p:transition>
    <p:zoom dir="in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181367" y="1009957"/>
            <a:ext cx="6225642" cy="1596177"/>
          </a:xfrm>
        </p:spPr>
        <p:txBody>
          <a:bodyPr>
            <a:normAutofit fontScale="90000"/>
          </a:bodyPr>
          <a:lstStyle/>
          <a:p>
            <a:r>
              <a:rPr lang="fi-FI" sz="4000" b="1" dirty="0"/>
              <a:t>Tallennusohjelmaan laitettavat merkinnät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>
          <a:xfrm>
            <a:off x="2106012" y="2438147"/>
            <a:ext cx="6225642" cy="4121288"/>
          </a:xfrm>
        </p:spPr>
        <p:txBody>
          <a:bodyPr>
            <a:normAutofit/>
          </a:bodyPr>
          <a:lstStyle/>
          <a:p>
            <a:r>
              <a:rPr lang="fi-FI" dirty="0"/>
              <a:t> </a:t>
            </a:r>
            <a:r>
              <a:rPr lang="fi-FI" dirty="0" err="1"/>
              <a:t>haukkunro</a:t>
            </a:r>
            <a:r>
              <a:rPr lang="fi-FI" dirty="0"/>
              <a:t> jos kiitettävä niin kuuluvuus 5, jos kuuluvuus 2, numero ei voi olla kuin </a:t>
            </a:r>
            <a:r>
              <a:rPr lang="fi-FI" dirty="0" err="1"/>
              <a:t>max</a:t>
            </a:r>
            <a:r>
              <a:rPr lang="fi-FI" dirty="0"/>
              <a:t> 4</a:t>
            </a:r>
          </a:p>
          <a:p>
            <a:r>
              <a:rPr lang="fi-FI" dirty="0"/>
              <a:t>jos lisätieto 72 =3 piste ei voi olla 6 (sorkka)</a:t>
            </a:r>
          </a:p>
          <a:p>
            <a:r>
              <a:rPr lang="fi-FI" dirty="0"/>
              <a:t>Into 21 ja 31 jos ei huomautettavaa =5</a:t>
            </a:r>
          </a:p>
          <a:p>
            <a:r>
              <a:rPr lang="fi-FI" dirty="0"/>
              <a:t>33 jos merkintä 1-4, niin laatu tulee laittaa kohtaan 34</a:t>
            </a:r>
          </a:p>
          <a:p>
            <a:r>
              <a:rPr lang="fi-FI" dirty="0"/>
              <a:t>Jos kohta 72 merkitään, pitää aina laittaa mikä eläin kyseessä</a:t>
            </a:r>
          </a:p>
          <a:p>
            <a:r>
              <a:rPr lang="fi-FI" dirty="0"/>
              <a:t>Jos koira kytketään hausta (kohtuuton häiriö) tai koe keskeytetään niin esim. koiran nisät rikki tekstiä tai pakkasta -25  ei saa näkyä koirakohtaisessa.</a:t>
            </a:r>
          </a:p>
        </p:txBody>
      </p:sp>
      <p:pic>
        <p:nvPicPr>
          <p:cNvPr id="4" name="Picture 4" descr="SAJ">
            <a:extLst>
              <a:ext uri="{FF2B5EF4-FFF2-40B4-BE49-F238E27FC236}">
                <a16:creationId xmlns:a16="http://schemas.microsoft.com/office/drawing/2014/main" id="{BCE71662-684A-496B-A721-81F261A2BE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554113" y="327140"/>
            <a:ext cx="538252" cy="49212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BF99A95D-2144-4D39-B681-53448CB777E2}"/>
              </a:ext>
            </a:extLst>
          </p:cNvPr>
          <p:cNvSpPr txBox="1"/>
          <p:nvPr/>
        </p:nvSpPr>
        <p:spPr>
          <a:xfrm>
            <a:off x="6049106" y="298565"/>
            <a:ext cx="2774463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Suomen Ajokoirajärjestö -</a:t>
            </a:r>
            <a:b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</a:b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Finska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Stövarklubben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62026881"/>
      </p:ext>
    </p:extLst>
  </p:cSld>
  <p:clrMapOvr>
    <a:masterClrMapping/>
  </p:clrMapOvr>
  <p:transition>
    <p:zoom dir="in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8280D74-EC4B-4B3C-AB59-2C2A5B91E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2560" y="1319897"/>
            <a:ext cx="6589200" cy="1280890"/>
          </a:xfrm>
        </p:spPr>
        <p:txBody>
          <a:bodyPr/>
          <a:lstStyle/>
          <a:p>
            <a:r>
              <a:rPr lang="fi-FI" b="1" dirty="0"/>
              <a:t>Maastokortin merkinnät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FB24D2D-EB64-4EB3-AE0D-E217D57CA6A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052560" y="2222740"/>
            <a:ext cx="6589200" cy="3856263"/>
          </a:xfrm>
        </p:spPr>
        <p:txBody>
          <a:bodyPr/>
          <a:lstStyle/>
          <a:p>
            <a:r>
              <a:rPr lang="fi-FI" dirty="0"/>
              <a:t>Yleisenä havaintona on että maastokorttiin tehdään liian vähän REAALIAIKAISIA merkintöjä.</a:t>
            </a:r>
          </a:p>
          <a:p>
            <a:r>
              <a:rPr lang="fi-FI" dirty="0"/>
              <a:t>Ylituomarin tulisi pystyä saamaan käsitys päivän kulusta lukemalla maastokorttia.</a:t>
            </a:r>
          </a:p>
          <a:p>
            <a:r>
              <a:rPr lang="fi-FI" dirty="0" err="1"/>
              <a:t>Kehoittakaa</a:t>
            </a:r>
            <a:r>
              <a:rPr lang="fi-FI" dirty="0"/>
              <a:t> ryhmää tekemään apumerkintöjä vähänkään sekavassa tilanteessa (louhet, kohtuuttomat häiriöt tai selvästi esim. muuttunut ajo.)</a:t>
            </a:r>
          </a:p>
          <a:p>
            <a:pPr marL="0" indent="0">
              <a:buNone/>
            </a:pPr>
            <a:endParaRPr lang="fi-FI" dirty="0"/>
          </a:p>
          <a:p>
            <a:pPr marL="0" indent="0" algn="ctr">
              <a:buNone/>
            </a:pPr>
            <a:r>
              <a:rPr lang="fi-FI" sz="2400" b="1" dirty="0"/>
              <a:t>Merkintöjä maastokortissa harvoin liikaa!!!</a:t>
            </a:r>
          </a:p>
        </p:txBody>
      </p:sp>
      <p:pic>
        <p:nvPicPr>
          <p:cNvPr id="4" name="Picture 4" descr="SAJ">
            <a:extLst>
              <a:ext uri="{FF2B5EF4-FFF2-40B4-BE49-F238E27FC236}">
                <a16:creationId xmlns:a16="http://schemas.microsoft.com/office/drawing/2014/main" id="{B8E45B09-B828-4FD0-98C9-86F5EC6915D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554113" y="327140"/>
            <a:ext cx="538252" cy="49212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787A5180-9D9C-407A-84DC-2E20D2F80ADC}"/>
              </a:ext>
            </a:extLst>
          </p:cNvPr>
          <p:cNvSpPr txBox="1"/>
          <p:nvPr/>
        </p:nvSpPr>
        <p:spPr>
          <a:xfrm>
            <a:off x="6049106" y="298565"/>
            <a:ext cx="2774463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Suomen Ajokoirajärjestö -</a:t>
            </a:r>
            <a:b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</a:b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Finska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Stövarklubben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48341483"/>
      </p:ext>
    </p:extLst>
  </p:cSld>
  <p:clrMapOvr>
    <a:masterClrMapping/>
  </p:clrMapOvr>
  <p:transition>
    <p:zoom dir="in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281262" y="1731550"/>
            <a:ext cx="6589200" cy="5573490"/>
          </a:xfrm>
        </p:spPr>
        <p:txBody>
          <a:bodyPr>
            <a:normAutofit/>
          </a:bodyPr>
          <a:lstStyle/>
          <a:p>
            <a:r>
              <a:rPr lang="fi-FI" sz="4000" b="1" dirty="0"/>
              <a:t>HERÄTTELY</a:t>
            </a:r>
            <a:br>
              <a:rPr lang="fi-FI" dirty="0"/>
            </a:br>
            <a:br>
              <a:rPr lang="fi-FI" dirty="0"/>
            </a:br>
            <a:r>
              <a:rPr lang="fi-FI" sz="1800" dirty="0">
                <a:solidFill>
                  <a:schemeClr val="tx1"/>
                </a:solidFill>
              </a:rPr>
              <a:t>Herättelyn tarkoituksena on tiedottaa kuuluvalla, mutta vähällä äänenannolla, missä haku etenee.</a:t>
            </a:r>
            <a:br>
              <a:rPr lang="fi-FI" sz="1800" dirty="0">
                <a:solidFill>
                  <a:schemeClr val="tx1"/>
                </a:solidFill>
              </a:rPr>
            </a:br>
            <a:br>
              <a:rPr lang="fi-FI" sz="1800" dirty="0">
                <a:solidFill>
                  <a:schemeClr val="tx1"/>
                </a:solidFill>
              </a:rPr>
            </a:br>
            <a:r>
              <a:rPr lang="fi-FI" sz="1800" dirty="0">
                <a:solidFill>
                  <a:schemeClr val="tx1"/>
                </a:solidFill>
              </a:rPr>
              <a:t>Herättely on silloin sopivaa, kun koira edetessään ketun yöjälkiä antaa yksittäisiä haukahduksia tai tiedottavia haukkusarjoja muutaman minuutin välein. </a:t>
            </a:r>
            <a:endParaRPr lang="fi-FI" dirty="0">
              <a:solidFill>
                <a:schemeClr val="tx1"/>
              </a:solidFill>
            </a:endParaRPr>
          </a:p>
        </p:txBody>
      </p:sp>
      <p:pic>
        <p:nvPicPr>
          <p:cNvPr id="3" name="Picture 4" descr="SAJ">
            <a:extLst>
              <a:ext uri="{FF2B5EF4-FFF2-40B4-BE49-F238E27FC236}">
                <a16:creationId xmlns:a16="http://schemas.microsoft.com/office/drawing/2014/main" id="{2A5955EE-6E25-41AB-9FDA-EB15113B1CA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601006" y="241170"/>
            <a:ext cx="538252" cy="49212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397AF4E-A874-4AE9-BC9A-5A85EF566101}"/>
              </a:ext>
            </a:extLst>
          </p:cNvPr>
          <p:cNvSpPr txBox="1"/>
          <p:nvPr/>
        </p:nvSpPr>
        <p:spPr>
          <a:xfrm>
            <a:off x="6095999" y="212595"/>
            <a:ext cx="2774463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Suomen Ajokoirajärjestö -</a:t>
            </a:r>
            <a:b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</a:b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Finska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Stövarklubben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8764835"/>
      </p:ext>
    </p:extLst>
  </p:cSld>
  <p:clrMapOvr>
    <a:masterClrMapping/>
  </p:clrMapOvr>
  <p:transition>
    <p:zoom dir="in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810327" y="1704357"/>
            <a:ext cx="6571343" cy="1049235"/>
          </a:xfrm>
        </p:spPr>
        <p:txBody>
          <a:bodyPr/>
          <a:lstStyle/>
          <a:p>
            <a:r>
              <a:rPr lang="fi-FI" b="1" dirty="0"/>
              <a:t>Mitä tehtävissä?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>
          <a:xfrm>
            <a:off x="2584460" y="2753592"/>
            <a:ext cx="6081476" cy="3424107"/>
          </a:xfrm>
        </p:spPr>
        <p:txBody>
          <a:bodyPr>
            <a:normAutofit/>
          </a:bodyPr>
          <a:lstStyle/>
          <a:p>
            <a:r>
              <a:rPr lang="fi-FI" sz="2000" dirty="0"/>
              <a:t>Aamupimeällä runsasta herättelyä</a:t>
            </a:r>
          </a:p>
          <a:p>
            <a:r>
              <a:rPr lang="fi-FI" sz="2000" dirty="0"/>
              <a:t>Toisella haulla sopivaa</a:t>
            </a:r>
          </a:p>
          <a:p>
            <a:r>
              <a:rPr lang="fi-FI" sz="2000" dirty="0"/>
              <a:t>Kolmannella ei herättele –Mitä merkitään maastokorttiin kohtaan 33?</a:t>
            </a:r>
          </a:p>
          <a:p>
            <a:r>
              <a:rPr lang="fi-FI" sz="2000" dirty="0"/>
              <a:t>Useammalla haulla luotettavampi kuva kokonaisuudesta</a:t>
            </a:r>
          </a:p>
          <a:p>
            <a:r>
              <a:rPr lang="fi-FI" sz="2000" dirty="0"/>
              <a:t>Sulkemalla ei saada mitään kuvaa (40 min </a:t>
            </a:r>
            <a:r>
              <a:rPr lang="fi-FI" sz="2000" dirty="0" err="1"/>
              <a:t>hlö/ei</a:t>
            </a:r>
            <a:r>
              <a:rPr lang="fi-FI" sz="2000" dirty="0"/>
              <a:t> tiedetä hakeeko vai ajaa)</a:t>
            </a:r>
          </a:p>
        </p:txBody>
      </p:sp>
      <p:pic>
        <p:nvPicPr>
          <p:cNvPr id="8" name="Picture 4" descr="SAJ">
            <a:extLst>
              <a:ext uri="{FF2B5EF4-FFF2-40B4-BE49-F238E27FC236}">
                <a16:creationId xmlns:a16="http://schemas.microsoft.com/office/drawing/2014/main" id="{2A5955EE-6E25-41AB-9FDA-EB15113B1CA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601006" y="241170"/>
            <a:ext cx="538252" cy="49212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9" name="Rectangle 3">
            <a:extLst>
              <a:ext uri="{FF2B5EF4-FFF2-40B4-BE49-F238E27FC236}">
                <a16:creationId xmlns:a16="http://schemas.microsoft.com/office/drawing/2014/main" id="{6397AF4E-A874-4AE9-BC9A-5A85EF566101}"/>
              </a:ext>
            </a:extLst>
          </p:cNvPr>
          <p:cNvSpPr txBox="1"/>
          <p:nvPr/>
        </p:nvSpPr>
        <p:spPr>
          <a:xfrm>
            <a:off x="6095999" y="212595"/>
            <a:ext cx="2774463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Suomen Ajokoirajärjestö -</a:t>
            </a:r>
            <a:b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</a:b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Finska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Stövarklubben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3824191"/>
      </p:ext>
    </p:extLst>
  </p:cSld>
  <p:clrMapOvr>
    <a:masterClrMapping/>
  </p:clrMapOvr>
  <p:transition>
    <p:zoom dir="in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2554800" y="930748"/>
            <a:ext cx="6589200" cy="1280890"/>
          </a:xfrm>
        </p:spPr>
        <p:txBody>
          <a:bodyPr>
            <a:normAutofit fontScale="90000"/>
          </a:bodyPr>
          <a:lstStyle/>
          <a:p>
            <a:r>
              <a:rPr lang="fi-FI" sz="4000" b="1" dirty="0"/>
              <a:t>Hakutyöskentelyn </a:t>
            </a:r>
            <a:br>
              <a:rPr lang="fi-FI" sz="4000" b="1" dirty="0"/>
            </a:br>
            <a:r>
              <a:rPr lang="fi-FI" sz="4000" b="1" dirty="0"/>
              <a:t>muut ominaisuudet</a:t>
            </a:r>
            <a:br>
              <a:rPr lang="fi-FI" sz="3600" dirty="0"/>
            </a:br>
            <a:endParaRPr lang="fi-FI" sz="3600" dirty="0"/>
          </a:p>
        </p:txBody>
      </p:sp>
      <p:sp>
        <p:nvSpPr>
          <p:cNvPr id="5" name="Alaotsikko 4"/>
          <p:cNvSpPr>
            <a:spLocks noGrp="1"/>
          </p:cNvSpPr>
          <p:nvPr>
            <p:ph sz="quarter" idx="13"/>
          </p:nvPr>
        </p:nvSpPr>
        <p:spPr>
          <a:xfrm>
            <a:off x="1823250" y="2503145"/>
            <a:ext cx="7249630" cy="3424107"/>
          </a:xfrm>
        </p:spPr>
        <p:txBody>
          <a:bodyPr>
            <a:normAutofit/>
          </a:bodyPr>
          <a:lstStyle/>
          <a:p>
            <a:pPr algn="l"/>
            <a:r>
              <a:rPr lang="fi-FI" dirty="0">
                <a:solidFill>
                  <a:schemeClr val="tx1"/>
                </a:solidFill>
              </a:rPr>
              <a:t>Erinomainen 9-10 		Sopivaa herättelyä</a:t>
            </a:r>
          </a:p>
          <a:p>
            <a:pPr algn="l"/>
            <a:r>
              <a:rPr lang="fi-FI" dirty="0">
                <a:solidFill>
                  <a:schemeClr val="tx1"/>
                </a:solidFill>
              </a:rPr>
              <a:t>Erittäin hyvä 8-7 			Vähäistä/ei herättele </a:t>
            </a:r>
          </a:p>
          <a:p>
            <a:pPr algn="l"/>
            <a:r>
              <a:rPr lang="fi-FI" dirty="0">
                <a:solidFill>
                  <a:schemeClr val="tx1"/>
                </a:solidFill>
              </a:rPr>
              <a:t>Hyvä 5-6  				Lievää hakulöysyyttä</a:t>
            </a:r>
          </a:p>
          <a:p>
            <a:pPr algn="l"/>
            <a:r>
              <a:rPr lang="fi-FI" dirty="0">
                <a:solidFill>
                  <a:schemeClr val="tx1"/>
                </a:solidFill>
              </a:rPr>
              <a:t>Välttävä 3-4  				Hakulöysyyttä</a:t>
            </a:r>
          </a:p>
          <a:p>
            <a:pPr algn="l"/>
            <a:r>
              <a:rPr lang="fi-FI" dirty="0">
                <a:solidFill>
                  <a:schemeClr val="tx1"/>
                </a:solidFill>
              </a:rPr>
              <a:t>Heikko 1-2 				Selvästi hakulöysä</a:t>
            </a:r>
          </a:p>
          <a:p>
            <a:pPr algn="l"/>
            <a:endParaRPr lang="fi-FI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fi-FI" sz="2000" b="1" dirty="0">
                <a:solidFill>
                  <a:schemeClr val="tx1"/>
                </a:solidFill>
              </a:rPr>
              <a:t>Kaikkia pisteitä suositellaan käytettäväksi arvostelussa </a:t>
            </a:r>
          </a:p>
          <a:p>
            <a:pPr marL="0" indent="0" algn="ctr">
              <a:buNone/>
            </a:pPr>
            <a:r>
              <a:rPr lang="fi-FI" sz="2000" b="1" dirty="0">
                <a:solidFill>
                  <a:schemeClr val="tx1"/>
                </a:solidFill>
              </a:rPr>
              <a:t>päivän tilanteen mukaan!</a:t>
            </a:r>
          </a:p>
        </p:txBody>
      </p:sp>
      <p:pic>
        <p:nvPicPr>
          <p:cNvPr id="6" name="Picture 4" descr="SAJ">
            <a:extLst>
              <a:ext uri="{FF2B5EF4-FFF2-40B4-BE49-F238E27FC236}">
                <a16:creationId xmlns:a16="http://schemas.microsoft.com/office/drawing/2014/main" id="{BCE71662-684A-496B-A721-81F261A2BE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699382" y="226024"/>
            <a:ext cx="538252" cy="49212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BF99A95D-2144-4D39-B681-53448CB777E2}"/>
              </a:ext>
            </a:extLst>
          </p:cNvPr>
          <p:cNvSpPr txBox="1"/>
          <p:nvPr/>
        </p:nvSpPr>
        <p:spPr>
          <a:xfrm>
            <a:off x="6194375" y="197449"/>
            <a:ext cx="2774463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Suomen Ajokoirajärjestö -</a:t>
            </a:r>
            <a:b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</a:b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Finska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Stövarklubben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54459066"/>
      </p:ext>
    </p:extLst>
  </p:cSld>
  <p:clrMapOvr>
    <a:masterClrMapping/>
  </p:clrMapOvr>
  <p:transition>
    <p:zoom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07FF4BE-2BC5-4B6C-8513-5DF9D1055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2762" y="1325150"/>
            <a:ext cx="6589200" cy="1280890"/>
          </a:xfrm>
        </p:spPr>
        <p:txBody>
          <a:bodyPr/>
          <a:lstStyle/>
          <a:p>
            <a:r>
              <a:rPr lang="fi-FI" sz="3600" b="1" dirty="0"/>
              <a:t>”Lyhyet haut</a:t>
            </a:r>
            <a:r>
              <a:rPr lang="fi-FI" b="1" dirty="0"/>
              <a:t>”</a:t>
            </a:r>
            <a:br>
              <a:rPr lang="fi-FI" b="1" dirty="0"/>
            </a:br>
            <a:endParaRPr lang="fi-FI" b="1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FA2C2D5-3264-4E8D-8F37-5C9394187FA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250000" y="2407733"/>
            <a:ext cx="6513000" cy="3424107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chemeClr val="tx1"/>
                </a:solidFill>
              </a:rPr>
              <a:t>Annettaessa erinomaisia pisteitä kiinnitetään huomiota koiranhakusitkeyteen ja haun pituuteen. Esim. vertaa kohta hakunopeus ja eteneminen.</a:t>
            </a:r>
          </a:p>
          <a:p>
            <a:endParaRPr lang="fi-FI" sz="100" dirty="0">
              <a:solidFill>
                <a:schemeClr val="tx1"/>
              </a:solidFill>
            </a:endParaRPr>
          </a:p>
          <a:p>
            <a:r>
              <a:rPr lang="fi-FI" dirty="0">
                <a:solidFill>
                  <a:schemeClr val="tx1"/>
                </a:solidFill>
              </a:rPr>
              <a:t>Arvostelussa pidettävä kiinni minuuttirajoista!</a:t>
            </a:r>
          </a:p>
          <a:p>
            <a:r>
              <a:rPr lang="fi-FI" dirty="0">
                <a:solidFill>
                  <a:schemeClr val="tx1"/>
                </a:solidFill>
              </a:rPr>
              <a:t>Kiitettävä </a:t>
            </a:r>
            <a:r>
              <a:rPr lang="fi-FI" dirty="0" err="1">
                <a:solidFill>
                  <a:schemeClr val="tx1"/>
                </a:solidFill>
              </a:rPr>
              <a:t>väh</a:t>
            </a:r>
            <a:r>
              <a:rPr lang="fi-FI" dirty="0">
                <a:solidFill>
                  <a:schemeClr val="tx1"/>
                </a:solidFill>
              </a:rPr>
              <a:t>. 100 min. (</a:t>
            </a:r>
            <a:r>
              <a:rPr lang="fi-FI" dirty="0" err="1">
                <a:solidFill>
                  <a:schemeClr val="tx1"/>
                </a:solidFill>
              </a:rPr>
              <a:t>haku+lisähaku</a:t>
            </a:r>
            <a:r>
              <a:rPr lang="fi-FI" dirty="0">
                <a:solidFill>
                  <a:schemeClr val="tx1"/>
                </a:solidFill>
              </a:rPr>
              <a:t>)</a:t>
            </a:r>
          </a:p>
          <a:p>
            <a:r>
              <a:rPr lang="fi-FI" dirty="0">
                <a:solidFill>
                  <a:schemeClr val="tx1"/>
                </a:solidFill>
              </a:rPr>
              <a:t>Jos numeroidaan kohdat 21 ja 22 niin pitää olla "kylmää" hakua min. 30 min. (Vaikka kyseisissä kohdissa ei numerointia (ei kylmää hakua) voi silti saada -&gt; hakuvarmuus ja tehokkuus 9-10 (Erinomainen)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  <p:pic>
        <p:nvPicPr>
          <p:cNvPr id="4" name="Picture 4" descr="SAJ">
            <a:extLst>
              <a:ext uri="{FF2B5EF4-FFF2-40B4-BE49-F238E27FC236}">
                <a16:creationId xmlns:a16="http://schemas.microsoft.com/office/drawing/2014/main" id="{BCE71662-684A-496B-A721-81F261A2BE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687756" y="395915"/>
            <a:ext cx="538252" cy="49212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BF99A95D-2144-4D39-B681-53448CB777E2}"/>
              </a:ext>
            </a:extLst>
          </p:cNvPr>
          <p:cNvSpPr txBox="1"/>
          <p:nvPr/>
        </p:nvSpPr>
        <p:spPr>
          <a:xfrm>
            <a:off x="6182749" y="367340"/>
            <a:ext cx="2774463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Suomen Ajokoirajärjestö -</a:t>
            </a:r>
            <a:b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</a:b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Finska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Stövarklubben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1459946"/>
      </p:ext>
    </p:extLst>
  </p:cSld>
  <p:clrMapOvr>
    <a:masterClrMapping/>
  </p:clrMapOvr>
  <p:transition>
    <p:zoom dir="in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9D698A9-AF48-4E75-905B-6D6EBFA36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5680" y="1132110"/>
            <a:ext cx="6589200" cy="1280890"/>
          </a:xfrm>
        </p:spPr>
        <p:txBody>
          <a:bodyPr/>
          <a:lstStyle/>
          <a:p>
            <a:r>
              <a:rPr lang="fi-FI" b="1" dirty="0"/>
              <a:t>Yleistä haun arvostelussa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E88CEDE-8745-449F-B43F-6523868240A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820725" y="2103026"/>
            <a:ext cx="6713675" cy="3424107"/>
          </a:xfrm>
        </p:spPr>
        <p:txBody>
          <a:bodyPr>
            <a:noAutofit/>
          </a:bodyPr>
          <a:lstStyle/>
          <a:p>
            <a:r>
              <a:rPr lang="fi-FI" b="1" dirty="0"/>
              <a:t>Tausta:</a:t>
            </a:r>
          </a:p>
          <a:p>
            <a:pPr marL="400050" lvl="1" indent="0">
              <a:buNone/>
            </a:pPr>
            <a:r>
              <a:rPr lang="fi-FI" sz="1800" dirty="0"/>
              <a:t> Säännöissä mainittu kohdassa hakunopeus ja eteneminen 100 min. ja lisähaku -&gt; mahdollisuus erinomaisiin pisteisiin. Muissa kohdissa ei ole konkreettisesti mainittu, mutta suotavaa huomioida.</a:t>
            </a:r>
          </a:p>
          <a:p>
            <a:pPr marL="400050" lvl="1" indent="0">
              <a:buNone/>
            </a:pPr>
            <a:r>
              <a:rPr lang="fi-FI" sz="1800" b="1" dirty="0"/>
              <a:t>Seuraus:</a:t>
            </a:r>
          </a:p>
          <a:p>
            <a:pPr marL="400050" lvl="1" indent="0">
              <a:buNone/>
            </a:pPr>
            <a:r>
              <a:rPr lang="fi-FI" sz="1800" dirty="0"/>
              <a:t>Hakuja otetaan </a:t>
            </a:r>
            <a:r>
              <a:rPr lang="fi-FI" sz="1800" dirty="0" err="1"/>
              <a:t>enenivissä</a:t>
            </a:r>
            <a:r>
              <a:rPr lang="fi-FI" sz="1800" dirty="0"/>
              <a:t> määrin kellon kanssa kiinnittämättä huomioon hakujen/lisähakujen laatuun ja sisältöön -&gt; Annetaan erinomaisia hakupisteitä vaatimattomilla hakunäytöillä (käytännössä 1 haku).</a:t>
            </a:r>
          </a:p>
          <a:p>
            <a:pPr marL="400050" lvl="1" indent="0">
              <a:buNone/>
            </a:pPr>
            <a:r>
              <a:rPr lang="fi-FI" sz="1800" dirty="0"/>
              <a:t>Haku arvostellaan aina yhtenä kokonaisuutena, jolloin ryhmän tulee olla vakuuttunut ja todennettavissa koiran riittävistä suorituksista -&gt; 100 min. ei välttämättä riitä.</a:t>
            </a:r>
          </a:p>
        </p:txBody>
      </p:sp>
      <p:pic>
        <p:nvPicPr>
          <p:cNvPr id="5" name="Picture 4" descr="SAJ">
            <a:extLst>
              <a:ext uri="{FF2B5EF4-FFF2-40B4-BE49-F238E27FC236}">
                <a16:creationId xmlns:a16="http://schemas.microsoft.com/office/drawing/2014/main" id="{41918E04-2843-4F40-9D41-DB022E6718F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718236" y="263733"/>
            <a:ext cx="538252" cy="49212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B41038B1-1C45-4A23-ACA5-8C32A9DB6782}"/>
              </a:ext>
            </a:extLst>
          </p:cNvPr>
          <p:cNvSpPr txBox="1"/>
          <p:nvPr/>
        </p:nvSpPr>
        <p:spPr>
          <a:xfrm>
            <a:off x="6213229" y="235158"/>
            <a:ext cx="2774463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Suomen Ajokoirajärjestö -</a:t>
            </a:r>
            <a:b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</a:b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Finska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Stövarklubben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33562753"/>
      </p:ext>
    </p:extLst>
  </p:cSld>
  <p:clrMapOvr>
    <a:masterClrMapping/>
  </p:clrMapOvr>
  <p:transition>
    <p:zoom dir="in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747C418-A95A-402C-8F53-26FBCA7B0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4954" y="1100992"/>
            <a:ext cx="6589200" cy="1280890"/>
          </a:xfrm>
        </p:spPr>
        <p:txBody>
          <a:bodyPr/>
          <a:lstStyle/>
          <a:p>
            <a:r>
              <a:rPr lang="fi-FI" b="1" dirty="0"/>
              <a:t>Haun arvostelussa huomioitavaa: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708CE17-F5B6-48D2-A6E0-7115D091C66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129349" y="2614280"/>
            <a:ext cx="6833897" cy="3424107"/>
          </a:xfrm>
        </p:spPr>
        <p:txBody>
          <a:bodyPr>
            <a:noAutofit/>
          </a:bodyPr>
          <a:lstStyle/>
          <a:p>
            <a:r>
              <a:rPr lang="fi-FI" dirty="0"/>
              <a:t>Hakuaika 240 min.</a:t>
            </a:r>
          </a:p>
          <a:p>
            <a:r>
              <a:rPr lang="fi-FI" dirty="0"/>
              <a:t>Koiran tulisi lähteä moitteettomasti hakemaan myös tyhjää maastoa koetteluaikana.</a:t>
            </a:r>
          </a:p>
          <a:p>
            <a:r>
              <a:rPr lang="fi-FI" dirty="0"/>
              <a:t>Haun tulee olla jäljettömässä maastossa riittävän laajaa, jotta jälki löytyy.</a:t>
            </a:r>
          </a:p>
          <a:p>
            <a:r>
              <a:rPr lang="fi-FI" dirty="0"/>
              <a:t>Koiran tulisi tarttua yölliseen jälkeen -&gt; Jäljellä seuraamisessa olosuhteiden vaikutus maaston ja esteiden myötä erittäin merkityksellisiä.</a:t>
            </a:r>
          </a:p>
          <a:p>
            <a:r>
              <a:rPr lang="fi-FI" dirty="0"/>
              <a:t>Kiitettävä hakunumero = Haun tulee johtaa tulokseen + lisähaun tulisi johtaa tai tuomareiden tulisi olla vakuuttuneita, että näin tulisi käymään.</a:t>
            </a:r>
          </a:p>
        </p:txBody>
      </p:sp>
      <p:pic>
        <p:nvPicPr>
          <p:cNvPr id="4" name="Picture 4" descr="SAJ">
            <a:extLst>
              <a:ext uri="{FF2B5EF4-FFF2-40B4-BE49-F238E27FC236}">
                <a16:creationId xmlns:a16="http://schemas.microsoft.com/office/drawing/2014/main" id="{F1B95BC0-6E0D-4139-9065-571477E82B2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444698" y="319325"/>
            <a:ext cx="538252" cy="49212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76E5894E-8538-4356-80DD-22906EB336F3}"/>
              </a:ext>
            </a:extLst>
          </p:cNvPr>
          <p:cNvSpPr txBox="1"/>
          <p:nvPr/>
        </p:nvSpPr>
        <p:spPr>
          <a:xfrm>
            <a:off x="5939691" y="290750"/>
            <a:ext cx="2774463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Suomen Ajokoirajärjestö -</a:t>
            </a:r>
            <a:b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</a:b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Finska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Stövarklubben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88591066"/>
      </p:ext>
    </p:extLst>
  </p:cSld>
  <p:clrMapOvr>
    <a:masterClrMapping/>
  </p:clrMapOvr>
  <p:transition>
    <p:zoom dir="in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721807" y="1003316"/>
            <a:ext cx="6589200" cy="1280890"/>
          </a:xfrm>
        </p:spPr>
        <p:txBody>
          <a:bodyPr/>
          <a:lstStyle/>
          <a:p>
            <a:r>
              <a:rPr lang="fi-FI" b="1" dirty="0"/>
              <a:t>YLEISTÄ HAUKUN ARVOSTELUSSA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>
          <a:xfrm>
            <a:off x="2331137" y="1954268"/>
            <a:ext cx="6498851" cy="433262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br>
              <a:rPr lang="fi-FI" sz="2800" dirty="0"/>
            </a:br>
            <a:endParaRPr lang="fi-FI" sz="2300" dirty="0"/>
          </a:p>
          <a:p>
            <a:r>
              <a:rPr lang="fi-FI" sz="2300" dirty="0"/>
              <a:t>Haukun arvostelussa käytettävä skaala on 1-10.</a:t>
            </a:r>
          </a:p>
          <a:p>
            <a:r>
              <a:rPr lang="fi-FI" sz="2300" dirty="0"/>
              <a:t>Haukun arvostelun tulee perustua lisätietokohtiin 60-65. </a:t>
            </a:r>
          </a:p>
          <a:p>
            <a:r>
              <a:rPr lang="fi-FI" sz="2300" dirty="0"/>
              <a:t>Haukun arvioinnissa otetaan huomioon kuusi eri osatekijää, </a:t>
            </a:r>
            <a:br>
              <a:rPr lang="fi-FI" sz="2300" dirty="0"/>
            </a:br>
            <a:r>
              <a:rPr lang="fi-FI" sz="2300" dirty="0"/>
              <a:t>joista määräävin on kuuluvuus. </a:t>
            </a:r>
          </a:p>
          <a:p>
            <a:r>
              <a:rPr lang="fi-FI" sz="2300" dirty="0"/>
              <a:t>Lisätietoja 60-65 puntaroidessa tulee miettiä, ovatko ne ansionumeroa</a:t>
            </a:r>
            <a:br>
              <a:rPr lang="fi-FI" sz="2300" dirty="0"/>
            </a:br>
            <a:r>
              <a:rPr lang="fi-FI" sz="2300" dirty="0"/>
              <a:t>  korottavia vai jopa laskevia tekijöitä.</a:t>
            </a:r>
          </a:p>
          <a:p>
            <a:r>
              <a:rPr lang="fi-FI" sz="2300" dirty="0"/>
              <a:t>Haukun laatu on oleellinen osa ajotapahtumaa, joten annetun haukkunumeron tulee kuvastaa totuudenmukaisesti sitä, kuinka vaivatonta ja nautittavaa on ajon seuraaminen.</a:t>
            </a:r>
          </a:p>
          <a:p>
            <a:endParaRPr lang="fi-FI" dirty="0"/>
          </a:p>
        </p:txBody>
      </p:sp>
      <p:pic>
        <p:nvPicPr>
          <p:cNvPr id="4" name="Picture 4" descr="SAJ">
            <a:extLst>
              <a:ext uri="{FF2B5EF4-FFF2-40B4-BE49-F238E27FC236}">
                <a16:creationId xmlns:a16="http://schemas.microsoft.com/office/drawing/2014/main" id="{53BE8CA6-4B99-4DCC-B849-799E9EBE43E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601006" y="241170"/>
            <a:ext cx="538252" cy="49212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F26D2BF1-5341-496A-8497-7B7F7343999F}"/>
              </a:ext>
            </a:extLst>
          </p:cNvPr>
          <p:cNvSpPr txBox="1"/>
          <p:nvPr/>
        </p:nvSpPr>
        <p:spPr>
          <a:xfrm>
            <a:off x="6095999" y="212595"/>
            <a:ext cx="2774463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Suomen Ajokoirajärjestö -</a:t>
            </a:r>
            <a:b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</a:b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Finska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Stövarklubben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64598967"/>
      </p:ext>
    </p:extLst>
  </p:cSld>
  <p:clrMapOvr>
    <a:masterClrMapping/>
  </p:clrMapOvr>
  <p:transition>
    <p:zoom dir="in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281262" y="932680"/>
            <a:ext cx="6589200" cy="1280890"/>
          </a:xfrm>
        </p:spPr>
        <p:txBody>
          <a:bodyPr/>
          <a:lstStyle/>
          <a:p>
            <a:r>
              <a:rPr lang="fi-FI" b="1" dirty="0"/>
              <a:t>Haukun Kuuluvuus</a:t>
            </a:r>
            <a:br>
              <a:rPr lang="fi-FI" b="1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>
          <a:xfrm>
            <a:off x="1979749" y="1742969"/>
            <a:ext cx="7051249" cy="4873861"/>
          </a:xfrm>
        </p:spPr>
        <p:txBody>
          <a:bodyPr>
            <a:normAutofit/>
          </a:bodyPr>
          <a:lstStyle/>
          <a:p>
            <a:r>
              <a:rPr lang="fi-FI" dirty="0"/>
              <a:t>Haukun painoarvoltaan tärkein ominaisuus saadaan selville kuuntelemalla haukkua useilta eri etäisyyksiltä. Maaston muodot, peitteisyys ja sääolosuhteet vaikuttavat suuresti haukun kuuluvuuteen, joten ”haittaavat” tekijät tulee huomioida arviota tehtäessä.</a:t>
            </a:r>
          </a:p>
          <a:p>
            <a:r>
              <a:rPr lang="fi-FI" dirty="0"/>
              <a:t>Kuuluvuudeltaan hyvää haukkua (</a:t>
            </a:r>
            <a:r>
              <a:rPr lang="fi-FI" dirty="0" err="1"/>
              <a:t>Lt</a:t>
            </a:r>
            <a:r>
              <a:rPr lang="fi-FI" dirty="0"/>
              <a:t> 60=3) tulee voida seurata normaaleissa olosuhteissa vaivattomasti. </a:t>
            </a:r>
          </a:p>
          <a:p>
            <a:r>
              <a:rPr lang="fi-FI" dirty="0"/>
              <a:t>Liiallinen haukun tiheys voi heikentää kuuluvuutta -&gt; yksittäinen haukahdus jää tuolloin lyhyeksi. ”Pitkää haukkua” tulee arvostaa.</a:t>
            </a:r>
          </a:p>
          <a:p>
            <a:r>
              <a:rPr lang="fi-FI" dirty="0" err="1"/>
              <a:t>Lt</a:t>
            </a:r>
            <a:r>
              <a:rPr lang="fi-FI" dirty="0"/>
              <a:t> 60 = 5, jos koiralle annetaan erinomainen haukkunumero (9-10).</a:t>
            </a:r>
          </a:p>
          <a:p>
            <a:r>
              <a:rPr lang="fi-FI" dirty="0" err="1"/>
              <a:t>Lt</a:t>
            </a:r>
            <a:r>
              <a:rPr lang="fi-FI" dirty="0"/>
              <a:t> 60 = 2, voidaan koiralle antaa haukkunumeroksi </a:t>
            </a:r>
            <a:r>
              <a:rPr lang="fi-FI" dirty="0" err="1"/>
              <a:t>max</a:t>
            </a:r>
            <a:r>
              <a:rPr lang="fi-FI" dirty="0"/>
              <a:t> 4.</a:t>
            </a:r>
          </a:p>
          <a:p>
            <a:endParaRPr lang="fi-FI" dirty="0"/>
          </a:p>
        </p:txBody>
      </p:sp>
      <p:pic>
        <p:nvPicPr>
          <p:cNvPr id="4" name="Picture 4" descr="SAJ">
            <a:extLst>
              <a:ext uri="{FF2B5EF4-FFF2-40B4-BE49-F238E27FC236}">
                <a16:creationId xmlns:a16="http://schemas.microsoft.com/office/drawing/2014/main" id="{684C0AD0-DCDD-4EDA-BF42-7B7B612EB6B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601006" y="241170"/>
            <a:ext cx="538252" cy="49212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CC21AA56-86B1-46B1-A1A4-B288B44B6FAF}"/>
              </a:ext>
            </a:extLst>
          </p:cNvPr>
          <p:cNvSpPr txBox="1"/>
          <p:nvPr/>
        </p:nvSpPr>
        <p:spPr>
          <a:xfrm>
            <a:off x="6095999" y="212595"/>
            <a:ext cx="2774463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Suomen Ajokoirajärjestö -</a:t>
            </a:r>
            <a:b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</a:b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Finska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Stövarklubben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55237883"/>
      </p:ext>
    </p:extLst>
  </p:cSld>
  <p:clrMapOvr>
    <a:masterClrMapping/>
  </p:clrMapOvr>
  <p:transition>
    <p:zoom dir="in"/>
  </p:transition>
</p:sld>
</file>

<file path=ppt/theme/theme1.xml><?xml version="1.0" encoding="utf-8"?>
<a:theme xmlns:a="http://schemas.openxmlformats.org/drawingml/2006/main" name="Kuiskaus">
  <a:themeElements>
    <a:clrScheme name="Kuiskaus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Kuiskaus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uiskaus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TM02892315[[fn=Kuiskaus]]</Template>
  <TotalTime>19681</TotalTime>
  <Words>1021</Words>
  <Application>Microsoft Office PowerPoint</Application>
  <PresentationFormat>Näytössä katseltava diaesitys (4:3)</PresentationFormat>
  <Paragraphs>111</Paragraphs>
  <Slides>16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16</vt:i4>
      </vt:variant>
    </vt:vector>
  </HeadingPairs>
  <TitlesOfParts>
    <vt:vector size="22" baseType="lpstr">
      <vt:lpstr>Arial</vt:lpstr>
      <vt:lpstr>Calibri</vt:lpstr>
      <vt:lpstr>Century Gothic</vt:lpstr>
      <vt:lpstr>Times New Roman</vt:lpstr>
      <vt:lpstr>Wingdings 3</vt:lpstr>
      <vt:lpstr>Kuiskaus</vt:lpstr>
      <vt:lpstr>Suomen Ajokoirajärjestö -  Finska Stövarklubben   </vt:lpstr>
      <vt:lpstr>HERÄTTELY  Herättelyn tarkoituksena on tiedottaa kuuluvalla, mutta vähällä äänenannolla, missä haku etenee.  Herättely on silloin sopivaa, kun koira edetessään ketun yöjälkiä antaa yksittäisiä haukahduksia tai tiedottavia haukkusarjoja muutaman minuutin välein. </vt:lpstr>
      <vt:lpstr>Mitä tehtävissä?</vt:lpstr>
      <vt:lpstr>Hakutyöskentelyn  muut ominaisuudet </vt:lpstr>
      <vt:lpstr>”Lyhyet haut” </vt:lpstr>
      <vt:lpstr>Yleistä haun arvostelussa</vt:lpstr>
      <vt:lpstr>Haun arvostelussa huomioitavaa:</vt:lpstr>
      <vt:lpstr>YLEISTÄ HAUKUN ARVOSTELUSSA</vt:lpstr>
      <vt:lpstr>Haukun Kuuluvuus </vt:lpstr>
      <vt:lpstr>Paikantimen käytöstä </vt:lpstr>
      <vt:lpstr>Muiden (jänis) eläinten ajo</vt:lpstr>
      <vt:lpstr>Pölläytys</vt:lpstr>
      <vt:lpstr>KOETALLENNUS     </vt:lpstr>
      <vt:lpstr>PowerPoint-esitys</vt:lpstr>
      <vt:lpstr>Tallennusohjelmaan laitettavat merkinnät </vt:lpstr>
      <vt:lpstr>Maastokortin merkinnät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KETUNAJOKOKEIDEN YLITUOMAREIDEN JATKOKOULUTUS</dc:title>
  <dc:creator>toimisto</dc:creator>
  <cp:lastModifiedBy>Mika Elgland</cp:lastModifiedBy>
  <cp:revision>475</cp:revision>
  <dcterms:created xsi:type="dcterms:W3CDTF">2004-06-24T06:42:01Z</dcterms:created>
  <dcterms:modified xsi:type="dcterms:W3CDTF">2022-04-27T05:09:39Z</dcterms:modified>
</cp:coreProperties>
</file>