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9" r:id="rId3"/>
    <p:sldId id="273" r:id="rId4"/>
    <p:sldId id="270" r:id="rId5"/>
    <p:sldId id="271" r:id="rId6"/>
    <p:sldId id="272" r:id="rId7"/>
    <p:sldId id="258" r:id="rId8"/>
    <p:sldId id="274" r:id="rId9"/>
    <p:sldId id="259" r:id="rId10"/>
    <p:sldId id="261" r:id="rId11"/>
    <p:sldId id="264" r:id="rId12"/>
    <p:sldId id="262" r:id="rId13"/>
    <p:sldId id="265" r:id="rId14"/>
    <p:sldId id="266" r:id="rId15"/>
    <p:sldId id="267" r:id="rId16"/>
    <p:sldId id="268" r:id="rId17"/>
    <p:sldId id="260" r:id="rId18"/>
    <p:sldId id="263" r:id="rId19"/>
    <p:sldId id="275" r:id="rId20"/>
    <p:sldId id="276" r:id="rId21"/>
    <p:sldId id="277" r:id="rId22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532B1F2-48C6-477A-9799-AF1EEAC7C293}" v="1213" dt="2021-01-31T16:57:19.185"/>
    <p1510:client id="{CAF5F213-BFA8-4174-A5B9-89B1A0E4E1A9}" v="6" dt="2021-01-31T17:12:09.55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66" d="100"/>
          <a:sy n="66" d="100"/>
        </p:scale>
        <p:origin x="900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550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78085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amakuva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i-FI" dirty="0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20804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tsikko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52990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inaus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33521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imikort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49101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inauksen nimikort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fi-FI"/>
              <a:t>Muokkaa tekstin perustyylejä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26009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osi tai epäto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fi-FI"/>
              <a:t>Muokkaa tekstin perustyylejä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53077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274913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94311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1799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77105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264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4/24/2021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00651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4/24/2021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32960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4/24/2021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20525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88702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i-FI" dirty="0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49158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4/24/2021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90548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76000"/>
                <a:satMod val="180000"/>
              </a:schemeClr>
              <a:schemeClr val="bg2">
                <a:tint val="80000"/>
                <a:satMod val="120000"/>
                <a:lumMod val="180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7" name="Rectangle 26">
            <a:extLst>
              <a:ext uri="{FF2B5EF4-FFF2-40B4-BE49-F238E27FC236}">
                <a16:creationId xmlns:a16="http://schemas.microsoft.com/office/drawing/2014/main" id="{1BD3CE01-31C9-4C2F-9627-6FE330FE87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D6F1D240-778A-43A0-B2DB-5E3ADA5E37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959101" y="-4763"/>
            <a:ext cx="5014912" cy="6862763"/>
            <a:chOff x="2928938" y="-4763"/>
            <a:chExt cx="5014912" cy="6862763"/>
          </a:xfrm>
        </p:grpSpPr>
        <p:sp>
          <p:nvSpPr>
            <p:cNvPr id="30" name="Freeform 6">
              <a:extLst>
                <a:ext uri="{FF2B5EF4-FFF2-40B4-BE49-F238E27FC236}">
                  <a16:creationId xmlns:a16="http://schemas.microsoft.com/office/drawing/2014/main" id="{A3EF41D8-A4E7-496C-8046-3445D01889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31" name="Freeform 7">
              <a:extLst>
                <a:ext uri="{FF2B5EF4-FFF2-40B4-BE49-F238E27FC236}">
                  <a16:creationId xmlns:a16="http://schemas.microsoft.com/office/drawing/2014/main" id="{DD160E48-06A1-4331-BF68-25EC854EEE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32" name="Freeform 9">
              <a:extLst>
                <a:ext uri="{FF2B5EF4-FFF2-40B4-BE49-F238E27FC236}">
                  <a16:creationId xmlns:a16="http://schemas.microsoft.com/office/drawing/2014/main" id="{76833E62-F657-49D3-9126-E099EEE454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33" name="Freeform 10">
              <a:extLst>
                <a:ext uri="{FF2B5EF4-FFF2-40B4-BE49-F238E27FC236}">
                  <a16:creationId xmlns:a16="http://schemas.microsoft.com/office/drawing/2014/main" id="{0311BA35-DCA9-473A-8291-7A77C1D290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34" name="Freeform 11">
              <a:extLst>
                <a:ext uri="{FF2B5EF4-FFF2-40B4-BE49-F238E27FC236}">
                  <a16:creationId xmlns:a16="http://schemas.microsoft.com/office/drawing/2014/main" id="{6F189998-2230-4358-9D2D-E8CD8DB567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35" name="Freeform 12">
              <a:extLst>
                <a:ext uri="{FF2B5EF4-FFF2-40B4-BE49-F238E27FC236}">
                  <a16:creationId xmlns:a16="http://schemas.microsoft.com/office/drawing/2014/main" id="{07D8BEA6-2252-4BCC-BEED-6FAD15D525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Otsikko 1">
            <a:extLst>
              <a:ext uri="{FF2B5EF4-FFF2-40B4-BE49-F238E27FC236}">
                <a16:creationId xmlns:a16="http://schemas.microsoft.com/office/drawing/2014/main" id="{4A721706-CE3D-4FD7-AE1E-648D8631D85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68840" y="2372881"/>
            <a:ext cx="5370509" cy="1056119"/>
          </a:xfrm>
        </p:spPr>
        <p:txBody>
          <a:bodyPr>
            <a:normAutofit fontScale="90000"/>
          </a:bodyPr>
          <a:lstStyle/>
          <a:p>
            <a:pPr algn="ctr"/>
            <a:r>
              <a:rPr lang="fi-FI" sz="6600" dirty="0">
                <a:latin typeface="Arial" panose="020B0604020202020204" pitchFamily="34" charset="0"/>
                <a:cs typeface="Arial" panose="020B0604020202020204" pitchFamily="34" charset="0"/>
              </a:rPr>
              <a:t>Ylituomareille</a:t>
            </a:r>
            <a:br>
              <a:rPr lang="fi-FI" sz="6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i-FI" sz="6600" dirty="0">
                <a:latin typeface="Arial" panose="020B0604020202020204" pitchFamily="34" charset="0"/>
                <a:cs typeface="Arial" panose="020B0604020202020204" pitchFamily="34" charset="0"/>
              </a:rPr>
              <a:t>Ajok Beaj Keaj</a:t>
            </a:r>
          </a:p>
        </p:txBody>
      </p:sp>
      <p:pic>
        <p:nvPicPr>
          <p:cNvPr id="4" name="Picture 2" descr="SAJ">
            <a:extLst>
              <a:ext uri="{FF2B5EF4-FFF2-40B4-BE49-F238E27FC236}">
                <a16:creationId xmlns:a16="http://schemas.microsoft.com/office/drawing/2014/main" id="{FF0878F9-0C07-4B3B-A892-5134F0262AD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42" r="-3" b="4040"/>
          <a:stretch/>
        </p:blipFill>
        <p:spPr bwMode="auto">
          <a:xfrm>
            <a:off x="20" y="1850184"/>
            <a:ext cx="5448280" cy="5007817"/>
          </a:xfrm>
          <a:custGeom>
            <a:avLst/>
            <a:gdLst>
              <a:gd name="connsiteX0" fmla="*/ 0 w 5448300"/>
              <a:gd name="connsiteY0" fmla="*/ 0 h 5007817"/>
              <a:gd name="connsiteX1" fmla="*/ 2872397 w 5448300"/>
              <a:gd name="connsiteY1" fmla="*/ 716034 h 5007817"/>
              <a:gd name="connsiteX2" fmla="*/ 5448300 w 5448300"/>
              <a:gd name="connsiteY2" fmla="*/ 5003584 h 5007817"/>
              <a:gd name="connsiteX3" fmla="*/ 0 w 5448300"/>
              <a:gd name="connsiteY3" fmla="*/ 5007817 h 50078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448300" h="5007817">
                <a:moveTo>
                  <a:pt x="0" y="0"/>
                </a:moveTo>
                <a:lnTo>
                  <a:pt x="2872397" y="716034"/>
                </a:lnTo>
                <a:lnTo>
                  <a:pt x="5448300" y="5003584"/>
                </a:lnTo>
                <a:lnTo>
                  <a:pt x="0" y="5007817"/>
                </a:lnTo>
                <a:close/>
              </a:path>
            </a:pathLst>
          </a:custGeom>
          <a:noFill/>
          <a:ln w="38100"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Picture 5" descr="D:\SBJ_logo_2.jpg">
            <a:extLst>
              <a:ext uri="{FF2B5EF4-FFF2-40B4-BE49-F238E27FC236}">
                <a16:creationId xmlns:a16="http://schemas.microsoft.com/office/drawing/2014/main" id="{728F2040-0239-44B0-9CC0-9968FC87930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648" r="-1" b="5635"/>
          <a:stretch/>
        </p:blipFill>
        <p:spPr bwMode="auto">
          <a:xfrm>
            <a:off x="20" y="10"/>
            <a:ext cx="3513646" cy="2566206"/>
          </a:xfrm>
          <a:custGeom>
            <a:avLst/>
            <a:gdLst>
              <a:gd name="connsiteX0" fmla="*/ 0 w 3513666"/>
              <a:gd name="connsiteY0" fmla="*/ 0 h 2566216"/>
              <a:gd name="connsiteX1" fmla="*/ 3513666 w 3513666"/>
              <a:gd name="connsiteY1" fmla="*/ 0 h 2566216"/>
              <a:gd name="connsiteX2" fmla="*/ 2861733 w 3513666"/>
              <a:gd name="connsiteY2" fmla="*/ 2548466 h 2566216"/>
              <a:gd name="connsiteX3" fmla="*/ 2872397 w 3513666"/>
              <a:gd name="connsiteY3" fmla="*/ 2566216 h 2566216"/>
              <a:gd name="connsiteX4" fmla="*/ 0 w 3513666"/>
              <a:gd name="connsiteY4" fmla="*/ 1850183 h 25662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13666" h="2566216">
                <a:moveTo>
                  <a:pt x="0" y="0"/>
                </a:moveTo>
                <a:lnTo>
                  <a:pt x="3513666" y="0"/>
                </a:lnTo>
                <a:lnTo>
                  <a:pt x="2861733" y="2548466"/>
                </a:lnTo>
                <a:lnTo>
                  <a:pt x="2872397" y="2566216"/>
                </a:lnTo>
                <a:lnTo>
                  <a:pt x="0" y="1850183"/>
                </a:lnTo>
                <a:close/>
              </a:path>
            </a:pathLst>
          </a:custGeom>
          <a:noFill/>
          <a:ln w="38100"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 useBgFill="1">
        <p:nvSpPr>
          <p:cNvPr id="37" name="Rectangle 36">
            <a:extLst>
              <a:ext uri="{FF2B5EF4-FFF2-40B4-BE49-F238E27FC236}">
                <a16:creationId xmlns:a16="http://schemas.microsoft.com/office/drawing/2014/main" id="{630E910D-3DA2-4EC3-B72B-E59B0CAB08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840000">
            <a:off x="-47722" y="2178565"/>
            <a:ext cx="3009377" cy="4571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225781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BE3F0E6-CD5C-459A-AA44-611ED5EB3D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/>
              <a:t>Koirakohtainen pöytäkirja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E56DAB3-0C55-4767-9C69-C68719685481}"/>
              </a:ext>
            </a:extLst>
          </p:cNvPr>
          <p:cNvSpPr>
            <a:spLocks noGrp="1"/>
          </p:cNvSpPr>
          <p:nvPr>
            <p:ph idx="1"/>
          </p:nvPr>
        </p:nvSpPr>
        <p:spPr>
          <a:ln>
            <a:noFill/>
          </a:ln>
        </p:spPr>
        <p:txBody>
          <a:bodyPr>
            <a:normAutofit/>
          </a:bodyPr>
          <a:lstStyle/>
          <a:p>
            <a:r>
              <a:rPr lang="fi-FI" dirty="0"/>
              <a:t>Huolellisuutta koirakohtaisen pöytäkirjan täyttämiseen</a:t>
            </a:r>
          </a:p>
          <a:p>
            <a:r>
              <a:rPr lang="fi-FI" dirty="0"/>
              <a:t>Pöytäkirjantarkastajat joutuvat usein soittelemaan ja pyytämään korjauksia</a:t>
            </a:r>
          </a:p>
          <a:p>
            <a:r>
              <a:rPr lang="fi-FI" dirty="0"/>
              <a:t>Pöytäkirjat tulee aina tarkastaa ennen lähettämistä</a:t>
            </a:r>
          </a:p>
          <a:p>
            <a:pPr lvl="1"/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442612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8272166-D18A-4ABD-9FD4-A8455E1E3E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707571"/>
          </a:xfrm>
        </p:spPr>
        <p:txBody>
          <a:bodyPr/>
          <a:lstStyle/>
          <a:p>
            <a:r>
              <a:rPr lang="fi-FI" dirty="0"/>
              <a:t>Esimerkkejä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AE1E441-E432-40B1-BEA7-12D434CCF5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2249714"/>
            <a:ext cx="10018713" cy="4397829"/>
          </a:xfrm>
        </p:spPr>
        <p:txBody>
          <a:bodyPr>
            <a:normAutofit/>
          </a:bodyPr>
          <a:lstStyle/>
          <a:p>
            <a:r>
              <a:rPr lang="fi-FI" dirty="0"/>
              <a:t>Huomautuksiin ei ole kirjoitettu luopumisen syytä</a:t>
            </a:r>
          </a:p>
          <a:p>
            <a:r>
              <a:rPr lang="fi-FI" dirty="0"/>
              <a:t>Kohtuuttoman häiriön keskeyttäessä koettelun, huomautuksiin tulee kirjata selkeästi tapahtuneet haut ja ajot</a:t>
            </a:r>
          </a:p>
          <a:p>
            <a:r>
              <a:rPr lang="fi-FI" dirty="0"/>
              <a:t>Puuttuu maastonumeroita</a:t>
            </a:r>
          </a:p>
          <a:p>
            <a:r>
              <a:rPr lang="fi-FI" dirty="0"/>
              <a:t>Haukkunumero ei ole lisätietojen mukainen</a:t>
            </a:r>
          </a:p>
          <a:p>
            <a:r>
              <a:rPr lang="fi-FI" dirty="0"/>
              <a:t>Tarkastajien ei ole tarkoituksenmukaista puuttua kaikkiin pieniin virheisiin, mutta ylituomareiden on syytä kiinnittää niihin huomiota</a:t>
            </a:r>
          </a:p>
          <a:p>
            <a:r>
              <a:rPr lang="fi-FI" dirty="0"/>
              <a:t>TARKISTA-nappia pitää käyttää, koska se huomauttaa karkeimmista virheistä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253410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B2A2353-C42A-4718-A7EB-B5A6EA215A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09" y="410030"/>
            <a:ext cx="10018713" cy="736600"/>
          </a:xfrm>
        </p:spPr>
        <p:txBody>
          <a:bodyPr/>
          <a:lstStyle/>
          <a:p>
            <a:r>
              <a:rPr lang="fi-FI" dirty="0"/>
              <a:t>Kokeen siirtäminen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2ED8627-6278-4A54-814B-B8BA29267C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1422401"/>
            <a:ext cx="10018713" cy="5210628"/>
          </a:xfrm>
        </p:spPr>
        <p:txBody>
          <a:bodyPr>
            <a:normAutofit/>
          </a:bodyPr>
          <a:lstStyle/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8BB434">
                  <a:lumMod val="75000"/>
                </a:srgbClr>
              </a:buClr>
              <a:buSzPct val="145000"/>
              <a:buFont typeface="Arial"/>
              <a:buChar char="•"/>
              <a:tabLst/>
              <a:defRPr/>
            </a:pPr>
            <a:r>
              <a:rPr kumimoji="0" lang="fi-FI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Kokeen siirrot tehtävä huolellisesti</a:t>
            </a:r>
          </a:p>
          <a:p>
            <a:pPr lvl="1">
              <a:buClr>
                <a:srgbClr val="8BB434">
                  <a:lumMod val="75000"/>
                </a:srgbClr>
              </a:buClr>
              <a:defRPr/>
            </a:pPr>
            <a:r>
              <a:rPr lang="fi-FI" dirty="0">
                <a:solidFill>
                  <a:prstClr val="black"/>
                </a:solidFill>
                <a:latin typeface="Corbel" panose="020B0503020204020204"/>
              </a:rPr>
              <a:t>Siirron voi tehdä tallennusohjelmassa</a:t>
            </a:r>
            <a:endParaRPr kumimoji="0" lang="fi-FI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8BB434">
                  <a:lumMod val="75000"/>
                </a:srgbClr>
              </a:buClr>
              <a:buSzPct val="145000"/>
              <a:buFont typeface="Arial"/>
              <a:buChar char="•"/>
              <a:tabLst/>
              <a:defRPr/>
            </a:pPr>
            <a:r>
              <a:rPr kumimoji="0" lang="fi-FI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Silloin kun siirto tehdään, koe pitää myös </a:t>
            </a:r>
            <a:r>
              <a:rPr kumimoji="0" lang="fi-FI" sz="20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lähettää</a:t>
            </a:r>
            <a:r>
              <a:rPr kumimoji="0" lang="fi-FI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, että siirto päivittyy kalenteriin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8BB434">
                  <a:lumMod val="75000"/>
                </a:srgbClr>
              </a:buClr>
              <a:buSzPct val="145000"/>
              <a:buFont typeface="Arial"/>
              <a:buChar char="•"/>
              <a:tabLst/>
              <a:defRPr/>
            </a:pPr>
            <a:r>
              <a:rPr kumimoji="0" lang="fi-FI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Siirron jälkeen </a:t>
            </a:r>
            <a:r>
              <a:rPr kumimoji="0" lang="fi-FI" sz="20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lataa uudet kokeet palvelimelta</a:t>
            </a:r>
          </a:p>
          <a:p>
            <a:pPr lvl="2">
              <a:buClr>
                <a:srgbClr val="8BB434">
                  <a:lumMod val="75000"/>
                </a:srgbClr>
              </a:buClr>
              <a:defRPr/>
            </a:pPr>
            <a:r>
              <a:rPr lang="fi-FI" sz="2000" dirty="0">
                <a:solidFill>
                  <a:prstClr val="black"/>
                </a:solidFill>
                <a:latin typeface="Corbel" panose="020B0503020204020204"/>
              </a:rPr>
              <a:t>Näin koe ilmestyy kalenteriin </a:t>
            </a:r>
            <a:r>
              <a:rPr lang="fi-FI" sz="2000" b="1" u="sng" dirty="0">
                <a:solidFill>
                  <a:prstClr val="black"/>
                </a:solidFill>
                <a:latin typeface="Corbel" panose="020B0503020204020204"/>
              </a:rPr>
              <a:t>uudella päivämäärällä</a:t>
            </a:r>
          </a:p>
          <a:p>
            <a:pPr lvl="1">
              <a:buClr>
                <a:srgbClr val="8BB434">
                  <a:lumMod val="75000"/>
                </a:srgbClr>
              </a:buClr>
              <a:defRPr/>
            </a:pPr>
            <a:r>
              <a:rPr lang="fi-FI" dirty="0">
                <a:solidFill>
                  <a:prstClr val="black"/>
                </a:solidFill>
                <a:latin typeface="Corbel" panose="020B0503020204020204"/>
              </a:rPr>
              <a:t>Siirron voi tehdä vaihtoehtoisesti myös </a:t>
            </a:r>
            <a:r>
              <a:rPr lang="fi-FI" dirty="0" err="1">
                <a:solidFill>
                  <a:prstClr val="black"/>
                </a:solidFill>
                <a:latin typeface="Corbel" panose="020B0503020204020204"/>
              </a:rPr>
              <a:t>OmaKoirassa</a:t>
            </a:r>
            <a:r>
              <a:rPr lang="fi-FI" dirty="0">
                <a:solidFill>
                  <a:prstClr val="black"/>
                </a:solidFill>
                <a:latin typeface="Corbel" panose="020B0503020204020204"/>
              </a:rPr>
              <a:t> kennelpiirin tunnuksilla (kp sihteeri)</a:t>
            </a:r>
          </a:p>
          <a:p>
            <a:pPr lvl="2">
              <a:buClr>
                <a:srgbClr val="8BB434">
                  <a:lumMod val="75000"/>
                </a:srgbClr>
              </a:buClr>
              <a:defRPr/>
            </a:pPr>
            <a:r>
              <a:rPr kumimoji="0" lang="fi-FI" sz="2000" i="0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Tällöin siirretty koe näkyy myös kennelliiton tapahtumakalenterissa </a:t>
            </a:r>
          </a:p>
          <a:p>
            <a:pPr lvl="2">
              <a:buClr>
                <a:srgbClr val="8BB434">
                  <a:lumMod val="75000"/>
                </a:srgbClr>
              </a:buClr>
              <a:defRPr/>
            </a:pPr>
            <a:r>
              <a:rPr lang="fi-FI" sz="2000" dirty="0">
                <a:solidFill>
                  <a:prstClr val="black"/>
                </a:solidFill>
                <a:latin typeface="Corbel" panose="020B0503020204020204"/>
              </a:rPr>
              <a:t>Tallennusohjelman koekalenteria päivitetään </a:t>
            </a:r>
            <a:r>
              <a:rPr lang="fi-FI" sz="2000" dirty="0" err="1">
                <a:solidFill>
                  <a:prstClr val="black"/>
                </a:solidFill>
                <a:latin typeface="Corbel" panose="020B0503020204020204"/>
              </a:rPr>
              <a:t>shhj:n</a:t>
            </a:r>
            <a:r>
              <a:rPr lang="fi-FI" sz="2000" dirty="0">
                <a:solidFill>
                  <a:prstClr val="black"/>
                </a:solidFill>
                <a:latin typeface="Corbel" panose="020B0503020204020204"/>
              </a:rPr>
              <a:t> toimistolta</a:t>
            </a:r>
          </a:p>
          <a:p>
            <a:pPr lvl="3">
              <a:buClr>
                <a:srgbClr val="8BB434">
                  <a:lumMod val="75000"/>
                </a:srgbClr>
              </a:buClr>
              <a:defRPr/>
            </a:pPr>
            <a:r>
              <a:rPr kumimoji="0" lang="fi-FI" sz="2000" i="0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Jos haluaa siirron näkyvän heti, ota yhteyttä </a:t>
            </a:r>
            <a:r>
              <a:rPr kumimoji="0" lang="fi-FI" sz="2000" i="0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shhj:n</a:t>
            </a:r>
            <a:r>
              <a:rPr kumimoji="0" lang="fi-FI" sz="2000" i="0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 toimistoon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061739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EF6467C-B0C9-4E80-B22F-59641200AA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751114"/>
          </a:xfrm>
        </p:spPr>
        <p:txBody>
          <a:bodyPr/>
          <a:lstStyle/>
          <a:p>
            <a:r>
              <a:rPr lang="fi-FI" dirty="0"/>
              <a:t>Kokeen peruuttaminen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D035C043-304D-4A95-88A7-000B772AF8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1" y="2306744"/>
            <a:ext cx="10018713" cy="3865456"/>
          </a:xfrm>
        </p:spPr>
        <p:txBody>
          <a:bodyPr>
            <a:normAutofit fontScale="92500" lnSpcReduction="20000"/>
          </a:bodyPr>
          <a:lstStyle/>
          <a:p>
            <a:r>
              <a:rPr lang="fi-FI" dirty="0">
                <a:ea typeface="+mn-lt"/>
                <a:cs typeface="+mn-lt"/>
              </a:rPr>
              <a:t>Päätös tulee tehdä ennen kokeen alkamista ( ennen </a:t>
            </a:r>
            <a:r>
              <a:rPr lang="fi-FI" dirty="0" err="1">
                <a:ea typeface="+mn-lt"/>
                <a:cs typeface="+mn-lt"/>
              </a:rPr>
              <a:t>yt</a:t>
            </a:r>
            <a:r>
              <a:rPr lang="fi-FI" dirty="0">
                <a:ea typeface="+mn-lt"/>
                <a:cs typeface="+mn-lt"/>
              </a:rPr>
              <a:t>-puhuttelua ja koirien arvontaa)</a:t>
            </a:r>
            <a:endParaRPr lang="fi-FI" dirty="0"/>
          </a:p>
          <a:p>
            <a:pPr>
              <a:buClr>
                <a:srgbClr val="688727"/>
              </a:buClr>
            </a:pPr>
            <a:r>
              <a:rPr lang="fi-FI" dirty="0">
                <a:ea typeface="+mn-lt"/>
                <a:cs typeface="+mn-lt"/>
              </a:rPr>
              <a:t> Päätöksen tekee ylituomari yhdessä koetoimikunnan pj:n tai kokeen vastaavan toimitsijan kanssa</a:t>
            </a:r>
            <a:endParaRPr lang="fi-FI" dirty="0"/>
          </a:p>
          <a:p>
            <a:pPr>
              <a:buClr>
                <a:srgbClr val="688727"/>
              </a:buClr>
            </a:pPr>
            <a:endParaRPr lang="fi-FI" dirty="0">
              <a:ea typeface="+mn-lt"/>
              <a:cs typeface="+mn-lt"/>
            </a:endParaRPr>
          </a:p>
          <a:p>
            <a:pPr>
              <a:buClr>
                <a:srgbClr val="688727"/>
              </a:buClr>
            </a:pPr>
            <a:r>
              <a:rPr lang="fi-FI" dirty="0">
                <a:ea typeface="+mn-lt"/>
                <a:cs typeface="+mn-lt"/>
              </a:rPr>
              <a:t> Kun koe joudutaan peruuttamaan, ilmoittautumismaksu on palautettava </a:t>
            </a:r>
            <a:endParaRPr lang="fi-FI" dirty="0"/>
          </a:p>
          <a:p>
            <a:pPr>
              <a:buClr>
                <a:srgbClr val="688727"/>
              </a:buClr>
            </a:pPr>
            <a:endParaRPr lang="fi-FI" dirty="0"/>
          </a:p>
          <a:p>
            <a:pPr>
              <a:buClr>
                <a:srgbClr val="688727"/>
              </a:buClr>
            </a:pPr>
            <a:r>
              <a:rPr lang="fi-FI" sz="3300" dirty="0">
                <a:ea typeface="+mn-lt"/>
                <a:cs typeface="+mn-lt"/>
              </a:rPr>
              <a:t>Peruutetusta kokeesta lähetetään koepöytäkirja. </a:t>
            </a:r>
          </a:p>
          <a:p>
            <a:pPr lvl="1">
              <a:buClr>
                <a:srgbClr val="688727"/>
              </a:buClr>
            </a:pPr>
            <a:r>
              <a:rPr lang="fi-FI" sz="3100" dirty="0">
                <a:ea typeface="+mn-lt"/>
                <a:cs typeface="+mn-lt"/>
              </a:rPr>
              <a:t>Muista merkitä peruutuksen syy</a:t>
            </a:r>
            <a:endParaRPr lang="fi-FI" sz="3100" dirty="0"/>
          </a:p>
          <a:p>
            <a:pPr>
              <a:buClr>
                <a:srgbClr val="688727"/>
              </a:buClr>
            </a:pPr>
            <a:endParaRPr lang="fi-FI" sz="3300" dirty="0"/>
          </a:p>
          <a:p>
            <a:pPr>
              <a:buClr>
                <a:srgbClr val="688727"/>
              </a:buClr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564963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5D97EC5-2BD5-490A-B3A9-0C1046A837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033732"/>
          </a:xfrm>
        </p:spPr>
        <p:txBody>
          <a:bodyPr/>
          <a:lstStyle/>
          <a:p>
            <a:r>
              <a:rPr lang="fi-FI" dirty="0"/>
              <a:t>Kokeen peruuttaminen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CC14FBB-B6A7-495F-A669-E44D89DA5B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1991264"/>
            <a:ext cx="10018713" cy="3799936"/>
          </a:xfrm>
        </p:spPr>
        <p:txBody>
          <a:bodyPr>
            <a:normAutofit lnSpcReduction="10000"/>
          </a:bodyPr>
          <a:lstStyle/>
          <a:p>
            <a:r>
              <a:rPr lang="fi-FI" dirty="0">
                <a:ea typeface="+mn-lt"/>
                <a:cs typeface="+mn-lt"/>
              </a:rPr>
              <a:t>-Peruutus voidaan tehdä seuraavin perustein;</a:t>
            </a:r>
            <a:endParaRPr lang="fi-FI" dirty="0"/>
          </a:p>
          <a:p>
            <a:pPr lvl="1">
              <a:buClr>
                <a:srgbClr val="688727"/>
              </a:buClr>
              <a:buFont typeface="Wingdings"/>
              <a:buChar char="ü"/>
            </a:pPr>
            <a:r>
              <a:rPr lang="fi-FI" dirty="0">
                <a:ea typeface="+mn-lt"/>
                <a:cs typeface="+mn-lt"/>
              </a:rPr>
              <a:t> koe on siirretty jo kerran </a:t>
            </a:r>
            <a:endParaRPr lang="fi-FI" dirty="0"/>
          </a:p>
          <a:p>
            <a:pPr lvl="1">
              <a:buClr>
                <a:srgbClr val="688727"/>
              </a:buClr>
              <a:buFont typeface="Wingdings"/>
              <a:buChar char="ü"/>
            </a:pPr>
            <a:r>
              <a:rPr lang="fi-FI" dirty="0">
                <a:ea typeface="+mn-lt"/>
                <a:cs typeface="+mn-lt"/>
              </a:rPr>
              <a:t> sääolosuhteet ovat koiralle kohtuuttoman epäedulliset tai koiria vahingoittavat</a:t>
            </a:r>
            <a:endParaRPr lang="fi-FI" dirty="0"/>
          </a:p>
          <a:p>
            <a:pPr lvl="1">
              <a:buClr>
                <a:srgbClr val="688727"/>
              </a:buClr>
              <a:buFont typeface="Wingdings"/>
              <a:buChar char="ü"/>
            </a:pPr>
            <a:r>
              <a:rPr lang="fi-FI" dirty="0">
                <a:ea typeface="+mn-lt"/>
                <a:cs typeface="+mn-lt"/>
              </a:rPr>
              <a:t> koetta ei voida järjestää sääntöjen edellyttämällä tavalla esim. ylituomarin sairaus, onnettomuus</a:t>
            </a:r>
            <a:endParaRPr lang="fi-FI" sz="1800" dirty="0"/>
          </a:p>
          <a:p>
            <a:pPr lvl="3" indent="-285750">
              <a:buClr>
                <a:srgbClr val="688727"/>
              </a:buClr>
            </a:pPr>
            <a:r>
              <a:rPr lang="fi-FI" sz="1800" dirty="0">
                <a:ea typeface="+mn-lt"/>
                <a:cs typeface="+mn-lt"/>
              </a:rPr>
              <a:t> Mikäli sijaista ei saada hankittua</a:t>
            </a:r>
            <a:endParaRPr lang="fi-FI" sz="1800" dirty="0"/>
          </a:p>
          <a:p>
            <a:pPr lvl="1">
              <a:buClr>
                <a:srgbClr val="688727"/>
              </a:buClr>
              <a:buFont typeface="Wingdings"/>
              <a:buChar char="ü"/>
            </a:pPr>
            <a:r>
              <a:rPr lang="fi-FI" dirty="0">
                <a:ea typeface="+mn-lt"/>
                <a:cs typeface="+mn-lt"/>
              </a:rPr>
              <a:t> muu kokeen säännöissä / ohjeissa mainittu hyväksyttävä syy</a:t>
            </a:r>
            <a:endParaRPr lang="fi-FI" dirty="0"/>
          </a:p>
          <a:p>
            <a:pPr lvl="1">
              <a:buClr>
                <a:srgbClr val="688727"/>
              </a:buClr>
              <a:buFont typeface="Wingdings"/>
              <a:buChar char="ü"/>
            </a:pPr>
            <a:r>
              <a:rPr lang="fi-FI" dirty="0">
                <a:ea typeface="+mn-lt"/>
                <a:cs typeface="+mn-lt"/>
              </a:rPr>
              <a:t> kokeeseen ilmoittautuneita ei ole riittävästi</a:t>
            </a:r>
            <a:endParaRPr lang="fi-FI" dirty="0"/>
          </a:p>
          <a:p>
            <a:pPr lvl="3">
              <a:buClr>
                <a:srgbClr val="688727"/>
              </a:buClr>
            </a:pPr>
            <a:r>
              <a:rPr lang="fi-FI" sz="1800" dirty="0">
                <a:ea typeface="+mn-lt"/>
                <a:cs typeface="+mn-lt"/>
              </a:rPr>
              <a:t> tällöin ei kokeen siirtomahdollisuutta  </a:t>
            </a:r>
            <a:endParaRPr lang="fi-FI" sz="1800" dirty="0"/>
          </a:p>
          <a:p>
            <a:pPr>
              <a:buClr>
                <a:srgbClr val="688727"/>
              </a:buClr>
            </a:pPr>
            <a:endParaRPr lang="fi-FI" sz="1800" dirty="0"/>
          </a:p>
        </p:txBody>
      </p:sp>
    </p:spTree>
    <p:extLst>
      <p:ext uri="{BB962C8B-B14F-4D97-AF65-F5344CB8AC3E}">
        <p14:creationId xmlns:p14="http://schemas.microsoft.com/office/powerpoint/2010/main" val="11777925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0065397-8AFB-427F-BBC9-5351C35E30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Kokeen keskeyttäminen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65B8E677-7BF6-4C99-996B-3AF3144A12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2149415"/>
            <a:ext cx="10018713" cy="3641785"/>
          </a:xfrm>
        </p:spPr>
        <p:txBody>
          <a:bodyPr/>
          <a:lstStyle/>
          <a:p>
            <a:r>
              <a:rPr lang="fi-FI" dirty="0"/>
              <a:t>Perusteet keskeyttämiselle;</a:t>
            </a:r>
          </a:p>
          <a:p>
            <a:pPr lvl="2">
              <a:buClr>
                <a:srgbClr val="688727"/>
              </a:buClr>
            </a:pPr>
            <a:r>
              <a:rPr lang="fi-FI" sz="2400" b="1" dirty="0"/>
              <a:t>Olosuhteen muuttuvat </a:t>
            </a:r>
            <a:r>
              <a:rPr lang="fi-FI" sz="2000" dirty="0"/>
              <a:t>sellaisiksi että kokeen jatkaminen olisi eläinsuojelumääräysten vastaista. Esim. helle – ja pakkasrajasuositukset  (+20/-20 astetta) , leikkaava hanki</a:t>
            </a:r>
          </a:p>
          <a:p>
            <a:pPr lvl="2">
              <a:buClr>
                <a:srgbClr val="688727"/>
              </a:buClr>
            </a:pPr>
            <a:r>
              <a:rPr lang="fi-FI" sz="2000" dirty="0"/>
              <a:t>Myrsky; koiran työskentelyä ei voida arvioida.</a:t>
            </a:r>
          </a:p>
          <a:p>
            <a:pPr lvl="2">
              <a:buClr>
                <a:srgbClr val="688727"/>
              </a:buClr>
            </a:pPr>
            <a:r>
              <a:rPr lang="fi-FI" sz="2000" dirty="0"/>
              <a:t>Koira vahingoittuu kokeen aikana</a:t>
            </a:r>
          </a:p>
          <a:p>
            <a:pPr lvl="1">
              <a:buClr>
                <a:srgbClr val="688727"/>
              </a:buClr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582876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2495C9A-C282-4636-95F3-BF54E5A9CB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Kokeen keskeyttäminen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980E271C-1B3A-4566-8E4F-2A993147F8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2192547"/>
            <a:ext cx="10018713" cy="2563484"/>
          </a:xfrm>
        </p:spPr>
        <p:txBody>
          <a:bodyPr/>
          <a:lstStyle/>
          <a:p>
            <a:r>
              <a:rPr lang="fi-FI" dirty="0"/>
              <a:t>Keskeytetyn kokeen tulos lasketaan</a:t>
            </a:r>
          </a:p>
          <a:p>
            <a:pPr>
              <a:buClr>
                <a:srgbClr val="688727"/>
              </a:buClr>
            </a:pPr>
            <a:endParaRPr lang="fi-FI" dirty="0"/>
          </a:p>
          <a:p>
            <a:pPr>
              <a:buClr>
                <a:srgbClr val="688727"/>
              </a:buClr>
            </a:pPr>
            <a:r>
              <a:rPr lang="fi-FI" dirty="0"/>
              <a:t>Keskeytyksen syy merkitään koirakohtaiseen pöytäkirjaan huomautuksia kohtaan</a:t>
            </a:r>
          </a:p>
        </p:txBody>
      </p:sp>
    </p:spTree>
    <p:extLst>
      <p:ext uri="{BB962C8B-B14F-4D97-AF65-F5344CB8AC3E}">
        <p14:creationId xmlns:p14="http://schemas.microsoft.com/office/powerpoint/2010/main" val="3263018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C626D78-FB74-431A-8324-E8FEE809B2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867229"/>
          </a:xfrm>
        </p:spPr>
        <p:txBody>
          <a:bodyPr/>
          <a:lstStyle/>
          <a:p>
            <a:r>
              <a:rPr lang="fi-FI" dirty="0"/>
              <a:t>Paikantimen käyttö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98ABBCC-E90E-4117-B06C-087BA8932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1" y="1866899"/>
            <a:ext cx="10018713" cy="4305301"/>
          </a:xfrm>
        </p:spPr>
        <p:txBody>
          <a:bodyPr>
            <a:normAutofit/>
          </a:bodyPr>
          <a:lstStyle/>
          <a:p>
            <a:r>
              <a:rPr lang="fi-FI" dirty="0"/>
              <a:t>Koiranohjaaja päättää asian ennen ensimmäistä irtilaskua</a:t>
            </a:r>
          </a:p>
          <a:p>
            <a:r>
              <a:rPr lang="fi-FI" dirty="0"/>
              <a:t>Jos käytetään</a:t>
            </a:r>
          </a:p>
          <a:p>
            <a:pPr lvl="1"/>
            <a:r>
              <a:rPr lang="fi-FI" dirty="0"/>
              <a:t>Koiranohjaaja sitoutuu näyttämään tapahtumat tuomarille aina pyydettäessä.</a:t>
            </a:r>
          </a:p>
          <a:p>
            <a:pPr lvl="1"/>
            <a:r>
              <a:rPr lang="fi-FI" b="1" dirty="0"/>
              <a:t>Tuomari</a:t>
            </a:r>
            <a:r>
              <a:rPr lang="fi-FI" dirty="0"/>
              <a:t> toteaa tapahtumat </a:t>
            </a:r>
            <a:r>
              <a:rPr lang="fi-FI" b="1" dirty="0"/>
              <a:t>itse</a:t>
            </a:r>
            <a:r>
              <a:rPr lang="fi-FI" dirty="0"/>
              <a:t> puhelimen näytöltä. Ei koiranohjaajan kertomana.</a:t>
            </a:r>
          </a:p>
          <a:p>
            <a:pPr lvl="1"/>
            <a:r>
              <a:rPr lang="fi-FI" dirty="0"/>
              <a:t>Ylituomarilla on tarvittaessa oikeus tarkistaa tapahtumia paikantimesta</a:t>
            </a:r>
          </a:p>
          <a:p>
            <a:r>
              <a:rPr lang="fi-FI" dirty="0"/>
              <a:t>Suositeltavaa on, että koiranohjaaja antaa tuomareille pannan tunnukset seuraamisen helpottamiseksi</a:t>
            </a:r>
          </a:p>
          <a:p>
            <a:pPr lvl="1"/>
            <a:r>
              <a:rPr lang="fi-FI" dirty="0"/>
              <a:t>Ei voi vaatia</a:t>
            </a:r>
          </a:p>
          <a:p>
            <a:pPr lvl="1"/>
            <a:r>
              <a:rPr lang="fi-FI" dirty="0"/>
              <a:t>Tuomari poistaa pannan seurannan kokeen päätyttyä</a:t>
            </a:r>
          </a:p>
          <a:p>
            <a:pPr marL="457200" lvl="1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471676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4374A06-CCB5-4BE9-82F0-A1558B2FA6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0" y="308430"/>
            <a:ext cx="10018713" cy="852714"/>
          </a:xfrm>
        </p:spPr>
        <p:txBody>
          <a:bodyPr/>
          <a:lstStyle/>
          <a:p>
            <a:r>
              <a:rPr lang="fi-FI" dirty="0"/>
              <a:t>Kohtuuton häiriö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BF09609A-448A-467B-8692-EF044522B1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09" y="1373413"/>
            <a:ext cx="10018713" cy="4838701"/>
          </a:xfrm>
        </p:spPr>
        <p:txBody>
          <a:bodyPr>
            <a:normAutofit/>
          </a:bodyPr>
          <a:lstStyle/>
          <a:p>
            <a:r>
              <a:rPr lang="fi-FI" dirty="0"/>
              <a:t>Kohtuuttomaksi häiriöksi hyväksytään sääntökirjassa luetellut selkeät syyt</a:t>
            </a:r>
          </a:p>
          <a:p>
            <a:r>
              <a:rPr lang="fi-FI" dirty="0"/>
              <a:t>Myös muu tuomareiden toteama ja hyväksymä syy voidaan katsoa kohtuuttomaksi häiriöksi</a:t>
            </a:r>
          </a:p>
          <a:p>
            <a:pPr lvl="1"/>
            <a:r>
              <a:rPr lang="fi-FI" dirty="0"/>
              <a:t>Tällaisia ennalta arvaamattomia syitä on lukematon määrä eikä niitä voi kaikkia sääntökirjassa mainita</a:t>
            </a:r>
          </a:p>
          <a:p>
            <a:r>
              <a:rPr lang="fi-FI" b="1" dirty="0"/>
              <a:t>Ajettava täytyy olla ajettavissa ja tuomareilla tulee olla mahdollisuus arvostella</a:t>
            </a:r>
          </a:p>
          <a:p>
            <a:pPr lvl="1"/>
            <a:r>
              <a:rPr lang="fi-FI" b="1" dirty="0" err="1"/>
              <a:t>Huom</a:t>
            </a:r>
            <a:r>
              <a:rPr lang="fi-FI" b="1" dirty="0"/>
              <a:t>! </a:t>
            </a:r>
            <a:r>
              <a:rPr lang="fi-FI" dirty="0"/>
              <a:t>Myös hukkatyöskentelyn aikana koiralla tulee olla mahdollisuus työskennellä turvallisesti ja häiriöttömästi</a:t>
            </a:r>
          </a:p>
          <a:p>
            <a:r>
              <a:rPr lang="fi-FI" dirty="0"/>
              <a:t>Sorkkaeläimen ajo / jäljitys </a:t>
            </a:r>
            <a:r>
              <a:rPr lang="fi-FI" b="1" u="sng" dirty="0"/>
              <a:t>ei ole</a:t>
            </a:r>
            <a:r>
              <a:rPr lang="fi-FI" dirty="0"/>
              <a:t> kohtuuton häiriö</a:t>
            </a:r>
          </a:p>
          <a:p>
            <a:pPr lvl="1"/>
            <a:r>
              <a:rPr lang="fi-FI" dirty="0"/>
              <a:t>Kello käy</a:t>
            </a:r>
          </a:p>
        </p:txBody>
      </p:sp>
    </p:spTree>
    <p:extLst>
      <p:ext uri="{BB962C8B-B14F-4D97-AF65-F5344CB8AC3E}">
        <p14:creationId xmlns:p14="http://schemas.microsoft.com/office/powerpoint/2010/main" val="3873989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76000"/>
                <a:satMod val="180000"/>
              </a:schemeClr>
              <a:schemeClr val="bg2">
                <a:tint val="80000"/>
                <a:satMod val="120000"/>
                <a:lumMod val="180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E9D059B6-ADD8-488A-B346-63289E90D1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10" name="Freeform 6">
              <a:extLst>
                <a:ext uri="{FF2B5EF4-FFF2-40B4-BE49-F238E27FC236}">
                  <a16:creationId xmlns:a16="http://schemas.microsoft.com/office/drawing/2014/main" id="{F69B42B4-BC82-4495-A6F9-A28167B56A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1" name="Freeform 7">
              <a:extLst>
                <a:ext uri="{FF2B5EF4-FFF2-40B4-BE49-F238E27FC236}">
                  <a16:creationId xmlns:a16="http://schemas.microsoft.com/office/drawing/2014/main" id="{83CC168C-2AD4-4FFB-9F25-420ED6514C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2" name="Freeform 9">
              <a:extLst>
                <a:ext uri="{FF2B5EF4-FFF2-40B4-BE49-F238E27FC236}">
                  <a16:creationId xmlns:a16="http://schemas.microsoft.com/office/drawing/2014/main" id="{6C9F369A-6158-4AE8-BA04-138A9DFFAE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3" name="Freeform 10">
              <a:extLst>
                <a:ext uri="{FF2B5EF4-FFF2-40B4-BE49-F238E27FC236}">
                  <a16:creationId xmlns:a16="http://schemas.microsoft.com/office/drawing/2014/main" id="{FC7B1DF4-AD98-42A8-820F-667A3DCC40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4" name="Freeform 11">
              <a:extLst>
                <a:ext uri="{FF2B5EF4-FFF2-40B4-BE49-F238E27FC236}">
                  <a16:creationId xmlns:a16="http://schemas.microsoft.com/office/drawing/2014/main" id="{61C58B74-3656-4FD5-AC47-EE3A59EBB8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5" name="Freeform 12">
              <a:extLst>
                <a:ext uri="{FF2B5EF4-FFF2-40B4-BE49-F238E27FC236}">
                  <a16:creationId xmlns:a16="http://schemas.microsoft.com/office/drawing/2014/main" id="{8B349A01-D803-4A18-B608-47BFCED434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CE3D4922-3D1C-4679-9A86-15BFC1A252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164E9BCF-1B67-4514-808C-A5DCBDEB4A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-1" y="-1"/>
            <a:ext cx="4403709" cy="6858001"/>
          </a:xfrm>
          <a:custGeom>
            <a:avLst/>
            <a:gdLst>
              <a:gd name="connsiteX0" fmla="*/ 3223890 w 4403709"/>
              <a:gd name="connsiteY0" fmla="*/ 6858001 h 6858001"/>
              <a:gd name="connsiteX1" fmla="*/ 4101908 w 4403709"/>
              <a:gd name="connsiteY1" fmla="*/ 6858001 h 6858001"/>
              <a:gd name="connsiteX2" fmla="*/ 3254950 w 4403709"/>
              <a:gd name="connsiteY2" fmla="*/ 1599356 h 6858001"/>
              <a:gd name="connsiteX3" fmla="*/ 3254950 w 4403709"/>
              <a:gd name="connsiteY3" fmla="*/ 1594062 h 6858001"/>
              <a:gd name="connsiteX4" fmla="*/ 4403709 w 4403709"/>
              <a:gd name="connsiteY4" fmla="*/ 0 h 6858001"/>
              <a:gd name="connsiteX5" fmla="*/ 3254950 w 4403709"/>
              <a:gd name="connsiteY5" fmla="*/ 0 h 6858001"/>
              <a:gd name="connsiteX6" fmla="*/ 2903520 w 4403709"/>
              <a:gd name="connsiteY6" fmla="*/ 0 h 6858001"/>
              <a:gd name="connsiteX7" fmla="*/ 0 w 4403709"/>
              <a:gd name="connsiteY7" fmla="*/ 0 h 6858001"/>
              <a:gd name="connsiteX8" fmla="*/ 0 w 4403709"/>
              <a:gd name="connsiteY8" fmla="*/ 6858000 h 6858001"/>
              <a:gd name="connsiteX9" fmla="*/ 3223890 w 4403709"/>
              <a:gd name="connsiteY9" fmla="*/ 6858000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403709" h="6858001">
                <a:moveTo>
                  <a:pt x="3223890" y="6858001"/>
                </a:moveTo>
                <a:lnTo>
                  <a:pt x="4101908" y="6858001"/>
                </a:lnTo>
                <a:lnTo>
                  <a:pt x="3254950" y="1599356"/>
                </a:lnTo>
                <a:lnTo>
                  <a:pt x="3254950" y="1594062"/>
                </a:lnTo>
                <a:lnTo>
                  <a:pt x="4403709" y="0"/>
                </a:lnTo>
                <a:lnTo>
                  <a:pt x="3254950" y="0"/>
                </a:lnTo>
                <a:lnTo>
                  <a:pt x="2903520" y="0"/>
                </a:lnTo>
                <a:lnTo>
                  <a:pt x="0" y="0"/>
                </a:lnTo>
                <a:lnTo>
                  <a:pt x="0" y="6858000"/>
                </a:lnTo>
                <a:lnTo>
                  <a:pt x="3223890" y="6858000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lumMod val="89000"/>
                </a:schemeClr>
              </a:gs>
              <a:gs pos="23000">
                <a:schemeClr val="accent1">
                  <a:lumMod val="89000"/>
                </a:schemeClr>
              </a:gs>
              <a:gs pos="69000">
                <a:schemeClr val="accent1">
                  <a:lumMod val="75000"/>
                </a:schemeClr>
              </a:gs>
              <a:gs pos="97000">
                <a:schemeClr val="accent1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32238778-9D1D-45F4-BB78-76F208A224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315292" y="0"/>
            <a:ext cx="2436813" cy="6858001"/>
            <a:chOff x="1320800" y="0"/>
            <a:chExt cx="2436813" cy="6858001"/>
          </a:xfrm>
        </p:grpSpPr>
        <p:sp>
          <p:nvSpPr>
            <p:cNvPr id="22" name="Freeform 6">
              <a:extLst>
                <a:ext uri="{FF2B5EF4-FFF2-40B4-BE49-F238E27FC236}">
                  <a16:creationId xmlns:a16="http://schemas.microsoft.com/office/drawing/2014/main" id="{93667F4D-F2CD-4E50-BACC-24766910F7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>
              <a:extLst>
                <a:ext uri="{FF2B5EF4-FFF2-40B4-BE49-F238E27FC236}">
                  <a16:creationId xmlns:a16="http://schemas.microsoft.com/office/drawing/2014/main" id="{20CAAE25-D2F2-493F-9569-EC552C1ADD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8">
              <a:extLst>
                <a:ext uri="{FF2B5EF4-FFF2-40B4-BE49-F238E27FC236}">
                  <a16:creationId xmlns:a16="http://schemas.microsoft.com/office/drawing/2014/main" id="{42D5E996-541D-42BA-8B22-F7E96752CE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9">
              <a:extLst>
                <a:ext uri="{FF2B5EF4-FFF2-40B4-BE49-F238E27FC236}">
                  <a16:creationId xmlns:a16="http://schemas.microsoft.com/office/drawing/2014/main" id="{6BDB86F1-7C07-4D49-B9C9-7837A1FB25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0">
              <a:extLst>
                <a:ext uri="{FF2B5EF4-FFF2-40B4-BE49-F238E27FC236}">
                  <a16:creationId xmlns:a16="http://schemas.microsoft.com/office/drawing/2014/main" id="{92FDEA97-0861-44C0-9B26-4BB5F777AE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1">
              <a:extLst>
                <a:ext uri="{FF2B5EF4-FFF2-40B4-BE49-F238E27FC236}">
                  <a16:creationId xmlns:a16="http://schemas.microsoft.com/office/drawing/2014/main" id="{A9F3AA02-C861-444A-9178-0BD3D3CE16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4" name="Otsikko 3">
            <a:extLst>
              <a:ext uri="{FF2B5EF4-FFF2-40B4-BE49-F238E27FC236}">
                <a16:creationId xmlns:a16="http://schemas.microsoft.com/office/drawing/2014/main" id="{643C6C30-2312-4BBC-9606-23AA46B066E4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4850405" y="1396180"/>
            <a:ext cx="6698127" cy="384257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n-US" sz="6000" dirty="0" err="1"/>
              <a:t>Koejärjestelyt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29510307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76000"/>
                <a:satMod val="180000"/>
              </a:schemeClr>
              <a:schemeClr val="bg2">
                <a:tint val="80000"/>
                <a:satMod val="120000"/>
                <a:lumMod val="180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" name="Group 14">
            <a:extLst>
              <a:ext uri="{FF2B5EF4-FFF2-40B4-BE49-F238E27FC236}">
                <a16:creationId xmlns:a16="http://schemas.microsoft.com/office/drawing/2014/main" id="{FFDFDE97-4A97-47C3-A34F-FC7FD441CB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16" name="Freeform 6">
              <a:extLst>
                <a:ext uri="{FF2B5EF4-FFF2-40B4-BE49-F238E27FC236}">
                  <a16:creationId xmlns:a16="http://schemas.microsoft.com/office/drawing/2014/main" id="{5929D068-05C4-4FD7-805E-67B98DC007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7" name="Freeform 7">
              <a:extLst>
                <a:ext uri="{FF2B5EF4-FFF2-40B4-BE49-F238E27FC236}">
                  <a16:creationId xmlns:a16="http://schemas.microsoft.com/office/drawing/2014/main" id="{802E4133-42B8-4E61-88E6-34AA55241E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8" name="Freeform 9">
              <a:extLst>
                <a:ext uri="{FF2B5EF4-FFF2-40B4-BE49-F238E27FC236}">
                  <a16:creationId xmlns:a16="http://schemas.microsoft.com/office/drawing/2014/main" id="{3FA7762F-EFA7-4921-8668-F1C73A0D5F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9" name="Freeform 10">
              <a:extLst>
                <a:ext uri="{FF2B5EF4-FFF2-40B4-BE49-F238E27FC236}">
                  <a16:creationId xmlns:a16="http://schemas.microsoft.com/office/drawing/2014/main" id="{22FFCE41-B971-4162-8DF9-DBF817DDAC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0" name="Freeform 11">
              <a:extLst>
                <a:ext uri="{FF2B5EF4-FFF2-40B4-BE49-F238E27FC236}">
                  <a16:creationId xmlns:a16="http://schemas.microsoft.com/office/drawing/2014/main" id="{90D48A4B-3F05-4D98-B608-F5E23EA0D0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1" name="Freeform 12">
              <a:extLst>
                <a:ext uri="{FF2B5EF4-FFF2-40B4-BE49-F238E27FC236}">
                  <a16:creationId xmlns:a16="http://schemas.microsoft.com/office/drawing/2014/main" id="{AF334AC8-D046-47E1-BCFA-12AF52A42A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9" name="Otsikko 8">
            <a:extLst>
              <a:ext uri="{FF2B5EF4-FFF2-40B4-BE49-F238E27FC236}">
                <a16:creationId xmlns:a16="http://schemas.microsoft.com/office/drawing/2014/main" id="{01D5FF87-5E35-41E8-BD59-6411DE096B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53785" y="1380068"/>
            <a:ext cx="4978303" cy="2616199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/>
            <a:r>
              <a:rPr lang="en-US" sz="4000" dirty="0" err="1"/>
              <a:t>OmaKoira-sovellus</a:t>
            </a:r>
            <a:endParaRPr lang="en-US" sz="4000" dirty="0"/>
          </a:p>
        </p:txBody>
      </p:sp>
      <p:sp>
        <p:nvSpPr>
          <p:cNvPr id="10" name="Tekstin paikkamerkki 9">
            <a:extLst>
              <a:ext uri="{FF2B5EF4-FFF2-40B4-BE49-F238E27FC236}">
                <a16:creationId xmlns:a16="http://schemas.microsoft.com/office/drawing/2014/main" id="{F35C3511-0368-4B4F-9779-92378115AE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151575" y="3996267"/>
            <a:ext cx="4080514" cy="1139151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r"/>
            <a:r>
              <a:rPr lang="en-US" sz="2800" dirty="0" err="1"/>
              <a:t>Ladattavissa</a:t>
            </a:r>
            <a:r>
              <a:rPr lang="en-US" sz="2800" dirty="0"/>
              <a:t> </a:t>
            </a:r>
            <a:r>
              <a:rPr lang="en-US" sz="2800" dirty="0" err="1"/>
              <a:t>puhelimeen</a:t>
            </a:r>
            <a:endParaRPr lang="en-US" sz="2800" dirty="0"/>
          </a:p>
        </p:txBody>
      </p:sp>
      <p:sp>
        <p:nvSpPr>
          <p:cNvPr id="23" name="Rounded Rectangle 4">
            <a:extLst>
              <a:ext uri="{FF2B5EF4-FFF2-40B4-BE49-F238E27FC236}">
                <a16:creationId xmlns:a16="http://schemas.microsoft.com/office/drawing/2014/main" id="{A6EC7C54-B1A1-4667-BDEE-23E9270595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52944" y="648931"/>
            <a:ext cx="3982086" cy="5231964"/>
          </a:xfrm>
          <a:prstGeom prst="roundRect">
            <a:avLst>
              <a:gd name="adj" fmla="val 4834"/>
            </a:avLst>
          </a:prstGeom>
          <a:solidFill>
            <a:schemeClr val="bg1"/>
          </a:solidFill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Sisällön paikkamerkki 5">
            <a:extLst>
              <a:ext uri="{FF2B5EF4-FFF2-40B4-BE49-F238E27FC236}">
                <a16:creationId xmlns:a16="http://schemas.microsoft.com/office/drawing/2014/main" id="{366707FB-D4F9-47D1-AF81-89D043A8CBF4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 rotWithShape="1">
          <a:blip r:embed="rId3"/>
          <a:srcRect t="14094" r="3" b="1539"/>
          <a:stretch/>
        </p:blipFill>
        <p:spPr>
          <a:xfrm>
            <a:off x="7873801" y="1011765"/>
            <a:ext cx="3341190" cy="4546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886047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76000"/>
                <a:satMod val="180000"/>
              </a:schemeClr>
              <a:schemeClr val="bg2">
                <a:tint val="80000"/>
                <a:satMod val="120000"/>
                <a:lumMod val="180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8643778-7F6C-4E8D-84D1-D5CDB99281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1D22F88D-6907-48AF-B024-346E855E0D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-1" y="-1"/>
            <a:ext cx="4403709" cy="6858001"/>
          </a:xfrm>
          <a:custGeom>
            <a:avLst/>
            <a:gdLst>
              <a:gd name="connsiteX0" fmla="*/ 3223890 w 4403709"/>
              <a:gd name="connsiteY0" fmla="*/ 6858001 h 6858001"/>
              <a:gd name="connsiteX1" fmla="*/ 4101908 w 4403709"/>
              <a:gd name="connsiteY1" fmla="*/ 6858001 h 6858001"/>
              <a:gd name="connsiteX2" fmla="*/ 3254950 w 4403709"/>
              <a:gd name="connsiteY2" fmla="*/ 1599356 h 6858001"/>
              <a:gd name="connsiteX3" fmla="*/ 3254950 w 4403709"/>
              <a:gd name="connsiteY3" fmla="*/ 1594062 h 6858001"/>
              <a:gd name="connsiteX4" fmla="*/ 4403709 w 4403709"/>
              <a:gd name="connsiteY4" fmla="*/ 0 h 6858001"/>
              <a:gd name="connsiteX5" fmla="*/ 3254950 w 4403709"/>
              <a:gd name="connsiteY5" fmla="*/ 0 h 6858001"/>
              <a:gd name="connsiteX6" fmla="*/ 2903520 w 4403709"/>
              <a:gd name="connsiteY6" fmla="*/ 0 h 6858001"/>
              <a:gd name="connsiteX7" fmla="*/ 0 w 4403709"/>
              <a:gd name="connsiteY7" fmla="*/ 0 h 6858001"/>
              <a:gd name="connsiteX8" fmla="*/ 0 w 4403709"/>
              <a:gd name="connsiteY8" fmla="*/ 6858000 h 6858001"/>
              <a:gd name="connsiteX9" fmla="*/ 3223890 w 4403709"/>
              <a:gd name="connsiteY9" fmla="*/ 6858000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403709" h="6858001">
                <a:moveTo>
                  <a:pt x="3223890" y="6858001"/>
                </a:moveTo>
                <a:lnTo>
                  <a:pt x="4101908" y="6858001"/>
                </a:lnTo>
                <a:lnTo>
                  <a:pt x="3254950" y="1599356"/>
                </a:lnTo>
                <a:lnTo>
                  <a:pt x="3254950" y="1594062"/>
                </a:lnTo>
                <a:lnTo>
                  <a:pt x="4403709" y="0"/>
                </a:lnTo>
                <a:lnTo>
                  <a:pt x="3254950" y="0"/>
                </a:lnTo>
                <a:lnTo>
                  <a:pt x="2903520" y="0"/>
                </a:lnTo>
                <a:lnTo>
                  <a:pt x="0" y="0"/>
                </a:lnTo>
                <a:lnTo>
                  <a:pt x="0" y="6858000"/>
                </a:lnTo>
                <a:lnTo>
                  <a:pt x="3223890" y="6858000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lumMod val="89000"/>
                </a:schemeClr>
              </a:gs>
              <a:gs pos="23000">
                <a:schemeClr val="accent1">
                  <a:lumMod val="89000"/>
                </a:schemeClr>
              </a:gs>
              <a:gs pos="69000">
                <a:schemeClr val="accent1">
                  <a:lumMod val="75000"/>
                </a:schemeClr>
              </a:gs>
              <a:gs pos="97000">
                <a:schemeClr val="accent1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1E0FACBE-C1E4-471D-A76F-BF45DFD8D8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7621" y="685801"/>
            <a:ext cx="3234059" cy="5105400"/>
          </a:xfrm>
        </p:spPr>
        <p:txBody>
          <a:bodyPr>
            <a:normAutofit/>
          </a:bodyPr>
          <a:lstStyle/>
          <a:p>
            <a:pPr algn="l"/>
            <a:r>
              <a:rPr lang="fi-FI" dirty="0">
                <a:solidFill>
                  <a:srgbClr val="FFFFFF"/>
                </a:solidFill>
              </a:rPr>
              <a:t>Ylituomarin ohjeet ja velvollisuudet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F3842748-48B5-4DD0-A06A-A31C74024A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315292" y="0"/>
            <a:ext cx="2436813" cy="6858001"/>
            <a:chOff x="1320800" y="0"/>
            <a:chExt cx="2436813" cy="6858001"/>
          </a:xfrm>
        </p:grpSpPr>
        <p:sp>
          <p:nvSpPr>
            <p:cNvPr id="13" name="Freeform 6">
              <a:extLst>
                <a:ext uri="{FF2B5EF4-FFF2-40B4-BE49-F238E27FC236}">
                  <a16:creationId xmlns:a16="http://schemas.microsoft.com/office/drawing/2014/main" id="{548E99BE-1071-4690-9B9C-07926CEE55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4" name="Freeform 7">
              <a:extLst>
                <a:ext uri="{FF2B5EF4-FFF2-40B4-BE49-F238E27FC236}">
                  <a16:creationId xmlns:a16="http://schemas.microsoft.com/office/drawing/2014/main" id="{9301F039-B467-413A-B25C-770E51069D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5" name="Freeform 8">
              <a:extLst>
                <a:ext uri="{FF2B5EF4-FFF2-40B4-BE49-F238E27FC236}">
                  <a16:creationId xmlns:a16="http://schemas.microsoft.com/office/drawing/2014/main" id="{9F06AEC1-5558-49E8-8CAC-FEBD00DF00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6" name="Freeform 9">
              <a:extLst>
                <a:ext uri="{FF2B5EF4-FFF2-40B4-BE49-F238E27FC236}">
                  <a16:creationId xmlns:a16="http://schemas.microsoft.com/office/drawing/2014/main" id="{D10B76B9-BA68-471E-B58C-ED91198A9F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7" name="Freeform 10">
              <a:extLst>
                <a:ext uri="{FF2B5EF4-FFF2-40B4-BE49-F238E27FC236}">
                  <a16:creationId xmlns:a16="http://schemas.microsoft.com/office/drawing/2014/main" id="{FEB3913B-54A3-490E-BA4B-5D0330990F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8" name="Freeform 11">
              <a:extLst>
                <a:ext uri="{FF2B5EF4-FFF2-40B4-BE49-F238E27FC236}">
                  <a16:creationId xmlns:a16="http://schemas.microsoft.com/office/drawing/2014/main" id="{F75DC961-08A4-46F8-8A80-2E1FB977E1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4093DFE-7B4A-41C2-89D3-0BC9064CB6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19997" y="685801"/>
            <a:ext cx="6883027" cy="5105400"/>
          </a:xfrm>
        </p:spPr>
        <p:txBody>
          <a:bodyPr>
            <a:normAutofit/>
          </a:bodyPr>
          <a:lstStyle/>
          <a:p>
            <a:r>
              <a:rPr lang="fi-FI" sz="2800" dirty="0"/>
              <a:t>Varmistettava, että kokeessa olevat koirat on ilmoitettu määräaikaan mennessä</a:t>
            </a:r>
            <a:endParaRPr lang="fi-FI" sz="2400" dirty="0"/>
          </a:p>
          <a:p>
            <a:r>
              <a:rPr lang="fi-FI" sz="2800" dirty="0"/>
              <a:t>Valvottava, että kokeessa noudatetaan sääntöjä ja ohjeita</a:t>
            </a:r>
          </a:p>
          <a:p>
            <a:r>
              <a:rPr lang="fi-FI" sz="2800" dirty="0"/>
              <a:t>Valvottava, että arvostelu suoritetaan mahdollisimman yhdenmukaisesti</a:t>
            </a:r>
          </a:p>
          <a:p>
            <a:r>
              <a:rPr lang="fi-FI" sz="2800" dirty="0"/>
              <a:t>Huolehdittava kokeeseen osallistuvien oikeusturvasta</a:t>
            </a:r>
          </a:p>
          <a:p>
            <a:pPr lvl="1"/>
            <a:endParaRPr lang="fi-FI" dirty="0"/>
          </a:p>
          <a:p>
            <a:pPr lvl="1"/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26892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76000"/>
                <a:satMod val="180000"/>
              </a:schemeClr>
              <a:schemeClr val="bg2">
                <a:tint val="80000"/>
                <a:satMod val="120000"/>
                <a:lumMod val="180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8643778-7F6C-4E8D-84D1-D5CDB99281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D22F88D-6907-48AF-B024-346E855E0D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-1" y="-1"/>
            <a:ext cx="4403709" cy="6858001"/>
          </a:xfrm>
          <a:custGeom>
            <a:avLst/>
            <a:gdLst>
              <a:gd name="connsiteX0" fmla="*/ 3223890 w 4403709"/>
              <a:gd name="connsiteY0" fmla="*/ 6858001 h 6858001"/>
              <a:gd name="connsiteX1" fmla="*/ 4101908 w 4403709"/>
              <a:gd name="connsiteY1" fmla="*/ 6858001 h 6858001"/>
              <a:gd name="connsiteX2" fmla="*/ 3254950 w 4403709"/>
              <a:gd name="connsiteY2" fmla="*/ 1599356 h 6858001"/>
              <a:gd name="connsiteX3" fmla="*/ 3254950 w 4403709"/>
              <a:gd name="connsiteY3" fmla="*/ 1594062 h 6858001"/>
              <a:gd name="connsiteX4" fmla="*/ 4403709 w 4403709"/>
              <a:gd name="connsiteY4" fmla="*/ 0 h 6858001"/>
              <a:gd name="connsiteX5" fmla="*/ 3254950 w 4403709"/>
              <a:gd name="connsiteY5" fmla="*/ 0 h 6858001"/>
              <a:gd name="connsiteX6" fmla="*/ 2903520 w 4403709"/>
              <a:gd name="connsiteY6" fmla="*/ 0 h 6858001"/>
              <a:gd name="connsiteX7" fmla="*/ 0 w 4403709"/>
              <a:gd name="connsiteY7" fmla="*/ 0 h 6858001"/>
              <a:gd name="connsiteX8" fmla="*/ 0 w 4403709"/>
              <a:gd name="connsiteY8" fmla="*/ 6858000 h 6858001"/>
              <a:gd name="connsiteX9" fmla="*/ 3223890 w 4403709"/>
              <a:gd name="connsiteY9" fmla="*/ 6858000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403709" h="6858001">
                <a:moveTo>
                  <a:pt x="3223890" y="6858001"/>
                </a:moveTo>
                <a:lnTo>
                  <a:pt x="4101908" y="6858001"/>
                </a:lnTo>
                <a:lnTo>
                  <a:pt x="3254950" y="1599356"/>
                </a:lnTo>
                <a:lnTo>
                  <a:pt x="3254950" y="1594062"/>
                </a:lnTo>
                <a:lnTo>
                  <a:pt x="4403709" y="0"/>
                </a:lnTo>
                <a:lnTo>
                  <a:pt x="3254950" y="0"/>
                </a:lnTo>
                <a:lnTo>
                  <a:pt x="2903520" y="0"/>
                </a:lnTo>
                <a:lnTo>
                  <a:pt x="0" y="0"/>
                </a:lnTo>
                <a:lnTo>
                  <a:pt x="0" y="6858000"/>
                </a:lnTo>
                <a:lnTo>
                  <a:pt x="3223890" y="6858000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lumMod val="89000"/>
                </a:schemeClr>
              </a:gs>
              <a:gs pos="23000">
                <a:schemeClr val="accent1">
                  <a:lumMod val="89000"/>
                </a:schemeClr>
              </a:gs>
              <a:gs pos="69000">
                <a:schemeClr val="accent1">
                  <a:lumMod val="75000"/>
                </a:schemeClr>
              </a:gs>
              <a:gs pos="97000">
                <a:schemeClr val="accent1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Otsikko 3">
            <a:extLst>
              <a:ext uri="{FF2B5EF4-FFF2-40B4-BE49-F238E27FC236}">
                <a16:creationId xmlns:a16="http://schemas.microsoft.com/office/drawing/2014/main" id="{8CA34295-E3FA-4B16-B831-692AD56637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112" y="685801"/>
            <a:ext cx="2743200" cy="5105400"/>
          </a:xfrm>
        </p:spPr>
        <p:txBody>
          <a:bodyPr>
            <a:normAutofit/>
          </a:bodyPr>
          <a:lstStyle/>
          <a:p>
            <a:pPr algn="l"/>
            <a:r>
              <a:rPr lang="fi-FI" sz="4400" dirty="0">
                <a:solidFill>
                  <a:srgbClr val="FFFFFF"/>
                </a:solidFill>
              </a:rPr>
              <a:t>Arvonta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F3842748-48B5-4DD0-A06A-A31C74024A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315292" y="0"/>
            <a:ext cx="2436813" cy="6858001"/>
            <a:chOff x="1320800" y="0"/>
            <a:chExt cx="2436813" cy="6858001"/>
          </a:xfrm>
        </p:grpSpPr>
        <p:sp>
          <p:nvSpPr>
            <p:cNvPr id="15" name="Freeform 6">
              <a:extLst>
                <a:ext uri="{FF2B5EF4-FFF2-40B4-BE49-F238E27FC236}">
                  <a16:creationId xmlns:a16="http://schemas.microsoft.com/office/drawing/2014/main" id="{548E99BE-1071-4690-9B9C-07926CEE55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>
              <a:extLst>
                <a:ext uri="{FF2B5EF4-FFF2-40B4-BE49-F238E27FC236}">
                  <a16:creationId xmlns:a16="http://schemas.microsoft.com/office/drawing/2014/main" id="{9301F039-B467-413A-B25C-770E51069D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>
              <a:extLst>
                <a:ext uri="{FF2B5EF4-FFF2-40B4-BE49-F238E27FC236}">
                  <a16:creationId xmlns:a16="http://schemas.microsoft.com/office/drawing/2014/main" id="{9F06AEC1-5558-49E8-8CAC-FEBD00DF00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>
              <a:extLst>
                <a:ext uri="{FF2B5EF4-FFF2-40B4-BE49-F238E27FC236}">
                  <a16:creationId xmlns:a16="http://schemas.microsoft.com/office/drawing/2014/main" id="{D10B76B9-BA68-471E-B58C-ED91198A9F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>
              <a:extLst>
                <a:ext uri="{FF2B5EF4-FFF2-40B4-BE49-F238E27FC236}">
                  <a16:creationId xmlns:a16="http://schemas.microsoft.com/office/drawing/2014/main" id="{FEB3913B-54A3-490E-BA4B-5D0330990F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>
              <a:extLst>
                <a:ext uri="{FF2B5EF4-FFF2-40B4-BE49-F238E27FC236}">
                  <a16:creationId xmlns:a16="http://schemas.microsoft.com/office/drawing/2014/main" id="{F75DC961-08A4-46F8-8A80-2E1FB977E1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5" name="Sisällön paikkamerkki 4">
            <a:extLst>
              <a:ext uri="{FF2B5EF4-FFF2-40B4-BE49-F238E27FC236}">
                <a16:creationId xmlns:a16="http://schemas.microsoft.com/office/drawing/2014/main" id="{C2A1AF78-0C3E-4E6E-A5A7-E6DAC6FA63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7106" y="685801"/>
            <a:ext cx="6385918" cy="5105400"/>
          </a:xfrm>
        </p:spPr>
        <p:txBody>
          <a:bodyPr>
            <a:normAutofit/>
          </a:bodyPr>
          <a:lstStyle/>
          <a:p>
            <a:r>
              <a:rPr lang="fi-FI" sz="3600" dirty="0"/>
              <a:t>Yleisohje  3.1.</a:t>
            </a:r>
          </a:p>
          <a:p>
            <a:pPr lvl="1"/>
            <a:r>
              <a:rPr lang="fi-FI" sz="3200" dirty="0"/>
              <a:t>”Koirat arvotaan  maastoihin ylituomarin puhuttelun jälkeen, mikäli järjestelyt eivät vaadi tekemään sitä etukäteen”</a:t>
            </a:r>
          </a:p>
          <a:p>
            <a:pPr lvl="1"/>
            <a:r>
              <a:rPr lang="fi-FI" sz="3200" dirty="0"/>
              <a:t>Ylituomari vastaa, että arvonta suoritetaan avoimesti ja puolueettomasti</a:t>
            </a:r>
          </a:p>
        </p:txBody>
      </p:sp>
    </p:spTree>
    <p:extLst>
      <p:ext uri="{BB962C8B-B14F-4D97-AF65-F5344CB8AC3E}">
        <p14:creationId xmlns:p14="http://schemas.microsoft.com/office/powerpoint/2010/main" val="1833949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76000"/>
                <a:satMod val="180000"/>
              </a:schemeClr>
              <a:schemeClr val="bg2">
                <a:tint val="80000"/>
                <a:satMod val="120000"/>
                <a:lumMod val="180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FFDFDE97-4A97-47C3-A34F-FC7FD441CB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11" name="Freeform 6">
              <a:extLst>
                <a:ext uri="{FF2B5EF4-FFF2-40B4-BE49-F238E27FC236}">
                  <a16:creationId xmlns:a16="http://schemas.microsoft.com/office/drawing/2014/main" id="{5929D068-05C4-4FD7-805E-67B98DC007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2" name="Freeform 7">
              <a:extLst>
                <a:ext uri="{FF2B5EF4-FFF2-40B4-BE49-F238E27FC236}">
                  <a16:creationId xmlns:a16="http://schemas.microsoft.com/office/drawing/2014/main" id="{802E4133-42B8-4E61-88E6-34AA55241E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3" name="Freeform 9">
              <a:extLst>
                <a:ext uri="{FF2B5EF4-FFF2-40B4-BE49-F238E27FC236}">
                  <a16:creationId xmlns:a16="http://schemas.microsoft.com/office/drawing/2014/main" id="{3FA7762F-EFA7-4921-8668-F1C73A0D5F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4" name="Freeform 10">
              <a:extLst>
                <a:ext uri="{FF2B5EF4-FFF2-40B4-BE49-F238E27FC236}">
                  <a16:creationId xmlns:a16="http://schemas.microsoft.com/office/drawing/2014/main" id="{22FFCE41-B971-4162-8DF9-DBF817DDAC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5" name="Freeform 11">
              <a:extLst>
                <a:ext uri="{FF2B5EF4-FFF2-40B4-BE49-F238E27FC236}">
                  <a16:creationId xmlns:a16="http://schemas.microsoft.com/office/drawing/2014/main" id="{90D48A4B-3F05-4D98-B608-F5E23EA0D0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6" name="Freeform 12">
              <a:extLst>
                <a:ext uri="{FF2B5EF4-FFF2-40B4-BE49-F238E27FC236}">
                  <a16:creationId xmlns:a16="http://schemas.microsoft.com/office/drawing/2014/main" id="{AF334AC8-D046-47E1-BCFA-12AF52A42A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Otsikko 1">
            <a:extLst>
              <a:ext uri="{FF2B5EF4-FFF2-40B4-BE49-F238E27FC236}">
                <a16:creationId xmlns:a16="http://schemas.microsoft.com/office/drawing/2014/main" id="{A04E5B34-39C4-46C4-AFE6-F438710671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53785" y="1380068"/>
            <a:ext cx="5428432" cy="2616199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>
              <a:lnSpc>
                <a:spcPct val="90000"/>
              </a:lnSpc>
            </a:pPr>
            <a:r>
              <a:rPr lang="en-US" sz="4200"/>
              <a:t>Sovelluksessa on kaikki koetilanteessa tarvittava tieto koirista ja pätevyyksistä </a:t>
            </a:r>
          </a:p>
        </p:txBody>
      </p:sp>
      <p:pic>
        <p:nvPicPr>
          <p:cNvPr id="5" name="Sisällön paikkamerkki 4">
            <a:extLst>
              <a:ext uri="{FF2B5EF4-FFF2-40B4-BE49-F238E27FC236}">
                <a16:creationId xmlns:a16="http://schemas.microsoft.com/office/drawing/2014/main" id="{281221D2-C64A-4C92-8DF6-C4DFDAED2DAF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 rotWithShape="1">
          <a:blip r:embed="rId3"/>
          <a:srcRect r="-1" b="8030"/>
          <a:stretch/>
        </p:blipFill>
        <p:spPr>
          <a:xfrm>
            <a:off x="8127998" y="10"/>
            <a:ext cx="4064001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7391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69591BF-726E-4F1B-BB06-FDE4E05FEC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7120" y="1322287"/>
            <a:ext cx="6400514" cy="1371600"/>
          </a:xfrm>
        </p:spPr>
        <p:txBody>
          <a:bodyPr>
            <a:noAutofit/>
          </a:bodyPr>
          <a:lstStyle/>
          <a:p>
            <a:pPr algn="l"/>
            <a:r>
              <a:rPr lang="fi-FI" sz="3600"/>
              <a:t>Tuomaripätevyydet</a:t>
            </a:r>
            <a:br>
              <a:rPr lang="fi-FI" sz="3600"/>
            </a:br>
            <a:r>
              <a:rPr lang="fi-FI" sz="3600"/>
              <a:t>Koetoimitsijapätevyydet</a:t>
            </a:r>
            <a:endParaRPr lang="fi-FI" sz="3600" dirty="0"/>
          </a:p>
        </p:txBody>
      </p:sp>
      <p:pic>
        <p:nvPicPr>
          <p:cNvPr id="5" name="Sisällön paikkamerkki 4">
            <a:extLst>
              <a:ext uri="{FF2B5EF4-FFF2-40B4-BE49-F238E27FC236}">
                <a16:creationId xmlns:a16="http://schemas.microsoft.com/office/drawing/2014/main" id="{B35F80ED-7202-4B96-A2C3-A9DA8F33235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172018" y="663636"/>
            <a:ext cx="3220506" cy="5830532"/>
          </a:xfrm>
          <a:prstGeom prst="rect">
            <a:avLst/>
          </a:prstGeom>
        </p:spPr>
      </p:pic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28C3DEBD-A81E-4C4D-9A79-46ACDA711C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197120" y="3029857"/>
            <a:ext cx="6687706" cy="1828800"/>
          </a:xfrm>
        </p:spPr>
        <p:txBody>
          <a:bodyPr>
            <a:normAutofit fontScale="92500" lnSpcReduction="10000"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fi-FI" sz="2800"/>
              <a:t>Palkintotuomari- ja koetoimitsijapätevyydet lisätään järjestelmään kennelpiireissä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fi-FI" sz="2800"/>
              <a:t>Ylituomaripätevyydet näkyvät automaattisesti</a:t>
            </a:r>
            <a:endParaRPr lang="fi-FI" sz="2800" dirty="0"/>
          </a:p>
        </p:txBody>
      </p:sp>
    </p:spTree>
    <p:extLst>
      <p:ext uri="{BB962C8B-B14F-4D97-AF65-F5344CB8AC3E}">
        <p14:creationId xmlns:p14="http://schemas.microsoft.com/office/powerpoint/2010/main" val="9098378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C9CB887-2780-47D2-9613-BE012A3FB9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0114" y="1600200"/>
            <a:ext cx="6550264" cy="1371600"/>
          </a:xfrm>
        </p:spPr>
        <p:txBody>
          <a:bodyPr>
            <a:normAutofit/>
          </a:bodyPr>
          <a:lstStyle/>
          <a:p>
            <a:pPr algn="l"/>
            <a:r>
              <a:rPr lang="fi-FI" sz="2800"/>
              <a:t>Kaikki omistuksessa olevat koirat näkyvät sovelluksessa</a:t>
            </a:r>
            <a:endParaRPr lang="fi-FI" sz="2800" dirty="0"/>
          </a:p>
        </p:txBody>
      </p:sp>
      <p:pic>
        <p:nvPicPr>
          <p:cNvPr id="5" name="Sisällön paikkamerkki 4">
            <a:extLst>
              <a:ext uri="{FF2B5EF4-FFF2-40B4-BE49-F238E27FC236}">
                <a16:creationId xmlns:a16="http://schemas.microsoft.com/office/drawing/2014/main" id="{E6096E61-2F79-4D3D-AE49-0D12904A801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190378" y="242527"/>
            <a:ext cx="3549121" cy="6372946"/>
          </a:xfrm>
          <a:prstGeom prst="rect">
            <a:avLst/>
          </a:prstGeom>
        </p:spPr>
      </p:pic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FDA08C2C-B69A-4AD3-BA0B-D67221BE45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640114" y="2971801"/>
            <a:ext cx="5989879" cy="1828800"/>
          </a:xfrm>
        </p:spPr>
        <p:txBody>
          <a:bodyPr>
            <a:normAutofit/>
          </a:bodyPr>
          <a:lstStyle/>
          <a:p>
            <a:pPr algn="l"/>
            <a:r>
              <a:rPr lang="fi-FI" sz="2800"/>
              <a:t>Rokotukset näkyvät, jos eläinlääkäri on syöttänyt tiedot</a:t>
            </a:r>
            <a:endParaRPr lang="fi-FI" sz="2800" dirty="0"/>
          </a:p>
        </p:txBody>
      </p:sp>
    </p:spTree>
    <p:extLst>
      <p:ext uri="{BB962C8B-B14F-4D97-AF65-F5344CB8AC3E}">
        <p14:creationId xmlns:p14="http://schemas.microsoft.com/office/powerpoint/2010/main" val="37480930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76000"/>
                <a:satMod val="180000"/>
              </a:schemeClr>
              <a:schemeClr val="bg2">
                <a:tint val="80000"/>
                <a:satMod val="120000"/>
                <a:lumMod val="180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9">
            <a:extLst>
              <a:ext uri="{FF2B5EF4-FFF2-40B4-BE49-F238E27FC236}">
                <a16:creationId xmlns:a16="http://schemas.microsoft.com/office/drawing/2014/main" id="{FFDFDE97-4A97-47C3-A34F-FC7FD441CB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11" name="Freeform 6">
              <a:extLst>
                <a:ext uri="{FF2B5EF4-FFF2-40B4-BE49-F238E27FC236}">
                  <a16:creationId xmlns:a16="http://schemas.microsoft.com/office/drawing/2014/main" id="{5929D068-05C4-4FD7-805E-67B98DC007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2" name="Freeform 7">
              <a:extLst>
                <a:ext uri="{FF2B5EF4-FFF2-40B4-BE49-F238E27FC236}">
                  <a16:creationId xmlns:a16="http://schemas.microsoft.com/office/drawing/2014/main" id="{802E4133-42B8-4E61-88E6-34AA55241E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3" name="Freeform 9">
              <a:extLst>
                <a:ext uri="{FF2B5EF4-FFF2-40B4-BE49-F238E27FC236}">
                  <a16:creationId xmlns:a16="http://schemas.microsoft.com/office/drawing/2014/main" id="{3FA7762F-EFA7-4921-8668-F1C73A0D5F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4" name="Freeform 10">
              <a:extLst>
                <a:ext uri="{FF2B5EF4-FFF2-40B4-BE49-F238E27FC236}">
                  <a16:creationId xmlns:a16="http://schemas.microsoft.com/office/drawing/2014/main" id="{22FFCE41-B971-4162-8DF9-DBF817DDAC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5" name="Freeform 11">
              <a:extLst>
                <a:ext uri="{FF2B5EF4-FFF2-40B4-BE49-F238E27FC236}">
                  <a16:creationId xmlns:a16="http://schemas.microsoft.com/office/drawing/2014/main" id="{90D48A4B-3F05-4D98-B608-F5E23EA0D0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6" name="Freeform 12">
              <a:extLst>
                <a:ext uri="{FF2B5EF4-FFF2-40B4-BE49-F238E27FC236}">
                  <a16:creationId xmlns:a16="http://schemas.microsoft.com/office/drawing/2014/main" id="{AF334AC8-D046-47E1-BCFA-12AF52A42A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Otsikko 1">
            <a:extLst>
              <a:ext uri="{FF2B5EF4-FFF2-40B4-BE49-F238E27FC236}">
                <a16:creationId xmlns:a16="http://schemas.microsoft.com/office/drawing/2014/main" id="{6F08BAF4-852B-4F87-BA82-30FAFDB18077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2253785" y="1380068"/>
            <a:ext cx="5428432" cy="2616199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 algn="r"/>
            <a:r>
              <a:rPr lang="en-US" sz="6000" dirty="0" err="1"/>
              <a:t>Rokotukset</a:t>
            </a:r>
            <a:br>
              <a:rPr lang="en-US" sz="6000" dirty="0"/>
            </a:br>
            <a:r>
              <a:rPr lang="en-US" sz="6000" dirty="0" err="1"/>
              <a:t>näkyvät</a:t>
            </a:r>
            <a:r>
              <a:rPr lang="en-US" sz="6000" dirty="0"/>
              <a:t> </a:t>
            </a:r>
            <a:r>
              <a:rPr lang="en-US" sz="6000" dirty="0" err="1"/>
              <a:t>eriteltyinä</a:t>
            </a:r>
            <a:endParaRPr lang="en-US" sz="6000" dirty="0"/>
          </a:p>
        </p:txBody>
      </p:sp>
      <p:pic>
        <p:nvPicPr>
          <p:cNvPr id="5" name="Sisällön paikkamerkki 4">
            <a:extLst>
              <a:ext uri="{FF2B5EF4-FFF2-40B4-BE49-F238E27FC236}">
                <a16:creationId xmlns:a16="http://schemas.microsoft.com/office/drawing/2014/main" id="{6DFF7314-6F19-4E03-AB8D-2FAF82150E43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 rotWithShape="1">
          <a:blip r:embed="rId3"/>
          <a:srcRect r="-1" b="6765"/>
          <a:stretch/>
        </p:blipFill>
        <p:spPr>
          <a:xfrm>
            <a:off x="8127998" y="10"/>
            <a:ext cx="4064001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39936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F4A418C-D012-42AB-8179-C847CB90BA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0" y="322943"/>
            <a:ext cx="10018713" cy="881743"/>
          </a:xfrm>
        </p:spPr>
        <p:txBody>
          <a:bodyPr/>
          <a:lstStyle/>
          <a:p>
            <a:r>
              <a:rPr lang="fi-FI" dirty="0"/>
              <a:t>OmaKoira-palvelu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D36FFC37-8846-4DD1-A70F-F655A258B9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1741713"/>
            <a:ext cx="10018713" cy="4049487"/>
          </a:xfrm>
        </p:spPr>
        <p:txBody>
          <a:bodyPr>
            <a:normAutofit fontScale="92500" lnSpcReduction="20000"/>
          </a:bodyPr>
          <a:lstStyle/>
          <a:p>
            <a:r>
              <a:rPr lang="fi-FI" sz="2800" dirty="0"/>
              <a:t>Sovellukseen merkityt tiedot ovat päteviä ja riittäviä koetilanteessa</a:t>
            </a:r>
          </a:p>
          <a:p>
            <a:pPr lvl="1"/>
            <a:r>
              <a:rPr lang="fi-FI" sz="2400" dirty="0"/>
              <a:t>Koirat</a:t>
            </a:r>
          </a:p>
          <a:p>
            <a:pPr lvl="2"/>
            <a:r>
              <a:rPr lang="fi-FI" sz="2200" dirty="0"/>
              <a:t>Rokotusten voimassaolo voidaan todeta sovelluksesta</a:t>
            </a:r>
          </a:p>
          <a:p>
            <a:pPr lvl="1"/>
            <a:r>
              <a:rPr lang="fi-FI" sz="2400" dirty="0"/>
              <a:t>Tuomarit</a:t>
            </a:r>
          </a:p>
          <a:p>
            <a:pPr lvl="1">
              <a:buClr>
                <a:srgbClr val="688727"/>
              </a:buClr>
            </a:pPr>
            <a:r>
              <a:rPr lang="fi-FI" sz="2200" dirty="0"/>
              <a:t>Kennelpiirien sovellukseen merkitsemät tuomaripätevyydet</a:t>
            </a:r>
            <a:endParaRPr lang="fi-FI" dirty="0"/>
          </a:p>
          <a:p>
            <a:pPr lvl="2"/>
            <a:r>
              <a:rPr lang="fi-FI" sz="2200" dirty="0"/>
              <a:t>Kennelliiton jäsenyys</a:t>
            </a:r>
          </a:p>
          <a:p>
            <a:pPr lvl="2"/>
            <a:r>
              <a:rPr lang="fi-FI" sz="2200" dirty="0"/>
              <a:t>Tulevaisuudessa sovelluksessa näkyy myös aikaisempi toiminta palkintotuomarina niillä, jotka ovat kennelliiton jäseniä</a:t>
            </a:r>
          </a:p>
          <a:p>
            <a:pPr lvl="1"/>
            <a:r>
              <a:rPr lang="fi-FI" sz="2400" dirty="0"/>
              <a:t>Ylituomaripätevyydet</a:t>
            </a:r>
          </a:p>
          <a:p>
            <a:pPr lvl="1"/>
            <a:r>
              <a:rPr lang="fi-FI" sz="2400" dirty="0"/>
              <a:t>Koetoimitsijapätevyydet</a:t>
            </a:r>
          </a:p>
          <a:p>
            <a:pPr lvl="1"/>
            <a:endParaRPr lang="fi-FI" sz="2400" dirty="0"/>
          </a:p>
          <a:p>
            <a:pPr marL="457200" lvl="1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8289342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C08A214-727B-480C-B3E6-24BB239E3A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685800"/>
            <a:ext cx="7180718" cy="1752599"/>
          </a:xfrm>
        </p:spPr>
        <p:txBody>
          <a:bodyPr>
            <a:noAutofit/>
          </a:bodyPr>
          <a:lstStyle/>
          <a:p>
            <a:r>
              <a:rPr lang="fi-FI" sz="6000" dirty="0"/>
              <a:t>Huomioita</a:t>
            </a:r>
            <a:br>
              <a:rPr lang="fi-FI" sz="6000" dirty="0"/>
            </a:br>
            <a:r>
              <a:rPr lang="fi-FI" sz="6000" dirty="0"/>
              <a:t>koetallennuksesta</a:t>
            </a:r>
          </a:p>
        </p:txBody>
      </p:sp>
      <p:pic>
        <p:nvPicPr>
          <p:cNvPr id="7" name="Sisällön paikkamerkki 6">
            <a:extLst>
              <a:ext uri="{FF2B5EF4-FFF2-40B4-BE49-F238E27FC236}">
                <a16:creationId xmlns:a16="http://schemas.microsoft.com/office/drawing/2014/main" id="{BAE41B44-EF4F-4B64-844B-F4E35BEF794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2" t="2530" r="18973" b="9170"/>
          <a:stretch/>
        </p:blipFill>
        <p:spPr>
          <a:xfrm>
            <a:off x="4996130" y="2438399"/>
            <a:ext cx="6629812" cy="4062117"/>
          </a:xfrm>
        </p:spPr>
      </p:pic>
    </p:spTree>
    <p:extLst>
      <p:ext uri="{BB962C8B-B14F-4D97-AF65-F5344CB8AC3E}">
        <p14:creationId xmlns:p14="http://schemas.microsoft.com/office/powerpoint/2010/main" val="34984010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6357EFA-BD4F-4FA7-ACBF-DC3165D610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68197" y="254000"/>
            <a:ext cx="10018713" cy="751114"/>
          </a:xfrm>
        </p:spPr>
        <p:txBody>
          <a:bodyPr/>
          <a:lstStyle/>
          <a:p>
            <a:r>
              <a:rPr lang="fi-FI" dirty="0"/>
              <a:t>Ylituomarin kertomus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9018AFD5-BC72-413C-8054-4DC34DE4FD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8196" y="1233715"/>
            <a:ext cx="10018713" cy="4847771"/>
          </a:xfrm>
        </p:spPr>
        <p:txBody>
          <a:bodyPr>
            <a:normAutofit fontScale="92500" lnSpcReduction="10000"/>
          </a:bodyPr>
          <a:lstStyle/>
          <a:p>
            <a:r>
              <a:rPr lang="fi-FI" dirty="0"/>
              <a:t>Koekauden kokeessa jonkin verran puutteellisesti täytettyjä kertomuksia</a:t>
            </a:r>
          </a:p>
          <a:p>
            <a:r>
              <a:rPr lang="fi-FI" dirty="0"/>
              <a:t>Ei riitä maininta ”koekauden koe”</a:t>
            </a:r>
          </a:p>
          <a:p>
            <a:r>
              <a:rPr lang="fi-FI" dirty="0"/>
              <a:t>Mainittava vähintään</a:t>
            </a:r>
          </a:p>
          <a:p>
            <a:pPr lvl="1"/>
            <a:r>
              <a:rPr lang="fi-FI" dirty="0"/>
              <a:t>Tiedot ilmoittautumisesta (pvm ja aika)</a:t>
            </a:r>
          </a:p>
          <a:p>
            <a:pPr lvl="1"/>
            <a:r>
              <a:rPr lang="fi-FI" dirty="0"/>
              <a:t>Kokeen purku</a:t>
            </a:r>
          </a:p>
          <a:p>
            <a:pPr lvl="1"/>
            <a:r>
              <a:rPr lang="fi-FI" dirty="0"/>
              <a:t>Kokeen päättäminen</a:t>
            </a:r>
          </a:p>
          <a:p>
            <a:r>
              <a:rPr lang="fi-FI" dirty="0"/>
              <a:t>Tallennusohjelma huomauttaa puuttuvasta </a:t>
            </a:r>
            <a:r>
              <a:rPr lang="fi-FI" dirty="0" err="1"/>
              <a:t>yt</a:t>
            </a:r>
            <a:r>
              <a:rPr lang="fi-FI" dirty="0"/>
              <a:t> kertomuksesta</a:t>
            </a:r>
          </a:p>
          <a:p>
            <a:r>
              <a:rPr lang="fi-FI" dirty="0"/>
              <a:t>Rasti ”raportoitavaa kennelpiirille” tarkoittaa vain jotain negatiivista/epäselvää tapahtumaa kokeessa. </a:t>
            </a:r>
          </a:p>
          <a:p>
            <a:pPr lvl="1"/>
            <a:r>
              <a:rPr lang="fi-FI" dirty="0"/>
              <a:t>Sellaista, mikä täytyy saattaa kokeen myöntäjän tiedoksi ja josta </a:t>
            </a:r>
            <a:r>
              <a:rPr lang="fi-FI" dirty="0" err="1"/>
              <a:t>yt</a:t>
            </a:r>
            <a:r>
              <a:rPr lang="fi-FI" dirty="0"/>
              <a:t> tekee lisäselvityksen kokeen myöntäjälle</a:t>
            </a:r>
          </a:p>
          <a:p>
            <a:pPr lvl="1"/>
            <a:r>
              <a:rPr lang="fi-FI" dirty="0"/>
              <a:t>EI SIIS tarkoita tiedottamista hyvästä tulostasosta tai hienosti järjestetystä kokeesta</a:t>
            </a:r>
          </a:p>
          <a:p>
            <a:pPr marL="457200" lvl="1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958276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ksi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8BB434"/>
      </a:accent1>
      <a:accent2>
        <a:srgbClr val="33A583"/>
      </a:accent2>
      <a:accent3>
        <a:srgbClr val="3594B4"/>
      </a:accent3>
      <a:accent4>
        <a:srgbClr val="6063B4"/>
      </a:accent4>
      <a:accent5>
        <a:srgbClr val="D35731"/>
      </a:accent5>
      <a:accent6>
        <a:srgbClr val="EBAC4B"/>
      </a:accent6>
      <a:hlink>
        <a:srgbClr val="65AD30"/>
      </a:hlink>
      <a:folHlink>
        <a:srgbClr val="8ED25B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1A9F9826-882C-40B9-8F38-5A3B8CFD19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695</TotalTime>
  <Words>656</Words>
  <Application>Microsoft Office PowerPoint</Application>
  <PresentationFormat>Laajakuva</PresentationFormat>
  <Paragraphs>106</Paragraphs>
  <Slides>21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21</vt:i4>
      </vt:variant>
    </vt:vector>
  </HeadingPairs>
  <TitlesOfParts>
    <vt:vector size="25" baseType="lpstr">
      <vt:lpstr>Arial</vt:lpstr>
      <vt:lpstr>Corbel</vt:lpstr>
      <vt:lpstr>Wingdings</vt:lpstr>
      <vt:lpstr>Parallaksi</vt:lpstr>
      <vt:lpstr>Ylituomareille Ajok Beaj Keaj</vt:lpstr>
      <vt:lpstr>OmaKoira-sovellus</vt:lpstr>
      <vt:lpstr>Sovelluksessa on kaikki koetilanteessa tarvittava tieto koirista ja pätevyyksistä </vt:lpstr>
      <vt:lpstr>Tuomaripätevyydet Koetoimitsijapätevyydet</vt:lpstr>
      <vt:lpstr>Kaikki omistuksessa olevat koirat näkyvät sovelluksessa</vt:lpstr>
      <vt:lpstr>Rokotukset näkyvät eriteltyinä</vt:lpstr>
      <vt:lpstr>OmaKoira-palvelu</vt:lpstr>
      <vt:lpstr>Huomioita koetallennuksesta</vt:lpstr>
      <vt:lpstr>Ylituomarin kertomus</vt:lpstr>
      <vt:lpstr>Koirakohtainen pöytäkirja</vt:lpstr>
      <vt:lpstr>Esimerkkejä</vt:lpstr>
      <vt:lpstr>Kokeen siirtäminen</vt:lpstr>
      <vt:lpstr>Kokeen peruuttaminen</vt:lpstr>
      <vt:lpstr>Kokeen peruuttaminen</vt:lpstr>
      <vt:lpstr>Kokeen keskeyttäminen</vt:lpstr>
      <vt:lpstr>Kokeen keskeyttäminen</vt:lpstr>
      <vt:lpstr>Paikantimen käyttö</vt:lpstr>
      <vt:lpstr>Kohtuuton häiriö</vt:lpstr>
      <vt:lpstr>Koejärjestelyt</vt:lpstr>
      <vt:lpstr>Ylituomarin ohjeet ja velvollisuudet</vt:lpstr>
      <vt:lpstr>Arvonta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Ylituomareille Ajok Beaj Keaj</dc:title>
  <dc:creator>Mika Elgland</dc:creator>
  <cp:lastModifiedBy>Mika Elgland</cp:lastModifiedBy>
  <cp:revision>169</cp:revision>
  <dcterms:created xsi:type="dcterms:W3CDTF">2021-01-01T12:03:44Z</dcterms:created>
  <dcterms:modified xsi:type="dcterms:W3CDTF">2021-04-24T04:43:24Z</dcterms:modified>
</cp:coreProperties>
</file>