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73" r:id="rId4"/>
    <p:sldId id="270" r:id="rId5"/>
    <p:sldId id="271" r:id="rId6"/>
    <p:sldId id="272" r:id="rId7"/>
    <p:sldId id="258" r:id="rId8"/>
    <p:sldId id="274" r:id="rId9"/>
    <p:sldId id="259" r:id="rId10"/>
    <p:sldId id="261" r:id="rId11"/>
    <p:sldId id="264" r:id="rId12"/>
    <p:sldId id="262" r:id="rId13"/>
    <p:sldId id="265" r:id="rId14"/>
    <p:sldId id="266" r:id="rId15"/>
    <p:sldId id="267" r:id="rId16"/>
    <p:sldId id="268" r:id="rId17"/>
    <p:sldId id="260" r:id="rId18"/>
    <p:sldId id="263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32B1F2-48C6-477A-9799-AF1EEAC7C293}" v="1213" dt="2021-01-31T16:57:19.185"/>
    <p1510:client id="{CAF5F213-BFA8-4174-A5B9-89B1A0E4E1A9}" v="6" dt="2021-01-31T17:12:09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0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8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9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52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10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00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07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49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3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9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71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6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9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5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7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1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5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D3CE01-31C9-4C2F-9627-6FE330FE8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F1D240-778A-43A0-B2DB-5E3ADA5E3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1" y="-4763"/>
            <a:ext cx="5014912" cy="6862763"/>
            <a:chOff x="2928938" y="-4763"/>
            <a:chExt cx="5014912" cy="6862763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A3EF41D8-A4E7-496C-8046-3445D0188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DD160E48-06A1-4331-BF68-25EC854EE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76833E62-F657-49D3-9126-E099EEE45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0311BA35-DCA9-473A-8291-7A77C1D29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6F189998-2230-4358-9D2D-E8CD8DB56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07D8BEA6-2252-4BCC-BEED-6FAD15D52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A721706-CE3D-4FD7-AE1E-648D8631D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840" y="2372881"/>
            <a:ext cx="5370509" cy="105611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  <a:t>Ylituomareille</a:t>
            </a:r>
            <a:b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  <a:t>Ajok Beaj Keaj</a:t>
            </a: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FF0878F9-0C07-4B3B-A892-5134F0262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2" r="-3" b="4040"/>
          <a:stretch/>
        </p:blipFill>
        <p:spPr bwMode="auto">
          <a:xfrm>
            <a:off x="20" y="1850184"/>
            <a:ext cx="5448280" cy="5007817"/>
          </a:xfrm>
          <a:custGeom>
            <a:avLst/>
            <a:gdLst>
              <a:gd name="connsiteX0" fmla="*/ 0 w 5448300"/>
              <a:gd name="connsiteY0" fmla="*/ 0 h 5007817"/>
              <a:gd name="connsiteX1" fmla="*/ 2872397 w 5448300"/>
              <a:gd name="connsiteY1" fmla="*/ 716034 h 5007817"/>
              <a:gd name="connsiteX2" fmla="*/ 5448300 w 5448300"/>
              <a:gd name="connsiteY2" fmla="*/ 5003584 h 5007817"/>
              <a:gd name="connsiteX3" fmla="*/ 0 w 5448300"/>
              <a:gd name="connsiteY3" fmla="*/ 5007817 h 500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D:\SBJ_logo_2.jpg">
            <a:extLst>
              <a:ext uri="{FF2B5EF4-FFF2-40B4-BE49-F238E27FC236}">
                <a16:creationId xmlns:a16="http://schemas.microsoft.com/office/drawing/2014/main" id="{728F2040-0239-44B0-9CC0-9968FC8793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48" r="-1" b="5635"/>
          <a:stretch/>
        </p:blipFill>
        <p:spPr bwMode="auto">
          <a:xfrm>
            <a:off x="20" y="10"/>
            <a:ext cx="3513646" cy="2566206"/>
          </a:xfrm>
          <a:custGeom>
            <a:avLst/>
            <a:gdLst>
              <a:gd name="connsiteX0" fmla="*/ 0 w 3513666"/>
              <a:gd name="connsiteY0" fmla="*/ 0 h 2566216"/>
              <a:gd name="connsiteX1" fmla="*/ 3513666 w 3513666"/>
              <a:gd name="connsiteY1" fmla="*/ 0 h 2566216"/>
              <a:gd name="connsiteX2" fmla="*/ 2861733 w 3513666"/>
              <a:gd name="connsiteY2" fmla="*/ 2548466 h 2566216"/>
              <a:gd name="connsiteX3" fmla="*/ 2872397 w 3513666"/>
              <a:gd name="connsiteY3" fmla="*/ 2566216 h 2566216"/>
              <a:gd name="connsiteX4" fmla="*/ 0 w 3513666"/>
              <a:gd name="connsiteY4" fmla="*/ 1850183 h 256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30E910D-3DA2-4EC3-B72B-E59B0CAB0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0000">
            <a:off x="-47722" y="2178565"/>
            <a:ext cx="300937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57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E3F0E6-CD5C-459A-AA44-611ED5EB3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Koirakohtainen pöytäkirja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56DAB3-0C55-4767-9C69-C6871968548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fi-FI" dirty="0"/>
              <a:t>Huolellisuutta koirakohtaisen pöytäkirjan täyttämiseen</a:t>
            </a:r>
          </a:p>
          <a:p>
            <a:r>
              <a:rPr lang="fi-FI" dirty="0"/>
              <a:t>Pöytäkirjantarkastajat joutuvat usein soittelemaan ja pyytämään korjauksia</a:t>
            </a:r>
          </a:p>
          <a:p>
            <a:r>
              <a:rPr lang="fi-FI" dirty="0"/>
              <a:t>Pöytäkirjat tulee aina tarkastaa ennen lähettämistä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261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166-D18A-4ABD-9FD4-A8455E1E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07571"/>
          </a:xfrm>
        </p:spPr>
        <p:txBody>
          <a:bodyPr/>
          <a:lstStyle/>
          <a:p>
            <a:r>
              <a:rPr lang="fi-FI" dirty="0"/>
              <a:t>Esimerkkejä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E1E441-E432-40B1-BEA7-12D434CCF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49714"/>
            <a:ext cx="10018713" cy="4397829"/>
          </a:xfrm>
        </p:spPr>
        <p:txBody>
          <a:bodyPr>
            <a:normAutofit/>
          </a:bodyPr>
          <a:lstStyle/>
          <a:p>
            <a:r>
              <a:rPr lang="fi-FI" dirty="0"/>
              <a:t>Huomautuksiin ei ole kirjoitettu luopumisen syytä</a:t>
            </a:r>
          </a:p>
          <a:p>
            <a:r>
              <a:rPr lang="fi-FI" dirty="0"/>
              <a:t>Kohtuuttoman häiriön keskeyttäessä koettelun, huomautuksiin tulee kirjata selkeästi tapahtuneet haut ja ajot</a:t>
            </a:r>
          </a:p>
          <a:p>
            <a:r>
              <a:rPr lang="fi-FI" dirty="0"/>
              <a:t>Puuttuu maastonumeroita</a:t>
            </a:r>
          </a:p>
          <a:p>
            <a:r>
              <a:rPr lang="fi-FI" dirty="0"/>
              <a:t>Haukkunumero ei ole lisätietojen mukainen</a:t>
            </a:r>
          </a:p>
          <a:p>
            <a:r>
              <a:rPr lang="fi-FI" dirty="0"/>
              <a:t>Tarkastajien ei ole tarkoituksenmukaista puuttua kaikkiin pieniin virheisiin, mutta ylituomareiden on syytä kiinnittää niihin huomiota</a:t>
            </a:r>
          </a:p>
          <a:p>
            <a:r>
              <a:rPr lang="fi-FI" dirty="0"/>
              <a:t>TARKISTA-nappia pitää käyttää, koska se huomauttaa karkeimmista virheistä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34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2A2353-C42A-4718-A7EB-B5A6EA21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410030"/>
            <a:ext cx="10018713" cy="736600"/>
          </a:xfrm>
        </p:spPr>
        <p:txBody>
          <a:bodyPr/>
          <a:lstStyle/>
          <a:p>
            <a:r>
              <a:rPr lang="fi-FI" dirty="0"/>
              <a:t>Kokeen siirtäminen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D8627-6278-4A54-814B-B8BA29267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22401"/>
            <a:ext cx="10018713" cy="5210628"/>
          </a:xfrm>
        </p:spPr>
        <p:txBody>
          <a:bodyPr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BB434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Kokeen siirrot tehtävä huolellisesti</a:t>
            </a:r>
          </a:p>
          <a:p>
            <a:pPr lvl="1">
              <a:buClr>
                <a:srgbClr val="8BB434">
                  <a:lumMod val="75000"/>
                </a:srgbClr>
              </a:buClr>
              <a:defRPr/>
            </a:pPr>
            <a:r>
              <a:rPr lang="fi-FI" dirty="0">
                <a:solidFill>
                  <a:prstClr val="black"/>
                </a:solidFill>
                <a:latin typeface="Corbel" panose="020B0503020204020204"/>
              </a:rPr>
              <a:t>Siirron voi tehdä tallennusohjelmassa</a:t>
            </a:r>
            <a:endParaRPr kumimoji="0" lang="fi-F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BB434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Silloin kun siirto tehdään, koe pitää myös </a:t>
            </a:r>
            <a:r>
              <a:rPr kumimoji="0" lang="fi-FI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lähettää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että siirto päivittyy kalenteriin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BB434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Siirron jälkeen </a:t>
            </a:r>
            <a:r>
              <a:rPr kumimoji="0" lang="fi-FI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lataa uudet kokeet palvelimelta</a:t>
            </a:r>
          </a:p>
          <a:p>
            <a:pPr lvl="2">
              <a:buClr>
                <a:srgbClr val="8BB434">
                  <a:lumMod val="75000"/>
                </a:srgbClr>
              </a:buClr>
              <a:defRPr/>
            </a:pPr>
            <a:r>
              <a:rPr lang="fi-FI" sz="2000" dirty="0">
                <a:solidFill>
                  <a:prstClr val="black"/>
                </a:solidFill>
                <a:latin typeface="Corbel" panose="020B0503020204020204"/>
              </a:rPr>
              <a:t>Näin koe ilmestyy kalenteriin </a:t>
            </a:r>
            <a:r>
              <a:rPr lang="fi-FI" sz="2000" b="1" u="sng" dirty="0">
                <a:solidFill>
                  <a:prstClr val="black"/>
                </a:solidFill>
                <a:latin typeface="Corbel" panose="020B0503020204020204"/>
              </a:rPr>
              <a:t>uudella päivämäärällä</a:t>
            </a:r>
          </a:p>
          <a:p>
            <a:pPr lvl="1">
              <a:buClr>
                <a:srgbClr val="8BB434">
                  <a:lumMod val="75000"/>
                </a:srgbClr>
              </a:buClr>
              <a:defRPr/>
            </a:pPr>
            <a:r>
              <a:rPr lang="fi-FI" dirty="0">
                <a:solidFill>
                  <a:prstClr val="black"/>
                </a:solidFill>
                <a:latin typeface="Corbel" panose="020B0503020204020204"/>
              </a:rPr>
              <a:t>Siirron voi tehdä vaihtoehtoisesti myös </a:t>
            </a:r>
            <a:r>
              <a:rPr lang="fi-FI" dirty="0" err="1">
                <a:solidFill>
                  <a:prstClr val="black"/>
                </a:solidFill>
                <a:latin typeface="Corbel" panose="020B0503020204020204"/>
              </a:rPr>
              <a:t>OmaKoirassa</a:t>
            </a:r>
            <a:r>
              <a:rPr lang="fi-FI" dirty="0">
                <a:solidFill>
                  <a:prstClr val="black"/>
                </a:solidFill>
                <a:latin typeface="Corbel" panose="020B0503020204020204"/>
              </a:rPr>
              <a:t> kennelpiirin tunnuksilla (kp sihteeri)</a:t>
            </a:r>
          </a:p>
          <a:p>
            <a:pPr lvl="2">
              <a:buClr>
                <a:srgbClr val="8BB434">
                  <a:lumMod val="75000"/>
                </a:srgbClr>
              </a:buClr>
              <a:defRPr/>
            </a:pPr>
            <a:r>
              <a:rPr kumimoji="0" lang="fi-FI" sz="20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Tällöin siirretty koe näkyy myös kennelliiton tapahtumakalenterissa </a:t>
            </a:r>
          </a:p>
          <a:p>
            <a:pPr lvl="2">
              <a:buClr>
                <a:srgbClr val="8BB434">
                  <a:lumMod val="75000"/>
                </a:srgbClr>
              </a:buClr>
              <a:defRPr/>
            </a:pPr>
            <a:r>
              <a:rPr lang="fi-FI" sz="2000" dirty="0">
                <a:solidFill>
                  <a:prstClr val="black"/>
                </a:solidFill>
                <a:latin typeface="Corbel" panose="020B0503020204020204"/>
              </a:rPr>
              <a:t>Tallennusohjelman koekalenteria päivitetään </a:t>
            </a:r>
            <a:r>
              <a:rPr lang="fi-FI" sz="2000" dirty="0" err="1">
                <a:solidFill>
                  <a:prstClr val="black"/>
                </a:solidFill>
                <a:latin typeface="Corbel" panose="020B0503020204020204"/>
              </a:rPr>
              <a:t>shhj:n</a:t>
            </a:r>
            <a:r>
              <a:rPr lang="fi-FI" sz="2000" dirty="0">
                <a:solidFill>
                  <a:prstClr val="black"/>
                </a:solidFill>
                <a:latin typeface="Corbel" panose="020B0503020204020204"/>
              </a:rPr>
              <a:t> toimistolta</a:t>
            </a:r>
          </a:p>
          <a:p>
            <a:pPr lvl="3">
              <a:buClr>
                <a:srgbClr val="8BB434">
                  <a:lumMod val="75000"/>
                </a:srgbClr>
              </a:buClr>
              <a:defRPr/>
            </a:pPr>
            <a:r>
              <a:rPr kumimoji="0" lang="fi-FI" sz="20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Jos haluaa siirron näkyvän heti, ota yhteyttä </a:t>
            </a:r>
            <a:r>
              <a:rPr kumimoji="0" lang="fi-FI" sz="2000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shhj:n</a:t>
            </a:r>
            <a:r>
              <a:rPr kumimoji="0" lang="fi-FI" sz="20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toimistoon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17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6467C-B0C9-4E80-B22F-59641200A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51114"/>
          </a:xfrm>
        </p:spPr>
        <p:txBody>
          <a:bodyPr/>
          <a:lstStyle/>
          <a:p>
            <a:r>
              <a:rPr lang="fi-FI" dirty="0"/>
              <a:t>Kokeen peruuttaminen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35C043-304D-4A95-88A7-000B772AF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306744"/>
            <a:ext cx="10018713" cy="3865456"/>
          </a:xfrm>
        </p:spPr>
        <p:txBody>
          <a:bodyPr>
            <a:normAutofit fontScale="92500" lnSpcReduction="20000"/>
          </a:bodyPr>
          <a:lstStyle/>
          <a:p>
            <a:r>
              <a:rPr lang="fi-FI" dirty="0">
                <a:ea typeface="+mn-lt"/>
                <a:cs typeface="+mn-lt"/>
              </a:rPr>
              <a:t>Päätös tulee tehdä ennen kokeen alkamista ( ennen </a:t>
            </a:r>
            <a:r>
              <a:rPr lang="fi-FI" dirty="0" err="1">
                <a:ea typeface="+mn-lt"/>
                <a:cs typeface="+mn-lt"/>
              </a:rPr>
              <a:t>yt</a:t>
            </a:r>
            <a:r>
              <a:rPr lang="fi-FI" dirty="0">
                <a:ea typeface="+mn-lt"/>
                <a:cs typeface="+mn-lt"/>
              </a:rPr>
              <a:t>-puhuttelua ja koirien arvontaa)</a:t>
            </a:r>
            <a:endParaRPr lang="fi-FI" dirty="0"/>
          </a:p>
          <a:p>
            <a:pPr>
              <a:buClr>
                <a:srgbClr val="688727"/>
              </a:buClr>
            </a:pPr>
            <a:r>
              <a:rPr lang="fi-FI" dirty="0">
                <a:ea typeface="+mn-lt"/>
                <a:cs typeface="+mn-lt"/>
              </a:rPr>
              <a:t> Päätöksen tekee ylituomari yhdessä koetoimikunnan pj:n tai kokeen vastaavan toimitsijan kanssa</a:t>
            </a:r>
            <a:endParaRPr lang="fi-FI" dirty="0"/>
          </a:p>
          <a:p>
            <a:pPr>
              <a:buClr>
                <a:srgbClr val="688727"/>
              </a:buClr>
            </a:pPr>
            <a:endParaRPr lang="fi-FI" dirty="0">
              <a:ea typeface="+mn-lt"/>
              <a:cs typeface="+mn-lt"/>
            </a:endParaRPr>
          </a:p>
          <a:p>
            <a:pPr>
              <a:buClr>
                <a:srgbClr val="688727"/>
              </a:buClr>
            </a:pPr>
            <a:r>
              <a:rPr lang="fi-FI" dirty="0">
                <a:ea typeface="+mn-lt"/>
                <a:cs typeface="+mn-lt"/>
              </a:rPr>
              <a:t> Kun koe joudutaan peruuttamaan, ilmoittautumismaksu on palautettava </a:t>
            </a:r>
            <a:endParaRPr lang="fi-FI" dirty="0"/>
          </a:p>
          <a:p>
            <a:pPr>
              <a:buClr>
                <a:srgbClr val="688727"/>
              </a:buClr>
            </a:pPr>
            <a:endParaRPr lang="fi-FI" dirty="0"/>
          </a:p>
          <a:p>
            <a:pPr>
              <a:buClr>
                <a:srgbClr val="688727"/>
              </a:buClr>
            </a:pPr>
            <a:r>
              <a:rPr lang="fi-FI" sz="3300" dirty="0">
                <a:ea typeface="+mn-lt"/>
                <a:cs typeface="+mn-lt"/>
              </a:rPr>
              <a:t>Peruutetusta kokeesta lähetetään koepöytäkirja. </a:t>
            </a:r>
          </a:p>
          <a:p>
            <a:pPr lvl="1">
              <a:buClr>
                <a:srgbClr val="688727"/>
              </a:buClr>
            </a:pPr>
            <a:r>
              <a:rPr lang="fi-FI" sz="3100" dirty="0">
                <a:ea typeface="+mn-lt"/>
                <a:cs typeface="+mn-lt"/>
              </a:rPr>
              <a:t>Muista merkitä peruutuksen syy</a:t>
            </a:r>
            <a:endParaRPr lang="fi-FI" sz="3100" dirty="0"/>
          </a:p>
          <a:p>
            <a:pPr>
              <a:buClr>
                <a:srgbClr val="688727"/>
              </a:buClr>
            </a:pPr>
            <a:endParaRPr lang="fi-FI" sz="3300" dirty="0"/>
          </a:p>
          <a:p>
            <a:pPr>
              <a:buClr>
                <a:srgbClr val="688727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496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D97EC5-2BD5-490A-B3A9-0C1046A83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33732"/>
          </a:xfrm>
        </p:spPr>
        <p:txBody>
          <a:bodyPr/>
          <a:lstStyle/>
          <a:p>
            <a:r>
              <a:rPr lang="fi-FI" dirty="0"/>
              <a:t>Kokeen peruuttaminen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C14FBB-B6A7-495F-A669-E44D89DA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91264"/>
            <a:ext cx="10018713" cy="3799936"/>
          </a:xfrm>
        </p:spPr>
        <p:txBody>
          <a:bodyPr>
            <a:normAutofit lnSpcReduction="10000"/>
          </a:bodyPr>
          <a:lstStyle/>
          <a:p>
            <a:r>
              <a:rPr lang="fi-FI" dirty="0">
                <a:ea typeface="+mn-lt"/>
                <a:cs typeface="+mn-lt"/>
              </a:rPr>
              <a:t>-Peruutus voidaan tehdä seuraavin perustein;</a:t>
            </a:r>
            <a:endParaRPr lang="fi-FI" dirty="0"/>
          </a:p>
          <a:p>
            <a:pPr lvl="1">
              <a:buClr>
                <a:srgbClr val="688727"/>
              </a:buClr>
              <a:buFont typeface="Wingdings"/>
              <a:buChar char="ü"/>
            </a:pPr>
            <a:r>
              <a:rPr lang="fi-FI" dirty="0">
                <a:ea typeface="+mn-lt"/>
                <a:cs typeface="+mn-lt"/>
              </a:rPr>
              <a:t> koe on siirretty jo kerran </a:t>
            </a:r>
            <a:endParaRPr lang="fi-FI" dirty="0"/>
          </a:p>
          <a:p>
            <a:pPr lvl="1">
              <a:buClr>
                <a:srgbClr val="688727"/>
              </a:buClr>
              <a:buFont typeface="Wingdings"/>
              <a:buChar char="ü"/>
            </a:pPr>
            <a:r>
              <a:rPr lang="fi-FI" dirty="0">
                <a:ea typeface="+mn-lt"/>
                <a:cs typeface="+mn-lt"/>
              </a:rPr>
              <a:t> sääolosuhteet ovat koiralle kohtuuttoman epäedulliset tai koiria vahingoittavat</a:t>
            </a:r>
            <a:endParaRPr lang="fi-FI" dirty="0"/>
          </a:p>
          <a:p>
            <a:pPr lvl="1">
              <a:buClr>
                <a:srgbClr val="688727"/>
              </a:buClr>
              <a:buFont typeface="Wingdings"/>
              <a:buChar char="ü"/>
            </a:pPr>
            <a:r>
              <a:rPr lang="fi-FI" dirty="0">
                <a:ea typeface="+mn-lt"/>
                <a:cs typeface="+mn-lt"/>
              </a:rPr>
              <a:t> koetta ei voida järjestää sääntöjen edellyttämällä tavalla esim. ylituomarin sairaus, onnettomuus</a:t>
            </a:r>
            <a:endParaRPr lang="fi-FI" sz="1800" dirty="0"/>
          </a:p>
          <a:p>
            <a:pPr lvl="3" indent="-285750">
              <a:buClr>
                <a:srgbClr val="688727"/>
              </a:buClr>
            </a:pPr>
            <a:r>
              <a:rPr lang="fi-FI" sz="1800" dirty="0">
                <a:ea typeface="+mn-lt"/>
                <a:cs typeface="+mn-lt"/>
              </a:rPr>
              <a:t> Mikäli sijaista ei saada hankittua</a:t>
            </a:r>
            <a:endParaRPr lang="fi-FI" sz="1800" dirty="0"/>
          </a:p>
          <a:p>
            <a:pPr lvl="1">
              <a:buClr>
                <a:srgbClr val="688727"/>
              </a:buClr>
              <a:buFont typeface="Wingdings"/>
              <a:buChar char="ü"/>
            </a:pPr>
            <a:r>
              <a:rPr lang="fi-FI" dirty="0">
                <a:ea typeface="+mn-lt"/>
                <a:cs typeface="+mn-lt"/>
              </a:rPr>
              <a:t> muu kokeen säännöissä / ohjeissa mainittu hyväksyttävä syy</a:t>
            </a:r>
            <a:endParaRPr lang="fi-FI" dirty="0"/>
          </a:p>
          <a:p>
            <a:pPr lvl="1">
              <a:buClr>
                <a:srgbClr val="688727"/>
              </a:buClr>
              <a:buFont typeface="Wingdings"/>
              <a:buChar char="ü"/>
            </a:pPr>
            <a:r>
              <a:rPr lang="fi-FI" dirty="0">
                <a:ea typeface="+mn-lt"/>
                <a:cs typeface="+mn-lt"/>
              </a:rPr>
              <a:t> kokeeseen ilmoittautuneita ei ole riittävästi</a:t>
            </a:r>
            <a:endParaRPr lang="fi-FI" dirty="0"/>
          </a:p>
          <a:p>
            <a:pPr lvl="3">
              <a:buClr>
                <a:srgbClr val="688727"/>
              </a:buClr>
            </a:pPr>
            <a:r>
              <a:rPr lang="fi-FI" sz="1800" dirty="0">
                <a:ea typeface="+mn-lt"/>
                <a:cs typeface="+mn-lt"/>
              </a:rPr>
              <a:t> tällöin ei kokeen siirtomahdollisuutta  </a:t>
            </a:r>
            <a:endParaRPr lang="fi-FI" sz="1800" dirty="0"/>
          </a:p>
          <a:p>
            <a:pPr>
              <a:buClr>
                <a:srgbClr val="688727"/>
              </a:buClr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17779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065397-8AFB-427F-BBC9-5351C35E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Kokeen keskeyttäminen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B8E677-7BF6-4C99-996B-3AF3144A1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49415"/>
            <a:ext cx="10018713" cy="3641785"/>
          </a:xfrm>
        </p:spPr>
        <p:txBody>
          <a:bodyPr/>
          <a:lstStyle/>
          <a:p>
            <a:r>
              <a:rPr lang="fi-FI" dirty="0"/>
              <a:t>Perusteet keskeyttämiselle;</a:t>
            </a:r>
          </a:p>
          <a:p>
            <a:pPr lvl="2">
              <a:buClr>
                <a:srgbClr val="688727"/>
              </a:buClr>
            </a:pPr>
            <a:r>
              <a:rPr lang="fi-FI" sz="2400" b="1" dirty="0"/>
              <a:t>Olosuhteen muuttuvat </a:t>
            </a:r>
            <a:r>
              <a:rPr lang="fi-FI" sz="2000" dirty="0"/>
              <a:t>sellaisiksi että kokeen jatkaminen olisi eläinsuojelumääräysten vastaista. Esim. helle – ja pakkasrajasuositukset  (+20/-20 astetta) , leikkaava hanki</a:t>
            </a:r>
          </a:p>
          <a:p>
            <a:pPr lvl="2">
              <a:buClr>
                <a:srgbClr val="688727"/>
              </a:buClr>
            </a:pPr>
            <a:r>
              <a:rPr lang="fi-FI" sz="2000" dirty="0"/>
              <a:t>Myrsky; koiran työskentelyä ei voida arvioida.</a:t>
            </a:r>
          </a:p>
          <a:p>
            <a:pPr lvl="2">
              <a:buClr>
                <a:srgbClr val="688727"/>
              </a:buClr>
            </a:pPr>
            <a:r>
              <a:rPr lang="fi-FI" sz="2000" dirty="0"/>
              <a:t>Koira vahingoittuu kokeen aikana</a:t>
            </a:r>
          </a:p>
          <a:p>
            <a:pPr lvl="1">
              <a:buClr>
                <a:srgbClr val="688727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287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495C9A-C282-4636-95F3-BF54E5A9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Kokeen keskeyttäminen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0E271C-1B3A-4566-8E4F-2A993147F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92547"/>
            <a:ext cx="10018713" cy="2563484"/>
          </a:xfrm>
        </p:spPr>
        <p:txBody>
          <a:bodyPr/>
          <a:lstStyle/>
          <a:p>
            <a:r>
              <a:rPr lang="fi-FI" dirty="0"/>
              <a:t>Keskeytetyn kokeen tulos lasketaan</a:t>
            </a:r>
          </a:p>
          <a:p>
            <a:pPr>
              <a:buClr>
                <a:srgbClr val="688727"/>
              </a:buClr>
            </a:pPr>
            <a:endParaRPr lang="fi-FI" dirty="0"/>
          </a:p>
          <a:p>
            <a:pPr>
              <a:buClr>
                <a:srgbClr val="688727"/>
              </a:buClr>
            </a:pPr>
            <a:r>
              <a:rPr lang="fi-FI" dirty="0"/>
              <a:t>Keskeytyksen syy merkitään koirakohtaiseen pöytäkirjaan huomautuksia kohtaan</a:t>
            </a:r>
          </a:p>
        </p:txBody>
      </p:sp>
    </p:spTree>
    <p:extLst>
      <p:ext uri="{BB962C8B-B14F-4D97-AF65-F5344CB8AC3E}">
        <p14:creationId xmlns:p14="http://schemas.microsoft.com/office/powerpoint/2010/main" val="32630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626D78-FB74-431A-8324-E8FEE809B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67229"/>
          </a:xfrm>
        </p:spPr>
        <p:txBody>
          <a:bodyPr/>
          <a:lstStyle/>
          <a:p>
            <a:r>
              <a:rPr lang="fi-FI" dirty="0"/>
              <a:t>Paikantimen 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8ABBCC-E90E-4117-B06C-087BA8932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866899"/>
            <a:ext cx="10018713" cy="4305301"/>
          </a:xfrm>
        </p:spPr>
        <p:txBody>
          <a:bodyPr>
            <a:normAutofit/>
          </a:bodyPr>
          <a:lstStyle/>
          <a:p>
            <a:r>
              <a:rPr lang="fi-FI" dirty="0"/>
              <a:t>Koiranohjaaja päättää asian ennen ensimmäistä irtilaskua</a:t>
            </a:r>
          </a:p>
          <a:p>
            <a:r>
              <a:rPr lang="fi-FI" dirty="0"/>
              <a:t>Jos käytetään</a:t>
            </a:r>
          </a:p>
          <a:p>
            <a:pPr lvl="1"/>
            <a:r>
              <a:rPr lang="fi-FI" dirty="0"/>
              <a:t>Koiranohjaaja sitoutuu näyttämään tapahtumat tuomarille aina pyydettäessä.</a:t>
            </a:r>
          </a:p>
          <a:p>
            <a:pPr lvl="1"/>
            <a:r>
              <a:rPr lang="fi-FI" b="1" dirty="0"/>
              <a:t>Tuomari</a:t>
            </a:r>
            <a:r>
              <a:rPr lang="fi-FI" dirty="0"/>
              <a:t> toteaa tapahtumat </a:t>
            </a:r>
            <a:r>
              <a:rPr lang="fi-FI" b="1" dirty="0"/>
              <a:t>itse</a:t>
            </a:r>
            <a:r>
              <a:rPr lang="fi-FI" dirty="0"/>
              <a:t> puhelimen näytöltä. Ei koiranohjaajan kertomana.</a:t>
            </a:r>
          </a:p>
          <a:p>
            <a:pPr lvl="1"/>
            <a:r>
              <a:rPr lang="fi-FI" dirty="0"/>
              <a:t>Ylituomarilla on tarvittaessa oikeus tarkistaa tapahtumia paikantimesta</a:t>
            </a:r>
          </a:p>
          <a:p>
            <a:r>
              <a:rPr lang="fi-FI" dirty="0"/>
              <a:t>Suositeltavaa on, että koiranohjaaja antaa tuomareille pannan tunnukset seuraamisen helpottamiseksi</a:t>
            </a:r>
          </a:p>
          <a:p>
            <a:pPr lvl="1"/>
            <a:r>
              <a:rPr lang="fi-FI" dirty="0"/>
              <a:t>Ei voi vaatia</a:t>
            </a:r>
          </a:p>
          <a:p>
            <a:pPr lvl="1"/>
            <a:r>
              <a:rPr lang="fi-FI" dirty="0"/>
              <a:t>Tuomari poistaa pannan seurannan kokeen päätyttyä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167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374A06-CCB5-4BE9-82F0-A1558B2FA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8430"/>
            <a:ext cx="10018713" cy="852714"/>
          </a:xfrm>
        </p:spPr>
        <p:txBody>
          <a:bodyPr/>
          <a:lstStyle/>
          <a:p>
            <a:r>
              <a:rPr lang="fi-FI" dirty="0"/>
              <a:t>Kohtuuton häiriö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09609A-448A-467B-8692-EF044522B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373413"/>
            <a:ext cx="10018713" cy="4838701"/>
          </a:xfrm>
        </p:spPr>
        <p:txBody>
          <a:bodyPr>
            <a:normAutofit/>
          </a:bodyPr>
          <a:lstStyle/>
          <a:p>
            <a:r>
              <a:rPr lang="fi-FI" dirty="0"/>
              <a:t>Kohtuuttomaksi häiriöksi hyväksytään sääntökirjassa luetellut selkeät syyt</a:t>
            </a:r>
          </a:p>
          <a:p>
            <a:r>
              <a:rPr lang="fi-FI" dirty="0"/>
              <a:t>Myös muu tuomareiden toteama ja hyväksymä syy voidaan katsoa kohtuuttomaksi häiriöksi</a:t>
            </a:r>
          </a:p>
          <a:p>
            <a:pPr lvl="1"/>
            <a:r>
              <a:rPr lang="fi-FI" dirty="0"/>
              <a:t>Tällaisia ennalta arvaamattomia syitä on lukematon määrä eikä niitä voi kaikkia sääntökirjassa mainita</a:t>
            </a:r>
          </a:p>
          <a:p>
            <a:r>
              <a:rPr lang="fi-FI" b="1" dirty="0"/>
              <a:t>Ajettava täytyy olla ajettavissa ja tuomareilla tulee olla mahdollisuus arvostella</a:t>
            </a:r>
          </a:p>
          <a:p>
            <a:pPr lvl="1"/>
            <a:r>
              <a:rPr lang="fi-FI" b="1" dirty="0" err="1"/>
              <a:t>Huom</a:t>
            </a:r>
            <a:r>
              <a:rPr lang="fi-FI" b="1" dirty="0"/>
              <a:t>! </a:t>
            </a:r>
            <a:r>
              <a:rPr lang="fi-FI" dirty="0"/>
              <a:t>Myös hukkatyöskentelyn aikana koiralla tulee olla mahdollisuus työskennellä turvallisesti ja häiriöttömästi</a:t>
            </a:r>
          </a:p>
          <a:p>
            <a:r>
              <a:rPr lang="fi-FI" dirty="0"/>
              <a:t>Sorkkaeläimen ajo / jäljitys </a:t>
            </a:r>
            <a:r>
              <a:rPr lang="fi-FI" b="1" u="sng" dirty="0"/>
              <a:t>ei ole</a:t>
            </a:r>
            <a:r>
              <a:rPr lang="fi-FI" dirty="0"/>
              <a:t> kohtuuton häiriö</a:t>
            </a:r>
          </a:p>
          <a:p>
            <a:pPr lvl="1"/>
            <a:r>
              <a:rPr lang="fi-FI" dirty="0"/>
              <a:t>Kello käy</a:t>
            </a:r>
          </a:p>
        </p:txBody>
      </p:sp>
    </p:spTree>
    <p:extLst>
      <p:ext uri="{BB962C8B-B14F-4D97-AF65-F5344CB8AC3E}">
        <p14:creationId xmlns:p14="http://schemas.microsoft.com/office/powerpoint/2010/main" val="387398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64E9BCF-1B67-4514-808C-A5DCBDEB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2238778-9D1D-45F4-BB78-76F208A2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93667F4D-F2CD-4E50-BACC-24766910F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" name="Otsikko 3">
            <a:extLst>
              <a:ext uri="{FF2B5EF4-FFF2-40B4-BE49-F238E27FC236}">
                <a16:creationId xmlns:a16="http://schemas.microsoft.com/office/drawing/2014/main" id="{643C6C30-2312-4BBC-9606-23AA46B066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850405" y="1396180"/>
            <a:ext cx="6698127" cy="3842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dirty="0" err="1"/>
              <a:t>Koejärjestelyt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5103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14">
            <a:extLst>
              <a:ext uri="{FF2B5EF4-FFF2-40B4-BE49-F238E27FC236}">
                <a16:creationId xmlns:a16="http://schemas.microsoft.com/office/drawing/2014/main" id="{FFDFDE97-4A97-47C3-A34F-FC7FD441C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929D068-05C4-4FD7-805E-67B98DC00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802E4133-42B8-4E61-88E6-34AA552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FA7762F-EFA7-4921-8668-F1C73A0D5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22FFCE41-B971-4162-8DF9-DBF817DDA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0D48A4B-3F05-4D98-B608-F5E23EA0D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F334AC8-D046-47E1-BCFA-12AF52A42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01D5FF87-5E35-41E8-BD59-6411DE096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785" y="1380068"/>
            <a:ext cx="4978303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dirty="0" err="1"/>
              <a:t>OmaKoira-sovellus</a:t>
            </a:r>
            <a:endParaRPr lang="en-US" sz="4000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F35C3511-0368-4B4F-9779-92378115A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1575" y="3996267"/>
            <a:ext cx="4080514" cy="11391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800" dirty="0" err="1"/>
              <a:t>Ladattavissa</a:t>
            </a:r>
            <a:r>
              <a:rPr lang="en-US" sz="2800" dirty="0"/>
              <a:t> </a:t>
            </a:r>
            <a:r>
              <a:rPr lang="en-US" sz="2800" dirty="0" err="1"/>
              <a:t>puhelimeen</a:t>
            </a:r>
            <a:endParaRPr lang="en-US" sz="2800" dirty="0"/>
          </a:p>
        </p:txBody>
      </p:sp>
      <p:sp>
        <p:nvSpPr>
          <p:cNvPr id="23" name="Rounded Rectangle 4">
            <a:extLst>
              <a:ext uri="{FF2B5EF4-FFF2-40B4-BE49-F238E27FC236}">
                <a16:creationId xmlns:a16="http://schemas.microsoft.com/office/drawing/2014/main" id="{A6EC7C54-B1A1-4667-BDEE-23E927059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366707FB-D4F9-47D1-AF81-89D043A8CBF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14094" r="3" b="1539"/>
          <a:stretch/>
        </p:blipFill>
        <p:spPr>
          <a:xfrm>
            <a:off x="7873801" y="1011765"/>
            <a:ext cx="3341190" cy="454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60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E0FACBE-C1E4-471D-A76F-BF45DFD8D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1" y="685801"/>
            <a:ext cx="3234059" cy="5105400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rgbClr val="FFFFFF"/>
                </a:solidFill>
              </a:rPr>
              <a:t>Ylituomarin ohjeet ja velvollisuudet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093DFE-7B4A-41C2-89D3-0BC9064CB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997" y="685801"/>
            <a:ext cx="6883027" cy="5105400"/>
          </a:xfrm>
        </p:spPr>
        <p:txBody>
          <a:bodyPr>
            <a:normAutofit/>
          </a:bodyPr>
          <a:lstStyle/>
          <a:p>
            <a:r>
              <a:rPr lang="fi-FI" sz="2800" dirty="0"/>
              <a:t>Varmistettava, että kokeessa olevat koirat on ilmoitettu määräaikaan mennessä</a:t>
            </a:r>
            <a:endParaRPr lang="fi-FI" sz="2400" dirty="0"/>
          </a:p>
          <a:p>
            <a:r>
              <a:rPr lang="fi-FI" sz="2800" dirty="0"/>
              <a:t>Valvottava, että kokeessa noudatetaan sääntöjä ja ohjeita</a:t>
            </a:r>
          </a:p>
          <a:p>
            <a:r>
              <a:rPr lang="fi-FI" sz="2800" dirty="0"/>
              <a:t>Valvottava, että arvostelu suoritetaan mahdollisimman yhdenmukaisesti</a:t>
            </a:r>
          </a:p>
          <a:p>
            <a:r>
              <a:rPr lang="fi-FI" sz="2800" dirty="0"/>
              <a:t>Huolehdittava kokeeseen osallistuvien oikeusturvasta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89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8CA34295-E3FA-4B16-B831-692AD5663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4400" dirty="0">
                <a:solidFill>
                  <a:srgbClr val="FFFFFF"/>
                </a:solidFill>
              </a:rPr>
              <a:t>Arvonta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2A1AF78-0C3E-4E6E-A5A7-E6DAC6FA6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fi-FI" sz="3600" dirty="0"/>
              <a:t>Yleisohje  3.1.</a:t>
            </a:r>
          </a:p>
          <a:p>
            <a:pPr lvl="1"/>
            <a:r>
              <a:rPr lang="fi-FI" sz="3200" dirty="0"/>
              <a:t>”Koirat arvotaan  maastoihin ylituomarin puhuttelun jälkeen, mikäli järjestelyt eivät vaadi tekemään sitä etukäteen”</a:t>
            </a:r>
          </a:p>
          <a:p>
            <a:pPr lvl="1"/>
            <a:r>
              <a:rPr lang="fi-FI" sz="3200" dirty="0"/>
              <a:t>Ylituomari vastaa, että arvonta suoritetaan avoimesti ja puolueettomasti</a:t>
            </a:r>
          </a:p>
        </p:txBody>
      </p:sp>
    </p:spTree>
    <p:extLst>
      <p:ext uri="{BB962C8B-B14F-4D97-AF65-F5344CB8AC3E}">
        <p14:creationId xmlns:p14="http://schemas.microsoft.com/office/powerpoint/2010/main" val="183394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FDFDE97-4A97-47C3-A34F-FC7FD441C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929D068-05C4-4FD7-805E-67B98DC00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02E4133-42B8-4E61-88E6-34AA552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FA7762F-EFA7-4921-8668-F1C73A0D5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22FFCE41-B971-4162-8DF9-DBF817DDA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90D48A4B-3F05-4D98-B608-F5E23EA0D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AF334AC8-D046-47E1-BCFA-12AF52A42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04E5B34-39C4-46C4-AFE6-F4387106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785" y="1380068"/>
            <a:ext cx="5428432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200"/>
              <a:t>Sovelluksessa on kaikki koetilanteessa tarvittava tieto koirista ja pätevyyksistä 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281221D2-C64A-4C92-8DF6-C4DFDAED2DA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r="-1" b="8030"/>
          <a:stretch/>
        </p:blipFill>
        <p:spPr>
          <a:xfrm>
            <a:off x="8127998" y="10"/>
            <a:ext cx="406400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3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9591BF-726E-4F1B-BB06-FDE4E05F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120" y="1322287"/>
            <a:ext cx="6400514" cy="1371600"/>
          </a:xfrm>
        </p:spPr>
        <p:txBody>
          <a:bodyPr>
            <a:noAutofit/>
          </a:bodyPr>
          <a:lstStyle/>
          <a:p>
            <a:pPr algn="l"/>
            <a:r>
              <a:rPr lang="fi-FI" sz="3600"/>
              <a:t>Tuomaripätevyydet</a:t>
            </a:r>
            <a:br>
              <a:rPr lang="fi-FI" sz="3600"/>
            </a:br>
            <a:r>
              <a:rPr lang="fi-FI" sz="3600"/>
              <a:t>Koetoimitsijapätevyydet</a:t>
            </a:r>
            <a:endParaRPr lang="fi-FI" sz="3600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B35F80ED-7202-4B96-A2C3-A9DA8F3323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2018" y="663636"/>
            <a:ext cx="3220506" cy="5830532"/>
          </a:xfrm>
          <a:prstGeom prst="rect">
            <a:avLst/>
          </a:prstGeom>
        </p:spPr>
      </p:pic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C3DEBD-A81E-4C4D-9A79-46ACDA711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7120" y="3029857"/>
            <a:ext cx="6687706" cy="18288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/>
              <a:t>Palkintotuomari- ja koetoimitsijapätevyydet lisätään järjestelmään kennelpiireissä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/>
              <a:t>Ylituomaripätevyydet näkyvät automaattisesti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90983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9CB887-2780-47D2-9613-BE012A3F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14" y="1600200"/>
            <a:ext cx="6550264" cy="1371600"/>
          </a:xfrm>
        </p:spPr>
        <p:txBody>
          <a:bodyPr>
            <a:normAutofit/>
          </a:bodyPr>
          <a:lstStyle/>
          <a:p>
            <a:pPr algn="l"/>
            <a:r>
              <a:rPr lang="fi-FI" sz="2800"/>
              <a:t>Kaikki omistuksessa olevat koirat näkyvät sovelluksessa</a:t>
            </a:r>
            <a:endParaRPr lang="fi-FI" sz="2800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E6096E61-2F79-4D3D-AE49-0D12904A8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0378" y="242527"/>
            <a:ext cx="3549121" cy="6372946"/>
          </a:xfrm>
          <a:prstGeom prst="rect">
            <a:avLst/>
          </a:prstGeom>
        </p:spPr>
      </p:pic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DA08C2C-B69A-4AD3-BA0B-D67221BE4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40114" y="2971801"/>
            <a:ext cx="5989879" cy="1828800"/>
          </a:xfrm>
        </p:spPr>
        <p:txBody>
          <a:bodyPr>
            <a:normAutofit/>
          </a:bodyPr>
          <a:lstStyle/>
          <a:p>
            <a:pPr algn="l"/>
            <a:r>
              <a:rPr lang="fi-FI" sz="2800"/>
              <a:t>Rokotukset näkyvät, jos eläinlääkäri on syöttänyt tiedot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74809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9">
            <a:extLst>
              <a:ext uri="{FF2B5EF4-FFF2-40B4-BE49-F238E27FC236}">
                <a16:creationId xmlns:a16="http://schemas.microsoft.com/office/drawing/2014/main" id="{FFDFDE97-4A97-47C3-A34F-FC7FD441C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929D068-05C4-4FD7-805E-67B98DC00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02E4133-42B8-4E61-88E6-34AA552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FA7762F-EFA7-4921-8668-F1C73A0D5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22FFCE41-B971-4162-8DF9-DBF817DDA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90D48A4B-3F05-4D98-B608-F5E23EA0D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AF334AC8-D046-47E1-BCFA-12AF52A42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6F08BAF4-852B-4F87-BA82-30FAFDB1807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53785" y="1380068"/>
            <a:ext cx="5428432" cy="26161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6000" dirty="0" err="1"/>
              <a:t>Rokotukset</a:t>
            </a:r>
            <a:br>
              <a:rPr lang="en-US" sz="6000" dirty="0"/>
            </a:br>
            <a:r>
              <a:rPr lang="en-US" sz="6000" dirty="0" err="1"/>
              <a:t>näkyvät</a:t>
            </a:r>
            <a:r>
              <a:rPr lang="en-US" sz="6000" dirty="0"/>
              <a:t> </a:t>
            </a:r>
            <a:r>
              <a:rPr lang="en-US" sz="6000" dirty="0" err="1"/>
              <a:t>eriteltyinä</a:t>
            </a:r>
            <a:endParaRPr lang="en-US" sz="6000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DFF7314-6F19-4E03-AB8D-2FAF82150E4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r="-1" b="6765"/>
          <a:stretch/>
        </p:blipFill>
        <p:spPr>
          <a:xfrm>
            <a:off x="8127998" y="10"/>
            <a:ext cx="406400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93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A418C-D012-42AB-8179-C847CB90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22943"/>
            <a:ext cx="10018713" cy="881743"/>
          </a:xfrm>
        </p:spPr>
        <p:txBody>
          <a:bodyPr/>
          <a:lstStyle/>
          <a:p>
            <a:r>
              <a:rPr lang="fi-FI" dirty="0"/>
              <a:t>OmaKoira-palvelu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6FFC37-8846-4DD1-A70F-F655A258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41713"/>
            <a:ext cx="10018713" cy="4049487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/>
              <a:t>Sovellukseen merkityt tiedot ovat päteviä ja riittäviä koetilanteessa</a:t>
            </a:r>
          </a:p>
          <a:p>
            <a:pPr lvl="1"/>
            <a:r>
              <a:rPr lang="fi-FI" sz="2400" dirty="0"/>
              <a:t>Koirat</a:t>
            </a:r>
          </a:p>
          <a:p>
            <a:pPr lvl="2"/>
            <a:r>
              <a:rPr lang="fi-FI" sz="2200" dirty="0"/>
              <a:t>Rokotusten voimassaolo voidaan todeta sovelluksesta</a:t>
            </a:r>
          </a:p>
          <a:p>
            <a:pPr lvl="1"/>
            <a:r>
              <a:rPr lang="fi-FI" sz="2400" dirty="0"/>
              <a:t>Tuomarit</a:t>
            </a:r>
          </a:p>
          <a:p>
            <a:pPr lvl="1">
              <a:buClr>
                <a:srgbClr val="688727"/>
              </a:buClr>
            </a:pPr>
            <a:r>
              <a:rPr lang="fi-FI" sz="2200" dirty="0"/>
              <a:t>Kennelpiirien sovellukseen merkitsemät tuomaripätevyydet</a:t>
            </a:r>
            <a:endParaRPr lang="fi-FI" dirty="0"/>
          </a:p>
          <a:p>
            <a:pPr lvl="2"/>
            <a:r>
              <a:rPr lang="fi-FI" sz="2200" dirty="0"/>
              <a:t>Kennelliiton jäsenyys</a:t>
            </a:r>
          </a:p>
          <a:p>
            <a:pPr lvl="2"/>
            <a:r>
              <a:rPr lang="fi-FI" sz="2200" dirty="0"/>
              <a:t>Tulevaisuudessa sovelluksessa näkyy myös aikaisempi toiminta palkintotuomarina niillä, jotka ovat kennelliiton jäseniä</a:t>
            </a:r>
          </a:p>
          <a:p>
            <a:pPr lvl="1"/>
            <a:r>
              <a:rPr lang="fi-FI" sz="2400" dirty="0"/>
              <a:t>Ylituomaripätevyydet</a:t>
            </a:r>
          </a:p>
          <a:p>
            <a:pPr lvl="1"/>
            <a:r>
              <a:rPr lang="fi-FI" sz="2400" dirty="0"/>
              <a:t>Koetoimitsijapätevyydet</a:t>
            </a:r>
          </a:p>
          <a:p>
            <a:pPr lvl="1"/>
            <a:endParaRPr lang="fi-FI" sz="2400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893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08A214-727B-480C-B3E6-24BB239E3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7180718" cy="1752599"/>
          </a:xfrm>
        </p:spPr>
        <p:txBody>
          <a:bodyPr>
            <a:noAutofit/>
          </a:bodyPr>
          <a:lstStyle/>
          <a:p>
            <a:r>
              <a:rPr lang="fi-FI" sz="6000" dirty="0"/>
              <a:t>Huomioita</a:t>
            </a:r>
            <a:br>
              <a:rPr lang="fi-FI" sz="6000" dirty="0"/>
            </a:br>
            <a:r>
              <a:rPr lang="fi-FI" sz="6000" dirty="0"/>
              <a:t>koetallennuksesta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BAE41B44-EF4F-4B64-844B-F4E35BEF7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" t="2530" r="18973" b="9170"/>
          <a:stretch/>
        </p:blipFill>
        <p:spPr>
          <a:xfrm>
            <a:off x="4996130" y="2438399"/>
            <a:ext cx="6629812" cy="4062117"/>
          </a:xfrm>
        </p:spPr>
      </p:pic>
    </p:spTree>
    <p:extLst>
      <p:ext uri="{BB962C8B-B14F-4D97-AF65-F5344CB8AC3E}">
        <p14:creationId xmlns:p14="http://schemas.microsoft.com/office/powerpoint/2010/main" val="349840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357EFA-BD4F-4FA7-ACBF-DC3165D6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197" y="254000"/>
            <a:ext cx="10018713" cy="751114"/>
          </a:xfrm>
        </p:spPr>
        <p:txBody>
          <a:bodyPr/>
          <a:lstStyle/>
          <a:p>
            <a:r>
              <a:rPr lang="fi-FI" dirty="0"/>
              <a:t>Ylituomarin kertomus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18AFD5-BC72-413C-8054-4DC34DE4F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196" y="1233715"/>
            <a:ext cx="10018713" cy="484777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Koekauden kokeessa jonkin verran puutteellisesti täytettyjä kertomuksia</a:t>
            </a:r>
          </a:p>
          <a:p>
            <a:r>
              <a:rPr lang="fi-FI" dirty="0"/>
              <a:t>Ei riitä maininta ”koekauden koe”</a:t>
            </a:r>
          </a:p>
          <a:p>
            <a:r>
              <a:rPr lang="fi-FI" dirty="0"/>
              <a:t>Mainittava vähintään</a:t>
            </a:r>
          </a:p>
          <a:p>
            <a:pPr lvl="1"/>
            <a:r>
              <a:rPr lang="fi-FI" dirty="0"/>
              <a:t>Tiedot ilmoittautumisesta (pvm ja aika)</a:t>
            </a:r>
          </a:p>
          <a:p>
            <a:pPr lvl="1"/>
            <a:r>
              <a:rPr lang="fi-FI" dirty="0"/>
              <a:t>Kokeen purku</a:t>
            </a:r>
          </a:p>
          <a:p>
            <a:pPr lvl="1"/>
            <a:r>
              <a:rPr lang="fi-FI" dirty="0"/>
              <a:t>Kokeen päättäminen</a:t>
            </a:r>
          </a:p>
          <a:p>
            <a:r>
              <a:rPr lang="fi-FI" dirty="0"/>
              <a:t>Tallennusohjelma huomauttaa puuttuvasta </a:t>
            </a:r>
            <a:r>
              <a:rPr lang="fi-FI" dirty="0" err="1"/>
              <a:t>yt</a:t>
            </a:r>
            <a:r>
              <a:rPr lang="fi-FI" dirty="0"/>
              <a:t> kertomuksesta</a:t>
            </a:r>
          </a:p>
          <a:p>
            <a:r>
              <a:rPr lang="fi-FI" dirty="0"/>
              <a:t>Rasti ”raportoitavaa kennelpiirille” tarkoittaa vain jotain negatiivista/epäselvää tapahtumaa kokeessa. </a:t>
            </a:r>
          </a:p>
          <a:p>
            <a:pPr lvl="1"/>
            <a:r>
              <a:rPr lang="fi-FI" dirty="0"/>
              <a:t>Sellaista, mikä täytyy saattaa kokeen myöntäjän tiedoksi ja josta </a:t>
            </a:r>
            <a:r>
              <a:rPr lang="fi-FI" dirty="0" err="1"/>
              <a:t>yt</a:t>
            </a:r>
            <a:r>
              <a:rPr lang="fi-FI" dirty="0"/>
              <a:t> tekee lisäselvityksen kokeen myöntäjälle</a:t>
            </a:r>
          </a:p>
          <a:p>
            <a:pPr lvl="1"/>
            <a:r>
              <a:rPr lang="fi-FI" dirty="0"/>
              <a:t>EI SIIS tarkoita tiedottamista hyvästä tulostasosta tai hienosti järjestetystä kokeesta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27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656</Words>
  <Application>Microsoft Office PowerPoint</Application>
  <PresentationFormat>Laajakuva</PresentationFormat>
  <Paragraphs>106</Paragraphs>
  <Slides>21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5" baseType="lpstr">
      <vt:lpstr>Arial</vt:lpstr>
      <vt:lpstr>Corbel</vt:lpstr>
      <vt:lpstr>Wingdings</vt:lpstr>
      <vt:lpstr>Parallaksi</vt:lpstr>
      <vt:lpstr>Ylituomareille Ajok Beaj Keaj</vt:lpstr>
      <vt:lpstr>OmaKoira-sovellus</vt:lpstr>
      <vt:lpstr>Sovelluksessa on kaikki koetilanteessa tarvittava tieto koirista ja pätevyyksistä </vt:lpstr>
      <vt:lpstr>Tuomaripätevyydet Koetoimitsijapätevyydet</vt:lpstr>
      <vt:lpstr>Kaikki omistuksessa olevat koirat näkyvät sovelluksessa</vt:lpstr>
      <vt:lpstr>Rokotukset näkyvät eriteltyinä</vt:lpstr>
      <vt:lpstr>OmaKoira-palvelu</vt:lpstr>
      <vt:lpstr>Huomioita koetallennuksesta</vt:lpstr>
      <vt:lpstr>Ylituomarin kertomus</vt:lpstr>
      <vt:lpstr>Koirakohtainen pöytäkirja</vt:lpstr>
      <vt:lpstr>Esimerkkejä</vt:lpstr>
      <vt:lpstr>Kokeen siirtäminen</vt:lpstr>
      <vt:lpstr>Kokeen peruuttaminen</vt:lpstr>
      <vt:lpstr>Kokeen peruuttaminen</vt:lpstr>
      <vt:lpstr>Kokeen keskeyttäminen</vt:lpstr>
      <vt:lpstr>Kokeen keskeyttäminen</vt:lpstr>
      <vt:lpstr>Paikantimen käyttö</vt:lpstr>
      <vt:lpstr>Kohtuuton häiriö</vt:lpstr>
      <vt:lpstr>Koejärjestelyt</vt:lpstr>
      <vt:lpstr>Ylituomarin ohjeet ja velvollisuudet</vt:lpstr>
      <vt:lpstr>Arvonta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Ylituomareille Ajok Beaj Keaj</dc:title>
  <dc:creator>Mika Elgland</dc:creator>
  <cp:lastModifiedBy>Mika Elgland</cp:lastModifiedBy>
  <cp:revision>169</cp:revision>
  <dcterms:created xsi:type="dcterms:W3CDTF">2021-01-01T12:03:44Z</dcterms:created>
  <dcterms:modified xsi:type="dcterms:W3CDTF">2021-04-24T04:43:24Z</dcterms:modified>
</cp:coreProperties>
</file>