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1" r:id="rId3"/>
    <p:sldId id="260" r:id="rId4"/>
    <p:sldId id="273" r:id="rId5"/>
    <p:sldId id="262" r:id="rId6"/>
    <p:sldId id="264" r:id="rId7"/>
    <p:sldId id="272" r:id="rId8"/>
    <p:sldId id="266" r:id="rId9"/>
    <p:sldId id="267" r:id="rId10"/>
    <p:sldId id="275" r:id="rId11"/>
    <p:sldId id="277" r:id="rId12"/>
    <p:sldId id="269" r:id="rId13"/>
    <p:sldId id="268" r:id="rId14"/>
    <p:sldId id="270" r:id="rId15"/>
    <p:sldId id="271" r:id="rId16"/>
    <p:sldId id="274" r:id="rId17"/>
    <p:sldId id="279" r:id="rId18"/>
    <p:sldId id="276" r:id="rId19"/>
    <p:sldId id="278" r:id="rId20"/>
    <p:sldId id="284" r:id="rId2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BD3CE01-31C9-4C2F-9627-6FE330FE8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6F1D240-778A-43A0-B2DB-5E3ADA5E3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59101" y="-4763"/>
            <a:ext cx="5014912" cy="6862763"/>
            <a:chOff x="2928938" y="-4763"/>
            <a:chExt cx="5014912" cy="6862763"/>
          </a:xfrm>
        </p:grpSpPr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A3EF41D8-A4E7-496C-8046-3445D01889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1" name="Freeform 7">
              <a:extLst>
                <a:ext uri="{FF2B5EF4-FFF2-40B4-BE49-F238E27FC236}">
                  <a16:creationId xmlns:a16="http://schemas.microsoft.com/office/drawing/2014/main" id="{DD160E48-06A1-4331-BF68-25EC854EE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2" name="Freeform 9">
              <a:extLst>
                <a:ext uri="{FF2B5EF4-FFF2-40B4-BE49-F238E27FC236}">
                  <a16:creationId xmlns:a16="http://schemas.microsoft.com/office/drawing/2014/main" id="{76833E62-F657-49D3-9126-E099EEE454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3" name="Freeform 10">
              <a:extLst>
                <a:ext uri="{FF2B5EF4-FFF2-40B4-BE49-F238E27FC236}">
                  <a16:creationId xmlns:a16="http://schemas.microsoft.com/office/drawing/2014/main" id="{0311BA35-DCA9-473A-8291-7A77C1D29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6F189998-2230-4358-9D2D-E8CD8DB56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5" name="Freeform 12">
              <a:extLst>
                <a:ext uri="{FF2B5EF4-FFF2-40B4-BE49-F238E27FC236}">
                  <a16:creationId xmlns:a16="http://schemas.microsoft.com/office/drawing/2014/main" id="{07D8BEA6-2252-4BCC-BEED-6FAD15D525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A721706-CE3D-4FD7-AE1E-648D8631D8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8840" y="2372881"/>
            <a:ext cx="6571974" cy="1056119"/>
          </a:xfrm>
        </p:spPr>
        <p:txBody>
          <a:bodyPr>
            <a:normAutofit fontScale="90000"/>
          </a:bodyPr>
          <a:lstStyle/>
          <a:p>
            <a:pPr algn="ctr"/>
            <a:r>
              <a:rPr lang="fi-FI" sz="6600" dirty="0">
                <a:latin typeface="Arial" panose="020B0604020202020204" pitchFamily="34" charset="0"/>
                <a:cs typeface="Arial" panose="020B0604020202020204" pitchFamily="34" charset="0"/>
              </a:rPr>
              <a:t>Palkintotuomareille</a:t>
            </a:r>
            <a:br>
              <a:rPr lang="fi-FI" sz="6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6600" dirty="0">
                <a:latin typeface="Arial" panose="020B0604020202020204" pitchFamily="34" charset="0"/>
                <a:cs typeface="Arial" panose="020B0604020202020204" pitchFamily="34" charset="0"/>
              </a:rPr>
              <a:t>Ajok </a:t>
            </a:r>
            <a:r>
              <a:rPr lang="fi-FI" sz="6600" dirty="0" err="1">
                <a:latin typeface="Arial" panose="020B0604020202020204" pitchFamily="34" charset="0"/>
                <a:cs typeface="Arial" panose="020B0604020202020204" pitchFamily="34" charset="0"/>
              </a:rPr>
              <a:t>Beaj</a:t>
            </a:r>
            <a:endParaRPr lang="fi-FI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SAJ">
            <a:extLst>
              <a:ext uri="{FF2B5EF4-FFF2-40B4-BE49-F238E27FC236}">
                <a16:creationId xmlns:a16="http://schemas.microsoft.com/office/drawing/2014/main" id="{FF0878F9-0C07-4B3B-A892-5134F0262A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2" r="-3" b="4040"/>
          <a:stretch/>
        </p:blipFill>
        <p:spPr bwMode="auto">
          <a:xfrm>
            <a:off x="20" y="1850184"/>
            <a:ext cx="5448280" cy="5007817"/>
          </a:xfrm>
          <a:custGeom>
            <a:avLst/>
            <a:gdLst>
              <a:gd name="connsiteX0" fmla="*/ 0 w 5448300"/>
              <a:gd name="connsiteY0" fmla="*/ 0 h 5007817"/>
              <a:gd name="connsiteX1" fmla="*/ 2872397 w 5448300"/>
              <a:gd name="connsiteY1" fmla="*/ 716034 h 5007817"/>
              <a:gd name="connsiteX2" fmla="*/ 5448300 w 5448300"/>
              <a:gd name="connsiteY2" fmla="*/ 5003584 h 5007817"/>
              <a:gd name="connsiteX3" fmla="*/ 0 w 5448300"/>
              <a:gd name="connsiteY3" fmla="*/ 5007817 h 500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48300" h="5007817">
                <a:moveTo>
                  <a:pt x="0" y="0"/>
                </a:moveTo>
                <a:lnTo>
                  <a:pt x="2872397" y="716034"/>
                </a:lnTo>
                <a:lnTo>
                  <a:pt x="5448300" y="5003584"/>
                </a:lnTo>
                <a:lnTo>
                  <a:pt x="0" y="5007817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5" descr="D:\SBJ_logo_2.jpg">
            <a:extLst>
              <a:ext uri="{FF2B5EF4-FFF2-40B4-BE49-F238E27FC236}">
                <a16:creationId xmlns:a16="http://schemas.microsoft.com/office/drawing/2014/main" id="{728F2040-0239-44B0-9CC0-9968FC8793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48" r="-1" b="5635"/>
          <a:stretch/>
        </p:blipFill>
        <p:spPr bwMode="auto">
          <a:xfrm>
            <a:off x="20" y="10"/>
            <a:ext cx="3513646" cy="2566206"/>
          </a:xfrm>
          <a:custGeom>
            <a:avLst/>
            <a:gdLst>
              <a:gd name="connsiteX0" fmla="*/ 0 w 3513666"/>
              <a:gd name="connsiteY0" fmla="*/ 0 h 2566216"/>
              <a:gd name="connsiteX1" fmla="*/ 3513666 w 3513666"/>
              <a:gd name="connsiteY1" fmla="*/ 0 h 2566216"/>
              <a:gd name="connsiteX2" fmla="*/ 2861733 w 3513666"/>
              <a:gd name="connsiteY2" fmla="*/ 2548466 h 2566216"/>
              <a:gd name="connsiteX3" fmla="*/ 2872397 w 3513666"/>
              <a:gd name="connsiteY3" fmla="*/ 2566216 h 2566216"/>
              <a:gd name="connsiteX4" fmla="*/ 0 w 3513666"/>
              <a:gd name="connsiteY4" fmla="*/ 1850183 h 2566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13666" h="2566216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2872397" y="2566216"/>
                </a:lnTo>
                <a:lnTo>
                  <a:pt x="0" y="1850183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630E910D-3DA2-4EC3-B72B-E59B0CAB0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40000">
            <a:off x="-47722" y="2178565"/>
            <a:ext cx="300937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6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C551CB-FE8D-4C69-8FC3-7C2B1392C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081548"/>
            <a:ext cx="3333495" cy="150433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/>
              <a:t> </a:t>
            </a:r>
          </a:p>
        </p:txBody>
      </p:sp>
      <p:sp>
        <p:nvSpPr>
          <p:cNvPr id="44" name="Content Placeholder 43">
            <a:extLst>
              <a:ext uri="{FF2B5EF4-FFF2-40B4-BE49-F238E27FC236}">
                <a16:creationId xmlns:a16="http://schemas.microsoft.com/office/drawing/2014/main" id="{83F35212-1B35-4F77-B24D-EA963EF57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666999"/>
            <a:ext cx="3333496" cy="312420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600" dirty="0"/>
              <a:t> </a:t>
            </a:r>
          </a:p>
        </p:txBody>
      </p:sp>
      <p:pic>
        <p:nvPicPr>
          <p:cNvPr id="4" name="Sisällön paikkamerkki 3">
            <a:extLst>
              <a:ext uri="{FF2B5EF4-FFF2-40B4-BE49-F238E27FC236}">
                <a16:creationId xmlns:a16="http://schemas.microsoft.com/office/drawing/2014/main" id="{A7CBB5BC-8A3D-43B0-A1FC-F8252E7798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5582" y="1463039"/>
            <a:ext cx="9697999" cy="3442789"/>
          </a:xfrm>
          <a:prstGeom prst="roundRect">
            <a:avLst>
              <a:gd name="adj" fmla="val 3347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</p:spTree>
    <p:extLst>
      <p:ext uri="{BB962C8B-B14F-4D97-AF65-F5344CB8AC3E}">
        <p14:creationId xmlns:p14="http://schemas.microsoft.com/office/powerpoint/2010/main" val="1536148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C538F206-9BBA-4487-865D-71DFC74F8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580614F2-0CEB-4083-881D-7C6D94EE1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DCFD8076-443D-4E98-86A9-67AE2B4752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F85D1CA3-A4F9-4CA3-85A0-167A4345B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E3BB8822-EB78-4939-8901-EF8FFA1C4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9" name="Freeform 10">
              <a:extLst>
                <a:ext uri="{FF2B5EF4-FFF2-40B4-BE49-F238E27FC236}">
                  <a16:creationId xmlns:a16="http://schemas.microsoft.com/office/drawing/2014/main" id="{72544C13-BB7D-4E3D-9438-8875C50C86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40" name="Freeform 11">
              <a:extLst>
                <a:ext uri="{FF2B5EF4-FFF2-40B4-BE49-F238E27FC236}">
                  <a16:creationId xmlns:a16="http://schemas.microsoft.com/office/drawing/2014/main" id="{9650E338-7738-4630-84F5-898D9E430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F04A16A-3F55-47EF-A87D-9F4FB795C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35" y="723899"/>
            <a:ext cx="2812385" cy="175259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/>
              <a:t> 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A6E8DD2E-8627-402E-994E-5781C2290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406195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 </a:t>
            </a:r>
          </a:p>
        </p:txBody>
      </p:sp>
      <p:sp>
        <p:nvSpPr>
          <p:cNvPr id="42" name="Rounded Rectangle 16">
            <a:extLst>
              <a:ext uri="{FF2B5EF4-FFF2-40B4-BE49-F238E27FC236}">
                <a16:creationId xmlns:a16="http://schemas.microsoft.com/office/drawing/2014/main" id="{24EE91D3-118F-4591-A85A-D157CF847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1162" y="648931"/>
            <a:ext cx="6881862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isällön paikkamerkki 3">
            <a:extLst>
              <a:ext uri="{FF2B5EF4-FFF2-40B4-BE49-F238E27FC236}">
                <a16:creationId xmlns:a16="http://schemas.microsoft.com/office/drawing/2014/main" id="{4E587F20-5F17-47CE-B583-9C6D31D988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4582" y="1011765"/>
            <a:ext cx="5630599" cy="454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890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8239161-B673-49F1-8F76-6EC9C8D45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Ajon seuranta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2" name="Sisällön paikkamerkki 2">
            <a:extLst>
              <a:ext uri="{FF2B5EF4-FFF2-40B4-BE49-F238E27FC236}">
                <a16:creationId xmlns:a16="http://schemas.microsoft.com/office/drawing/2014/main" id="{B6820941-667B-416C-9FA7-177F00C51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r>
              <a:rPr lang="fi-FI" dirty="0"/>
              <a:t>Ajon seuranta tapahtuu ajotaulukkoon</a:t>
            </a:r>
          </a:p>
          <a:p>
            <a:r>
              <a:rPr lang="fi-FI" dirty="0"/>
              <a:t>Merkitse koiran äänenanto ajantasaisesti, myös ajolöysyys</a:t>
            </a:r>
          </a:p>
          <a:p>
            <a:pPr lvl="1"/>
            <a:r>
              <a:rPr lang="fi-FI" dirty="0"/>
              <a:t>Yksittäiset haukahdukset pisteillä</a:t>
            </a:r>
          </a:p>
          <a:p>
            <a:pPr lvl="1"/>
            <a:r>
              <a:rPr lang="fi-FI" dirty="0"/>
              <a:t>Haukkusarjat lyhyillä viivoilla</a:t>
            </a:r>
          </a:p>
          <a:p>
            <a:pPr lvl="1"/>
            <a:r>
              <a:rPr lang="fi-FI" dirty="0"/>
              <a:t>Yhtenäinen ajo suoralla viivalla</a:t>
            </a:r>
          </a:p>
        </p:txBody>
      </p:sp>
    </p:spTree>
    <p:extLst>
      <p:ext uri="{BB962C8B-B14F-4D97-AF65-F5344CB8AC3E}">
        <p14:creationId xmlns:p14="http://schemas.microsoft.com/office/powerpoint/2010/main" val="2943919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BEE4BA4-561B-4E0A-B1C5-EA034A06B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>
                <a:solidFill>
                  <a:srgbClr val="FFFFFF"/>
                </a:solidFill>
              </a:rPr>
              <a:t>Ajon seuranta</a:t>
            </a:r>
            <a:br>
              <a:rPr lang="fi-FI" sz="3200">
                <a:solidFill>
                  <a:srgbClr val="FFFFFF"/>
                </a:solidFill>
              </a:rPr>
            </a:br>
            <a:endParaRPr lang="fi-FI" sz="3200">
              <a:solidFill>
                <a:srgbClr val="FFFFFF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6F27906-2923-4732-92C8-AECD84C58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r>
              <a:rPr lang="fi-FI" dirty="0"/>
              <a:t>Merkitse myös</a:t>
            </a:r>
          </a:p>
          <a:p>
            <a:pPr lvl="1"/>
            <a:r>
              <a:rPr lang="fi-FI" dirty="0"/>
              <a:t>Ajon alkamisaika ja päättymisaika</a:t>
            </a:r>
          </a:p>
          <a:p>
            <a:pPr lvl="1"/>
            <a:r>
              <a:rPr lang="fi-FI" dirty="0"/>
              <a:t>Koiran äänenanto</a:t>
            </a:r>
          </a:p>
          <a:p>
            <a:pPr lvl="1"/>
            <a:r>
              <a:rPr lang="fi-FI" dirty="0"/>
              <a:t>Ajon aikana esiintyvät esteet, esim. tiet, kynnökset ym.</a:t>
            </a:r>
          </a:p>
          <a:p>
            <a:pPr lvl="1"/>
            <a:r>
              <a:rPr lang="fi-FI" dirty="0"/>
              <a:t>Ajettavan ja koiran näköhavainnot</a:t>
            </a:r>
          </a:p>
          <a:p>
            <a:pPr lvl="1"/>
            <a:r>
              <a:rPr lang="fi-FI" dirty="0"/>
              <a:t>Mahdollinen ajolöysyys</a:t>
            </a:r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53289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6A9337F-D3E9-4E8B-92D9-84BF8240B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>
                <a:solidFill>
                  <a:srgbClr val="FFFFFF"/>
                </a:solidFill>
              </a:rPr>
              <a:t>Ajon seuranta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F54E0FA-286D-47A0-AE5A-0B3B00F88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r>
              <a:rPr lang="fi-FI" sz="2000"/>
              <a:t>Kortin vasempaan reunaan kellonajan alkavat tunnit</a:t>
            </a:r>
          </a:p>
          <a:p>
            <a:r>
              <a:rPr lang="fi-FI" sz="2000"/>
              <a:t>Ajoaika joka riville oikeaan reunaan</a:t>
            </a:r>
          </a:p>
          <a:p>
            <a:r>
              <a:rPr lang="fi-FI" sz="2000"/>
              <a:t>Yhteenlaskettu ajoaika</a:t>
            </a:r>
          </a:p>
          <a:p>
            <a:r>
              <a:rPr lang="fi-FI" sz="2000"/>
              <a:t>Todellinen ajoaika</a:t>
            </a:r>
          </a:p>
          <a:p>
            <a:r>
              <a:rPr lang="fi-FI" sz="2000"/>
              <a:t>Ajolöysyys minuutteina</a:t>
            </a:r>
          </a:p>
          <a:p>
            <a:r>
              <a:rPr lang="fi-FI" sz="2000"/>
              <a:t>Huomautukset</a:t>
            </a:r>
          </a:p>
          <a:p>
            <a:endParaRPr lang="fi-FI" sz="2000"/>
          </a:p>
          <a:p>
            <a:endParaRPr lang="fi-FI" sz="2000"/>
          </a:p>
        </p:txBody>
      </p:sp>
    </p:spTree>
    <p:extLst>
      <p:ext uri="{BB962C8B-B14F-4D97-AF65-F5344CB8AC3E}">
        <p14:creationId xmlns:p14="http://schemas.microsoft.com/office/powerpoint/2010/main" val="1011123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Group 113">
            <a:extLst>
              <a:ext uri="{FF2B5EF4-FFF2-40B4-BE49-F238E27FC236}">
                <a16:creationId xmlns:a16="http://schemas.microsoft.com/office/drawing/2014/main" id="{C538F206-9BBA-4487-865D-71DFC74F8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15" name="Freeform 6">
              <a:extLst>
                <a:ext uri="{FF2B5EF4-FFF2-40B4-BE49-F238E27FC236}">
                  <a16:creationId xmlns:a16="http://schemas.microsoft.com/office/drawing/2014/main" id="{580614F2-0CEB-4083-881D-7C6D94EE1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6" name="Freeform 7">
              <a:extLst>
                <a:ext uri="{FF2B5EF4-FFF2-40B4-BE49-F238E27FC236}">
                  <a16:creationId xmlns:a16="http://schemas.microsoft.com/office/drawing/2014/main" id="{DCFD8076-443D-4E98-86A9-67AE2B4752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17" name="Freeform 8">
              <a:extLst>
                <a:ext uri="{FF2B5EF4-FFF2-40B4-BE49-F238E27FC236}">
                  <a16:creationId xmlns:a16="http://schemas.microsoft.com/office/drawing/2014/main" id="{F85D1CA3-A4F9-4CA3-85A0-167A4345B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8" name="Freeform 9">
              <a:extLst>
                <a:ext uri="{FF2B5EF4-FFF2-40B4-BE49-F238E27FC236}">
                  <a16:creationId xmlns:a16="http://schemas.microsoft.com/office/drawing/2014/main" id="{E3BB8822-EB78-4939-8901-EF8FFA1C4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19" name="Freeform 10">
              <a:extLst>
                <a:ext uri="{FF2B5EF4-FFF2-40B4-BE49-F238E27FC236}">
                  <a16:creationId xmlns:a16="http://schemas.microsoft.com/office/drawing/2014/main" id="{72544C13-BB7D-4E3D-9438-8875C50C86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20" name="Freeform 11">
              <a:extLst>
                <a:ext uri="{FF2B5EF4-FFF2-40B4-BE49-F238E27FC236}">
                  <a16:creationId xmlns:a16="http://schemas.microsoft.com/office/drawing/2014/main" id="{9650E338-7738-4630-84F5-898D9E430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3ED11D4D-D3B8-45A1-9693-2A41BC851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0"/>
            <a:ext cx="2812385" cy="175259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 dirty="0"/>
              <a:t>  </a:t>
            </a:r>
          </a:p>
        </p:txBody>
      </p:sp>
      <p:sp>
        <p:nvSpPr>
          <p:cNvPr id="96" name="Content Placeholder 66">
            <a:extLst>
              <a:ext uri="{FF2B5EF4-FFF2-40B4-BE49-F238E27FC236}">
                <a16:creationId xmlns:a16="http://schemas.microsoft.com/office/drawing/2014/main" id="{1C266EC7-63AA-49B6-9E77-1BCAFCB5C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2812387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 </a:t>
            </a:r>
          </a:p>
        </p:txBody>
      </p:sp>
      <p:sp>
        <p:nvSpPr>
          <p:cNvPr id="122" name="Rounded Rectangle 16">
            <a:extLst>
              <a:ext uri="{FF2B5EF4-FFF2-40B4-BE49-F238E27FC236}">
                <a16:creationId xmlns:a16="http://schemas.microsoft.com/office/drawing/2014/main" id="{24EE91D3-118F-4591-A85A-D157CF847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1162" y="648931"/>
            <a:ext cx="6881862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8" name="Sisällön paikkamerkki 3" descr="Kuva, joka sisältää kohteen pöytä&#10;&#10;Kuvaus luotu automaattisesti">
            <a:extLst>
              <a:ext uri="{FF2B5EF4-FFF2-40B4-BE49-F238E27FC236}">
                <a16:creationId xmlns:a16="http://schemas.microsoft.com/office/drawing/2014/main" id="{A5EBC884-1DBD-4990-80F9-E8BB2334C5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0043" y="543519"/>
            <a:ext cx="8810626" cy="55286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46142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BB86212-4A1E-4895-8E91-E67245FA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Ajon arvostelu</a:t>
            </a:r>
            <a:br>
              <a:rPr lang="fi-FI" sz="3200" dirty="0">
                <a:solidFill>
                  <a:srgbClr val="FFFFFF"/>
                </a:solidFill>
              </a:rPr>
            </a:br>
            <a:endParaRPr lang="fi-FI" sz="3200" dirty="0">
              <a:solidFill>
                <a:srgbClr val="FFFFFF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0CA655-E790-4711-A524-DE6162365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r>
              <a:rPr lang="fi-FI" dirty="0"/>
              <a:t>Ajo erän loputtua arvostellaan koiran </a:t>
            </a:r>
          </a:p>
          <a:p>
            <a:pPr lvl="1"/>
            <a:r>
              <a:rPr lang="fi-FI" dirty="0"/>
              <a:t>Ajotaito </a:t>
            </a:r>
          </a:p>
          <a:p>
            <a:pPr lvl="1"/>
            <a:r>
              <a:rPr lang="fi-FI" dirty="0"/>
              <a:t>Haukku </a:t>
            </a:r>
          </a:p>
          <a:p>
            <a:pPr lvl="1"/>
            <a:r>
              <a:rPr lang="fi-FI" dirty="0"/>
              <a:t>Ajolöysyys</a:t>
            </a:r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77691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A031B8D-D199-46FD-9B39-9DD098C01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Ajon arvostelu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AA95F0F-29A2-4C9C-80DA-93824613D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pPr lvl="1"/>
            <a:r>
              <a:rPr lang="fi-FI" dirty="0"/>
              <a:t>Ajon aikaiset lisätiedot</a:t>
            </a:r>
          </a:p>
          <a:p>
            <a:pPr lvl="1"/>
            <a:r>
              <a:rPr lang="fi-FI" dirty="0"/>
              <a:t>Metsästysinto päivän aikana</a:t>
            </a:r>
          </a:p>
          <a:p>
            <a:pPr lvl="1"/>
            <a:r>
              <a:rPr lang="fi-FI" dirty="0"/>
              <a:t>Olosuhteet päivän aikana</a:t>
            </a:r>
          </a:p>
          <a:p>
            <a:pPr lvl="1"/>
            <a:r>
              <a:rPr lang="fi-FI" dirty="0"/>
              <a:t>Huomioi, että ominaisuuspisteet ovat tasapainossa lisätietojen kanssa.</a:t>
            </a:r>
          </a:p>
          <a:p>
            <a:pPr lvl="1"/>
            <a:r>
              <a:rPr lang="fi-FI" dirty="0"/>
              <a:t>Allekirjoitus ja nimen selvennys</a:t>
            </a:r>
          </a:p>
          <a:p>
            <a:pPr lvl="1"/>
            <a:r>
              <a:rPr lang="fi-FI" dirty="0"/>
              <a:t>Ryhmätuomarina näytä arviointi koiranohjaajalle</a:t>
            </a:r>
          </a:p>
          <a:p>
            <a:pPr marL="0" indent="0">
              <a:buNone/>
            </a:pPr>
            <a:endParaRPr lang="fi-FI" sz="2000" dirty="0"/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980877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>
            <a:extLst>
              <a:ext uri="{FF2B5EF4-FFF2-40B4-BE49-F238E27FC236}">
                <a16:creationId xmlns:a16="http://schemas.microsoft.com/office/drawing/2014/main" id="{C538F206-9BBA-4487-865D-71DFC74F8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2" name="Freeform 6">
              <a:extLst>
                <a:ext uri="{FF2B5EF4-FFF2-40B4-BE49-F238E27FC236}">
                  <a16:creationId xmlns:a16="http://schemas.microsoft.com/office/drawing/2014/main" id="{580614F2-0CEB-4083-881D-7C6D94EE1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83" name="Freeform 7">
              <a:extLst>
                <a:ext uri="{FF2B5EF4-FFF2-40B4-BE49-F238E27FC236}">
                  <a16:creationId xmlns:a16="http://schemas.microsoft.com/office/drawing/2014/main" id="{DCFD8076-443D-4E98-86A9-67AE2B4752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84" name="Freeform 8">
              <a:extLst>
                <a:ext uri="{FF2B5EF4-FFF2-40B4-BE49-F238E27FC236}">
                  <a16:creationId xmlns:a16="http://schemas.microsoft.com/office/drawing/2014/main" id="{F85D1CA3-A4F9-4CA3-85A0-167A4345B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5" name="Freeform 9">
              <a:extLst>
                <a:ext uri="{FF2B5EF4-FFF2-40B4-BE49-F238E27FC236}">
                  <a16:creationId xmlns:a16="http://schemas.microsoft.com/office/drawing/2014/main" id="{E3BB8822-EB78-4939-8901-EF8FFA1C4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86" name="Freeform 10">
              <a:extLst>
                <a:ext uri="{FF2B5EF4-FFF2-40B4-BE49-F238E27FC236}">
                  <a16:creationId xmlns:a16="http://schemas.microsoft.com/office/drawing/2014/main" id="{72544C13-BB7D-4E3D-9438-8875C50C86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87" name="Freeform 11">
              <a:extLst>
                <a:ext uri="{FF2B5EF4-FFF2-40B4-BE49-F238E27FC236}">
                  <a16:creationId xmlns:a16="http://schemas.microsoft.com/office/drawing/2014/main" id="{9650E338-7738-4630-84F5-898D9E430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5F503ADF-A4C2-4907-A018-4471E1872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0"/>
            <a:ext cx="2812385" cy="175259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/>
              <a:t> </a:t>
            </a:r>
          </a:p>
        </p:txBody>
      </p:sp>
      <p:sp>
        <p:nvSpPr>
          <p:cNvPr id="78" name="Content Placeholder 77">
            <a:extLst>
              <a:ext uri="{FF2B5EF4-FFF2-40B4-BE49-F238E27FC236}">
                <a16:creationId xmlns:a16="http://schemas.microsoft.com/office/drawing/2014/main" id="{560E792B-7128-4481-883C-010D7DEB6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2812387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 </a:t>
            </a:r>
          </a:p>
        </p:txBody>
      </p:sp>
      <p:sp>
        <p:nvSpPr>
          <p:cNvPr id="89" name="Rounded Rectangle 16">
            <a:extLst>
              <a:ext uri="{FF2B5EF4-FFF2-40B4-BE49-F238E27FC236}">
                <a16:creationId xmlns:a16="http://schemas.microsoft.com/office/drawing/2014/main" id="{24EE91D3-118F-4591-A85A-D157CF847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1162" y="648931"/>
            <a:ext cx="6881862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01188FB3-CD64-4976-95A8-B817319B2C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1202" y="2068834"/>
            <a:ext cx="6237359" cy="243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8555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538F206-9BBA-4487-865D-71DFC74F8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80614F2-0CEB-4083-881D-7C6D94EE1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DCFD8076-443D-4E98-86A9-67AE2B4752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F85D1CA3-A4F9-4CA3-85A0-167A4345B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E3BB8822-EB78-4939-8901-EF8FFA1C4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72544C13-BB7D-4E3D-9438-8875C50C86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650E338-7738-4630-84F5-898D9E430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A582BD39-AFE4-4953-85FD-0422B7673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0"/>
            <a:ext cx="2812385" cy="1752599"/>
          </a:xfrm>
        </p:spPr>
        <p:txBody>
          <a:bodyPr>
            <a:normAutofit/>
          </a:bodyPr>
          <a:lstStyle/>
          <a:p>
            <a:r>
              <a:rPr lang="fi-FI" sz="3200" dirty="0"/>
              <a:t>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21AA0B-FA45-4DD3-AFE6-1ABC418CB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2812387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 </a:t>
            </a:r>
          </a:p>
        </p:txBody>
      </p:sp>
      <p:sp>
        <p:nvSpPr>
          <p:cNvPr id="19" name="Rounded Rectangle 16">
            <a:extLst>
              <a:ext uri="{FF2B5EF4-FFF2-40B4-BE49-F238E27FC236}">
                <a16:creationId xmlns:a16="http://schemas.microsoft.com/office/drawing/2014/main" id="{24EE91D3-118F-4591-A85A-D157CF847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1162" y="648931"/>
            <a:ext cx="6881862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isällön paikkamerkki 3">
            <a:extLst>
              <a:ext uri="{FF2B5EF4-FFF2-40B4-BE49-F238E27FC236}">
                <a16:creationId xmlns:a16="http://schemas.microsoft.com/office/drawing/2014/main" id="{8F27CB9E-7F7E-4FF8-B0D0-57B0B7481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4582" y="1011765"/>
            <a:ext cx="5630599" cy="454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354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68E2A14-BF24-413F-B108-65A0E56A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>
                <a:solidFill>
                  <a:srgbClr val="FFFFFF"/>
                </a:solidFill>
              </a:rPr>
              <a:t>Maastokortti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AD6C145-5F28-4732-87E9-E5E5AF3A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	Ota mukaan:</a:t>
            </a:r>
          </a:p>
          <a:p>
            <a:pPr lvl="2"/>
            <a:r>
              <a:rPr lang="fi-FI" sz="2000" dirty="0"/>
              <a:t>Kello</a:t>
            </a:r>
          </a:p>
          <a:p>
            <a:pPr lvl="2"/>
            <a:r>
              <a:rPr lang="fi-FI" sz="2000" dirty="0"/>
              <a:t>Kynä</a:t>
            </a:r>
          </a:p>
          <a:p>
            <a:pPr lvl="2"/>
            <a:r>
              <a:rPr lang="fi-FI" sz="2000" dirty="0"/>
              <a:t>Kumi</a:t>
            </a:r>
          </a:p>
          <a:p>
            <a:pPr lvl="2"/>
            <a:r>
              <a:rPr lang="fi-FI" sz="2000" dirty="0"/>
              <a:t>Maastokortteja 2+1</a:t>
            </a:r>
          </a:p>
        </p:txBody>
      </p:sp>
    </p:spTree>
    <p:extLst>
      <p:ext uri="{BB962C8B-B14F-4D97-AF65-F5344CB8AC3E}">
        <p14:creationId xmlns:p14="http://schemas.microsoft.com/office/powerpoint/2010/main" val="24494058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A031B8D-D199-46FD-9B39-9DD098C01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 dirty="0">
                <a:solidFill>
                  <a:srgbClr val="FFFFFF"/>
                </a:solidFill>
              </a:rPr>
              <a:t>Lopuksi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AA95F0F-29A2-4C9C-80DA-93824613D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r>
              <a:rPr lang="fi-FI" sz="2000" dirty="0"/>
              <a:t>Täytä maastokortti huolellisesti</a:t>
            </a:r>
          </a:p>
          <a:p>
            <a:r>
              <a:rPr lang="fi-FI" sz="2000" dirty="0"/>
              <a:t>Merkitse tapahtumat ajantasaisesti</a:t>
            </a:r>
          </a:p>
          <a:p>
            <a:r>
              <a:rPr lang="fi-FI" sz="2000" dirty="0"/>
              <a:t>Allekirjoita maastokortti</a:t>
            </a:r>
          </a:p>
          <a:p>
            <a:r>
              <a:rPr lang="fi-FI" sz="2000" dirty="0"/>
              <a:t>Ryhmätuomari merkitsee ryhmän numerot</a:t>
            </a:r>
          </a:p>
          <a:p>
            <a:r>
              <a:rPr lang="fi-FI" sz="2000" dirty="0"/>
              <a:t>Ryhmätuomari esittää arvostelun koiran ohjaajalle</a:t>
            </a:r>
          </a:p>
          <a:p>
            <a:pPr marL="0" indent="0">
              <a:buNone/>
            </a:pPr>
            <a:endParaRPr lang="fi-FI" sz="2000" dirty="0"/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600970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>
                <a:solidFill>
                  <a:srgbClr val="FFFFFF"/>
                </a:solidFill>
              </a:rPr>
              <a:t>Maastokortin täyttö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r>
              <a:rPr lang="fi-FI" dirty="0"/>
              <a:t>Ennen erän alkua maastokorttiin kirjataan</a:t>
            </a:r>
          </a:p>
          <a:p>
            <a:pPr lvl="1"/>
            <a:r>
              <a:rPr lang="fi-FI" dirty="0"/>
              <a:t>Koeaika</a:t>
            </a:r>
          </a:p>
          <a:p>
            <a:pPr lvl="1"/>
            <a:r>
              <a:rPr lang="fi-FI" dirty="0"/>
              <a:t>Erän numero</a:t>
            </a:r>
          </a:p>
          <a:p>
            <a:pPr lvl="1"/>
            <a:r>
              <a:rPr lang="fi-FI" dirty="0"/>
              <a:t>Alkamisaika</a:t>
            </a:r>
          </a:p>
          <a:p>
            <a:pPr lvl="1"/>
            <a:r>
              <a:rPr lang="fi-FI" dirty="0"/>
              <a:t>Maasto</a:t>
            </a:r>
          </a:p>
          <a:p>
            <a:pPr lvl="1"/>
            <a:r>
              <a:rPr lang="fi-FI" dirty="0"/>
              <a:t>Koiran nimi</a:t>
            </a:r>
          </a:p>
          <a:p>
            <a:pPr lvl="1"/>
            <a:r>
              <a:rPr lang="fi-FI" dirty="0"/>
              <a:t>Koiran sukupuoli</a:t>
            </a:r>
          </a:p>
          <a:p>
            <a:pPr lvl="1"/>
            <a:r>
              <a:rPr lang="fi-FI" dirty="0"/>
              <a:t>Koiran ohjaaja</a:t>
            </a:r>
          </a:p>
          <a:p>
            <a:pPr lvl="1"/>
            <a:r>
              <a:rPr lang="fi-FI" dirty="0"/>
              <a:t>Käytetäänkö GPS-seurantaa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467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54B5AB2-0ED4-4677-B563-847D312F5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1081548"/>
            <a:ext cx="3333495" cy="150433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/>
              <a:t> </a:t>
            </a:r>
          </a:p>
        </p:txBody>
      </p:sp>
      <p:sp>
        <p:nvSpPr>
          <p:cNvPr id="44" name="Content Placeholder 43">
            <a:extLst>
              <a:ext uri="{FF2B5EF4-FFF2-40B4-BE49-F238E27FC236}">
                <a16:creationId xmlns:a16="http://schemas.microsoft.com/office/drawing/2014/main" id="{4DEA7E20-3374-4306-B35E-0EF5F83F9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666999"/>
            <a:ext cx="3333496" cy="312420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600" dirty="0"/>
              <a:t> </a:t>
            </a:r>
          </a:p>
        </p:txBody>
      </p:sp>
      <p:pic>
        <p:nvPicPr>
          <p:cNvPr id="4" name="Sisällön paikkamerkki 3">
            <a:extLst>
              <a:ext uri="{FF2B5EF4-FFF2-40B4-BE49-F238E27FC236}">
                <a16:creationId xmlns:a16="http://schemas.microsoft.com/office/drawing/2014/main" id="{789721D2-8AD7-40F1-AE0A-63631E5A49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4773" y="1965070"/>
            <a:ext cx="9369160" cy="2927860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</p:spTree>
    <p:extLst>
      <p:ext uri="{BB962C8B-B14F-4D97-AF65-F5344CB8AC3E}">
        <p14:creationId xmlns:p14="http://schemas.microsoft.com/office/powerpoint/2010/main" val="2288513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270FF75-8B8E-4810-972D-BBB80986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>
                <a:solidFill>
                  <a:srgbClr val="FFFFFF"/>
                </a:solidFill>
              </a:rPr>
              <a:t>Haun seuranta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DCC94EF-DD93-443C-A292-487D12B8E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r>
              <a:rPr lang="fi-FI" dirty="0"/>
              <a:t>Merkitse hakutaulukkoon seuraavat asiat</a:t>
            </a:r>
          </a:p>
          <a:p>
            <a:pPr lvl="1"/>
            <a:r>
              <a:rPr lang="fi-FI" dirty="0"/>
              <a:t>Haun alkamisaika</a:t>
            </a:r>
          </a:p>
          <a:p>
            <a:pPr lvl="1"/>
            <a:r>
              <a:rPr lang="fi-FI" dirty="0"/>
              <a:t>Koiran äänenanto</a:t>
            </a:r>
          </a:p>
          <a:p>
            <a:pPr lvl="1"/>
            <a:r>
              <a:rPr lang="fi-FI" dirty="0"/>
              <a:t>Yhteydenotot</a:t>
            </a:r>
          </a:p>
          <a:p>
            <a:pPr lvl="1"/>
            <a:r>
              <a:rPr lang="fi-FI" dirty="0"/>
              <a:t>Haun laajuus </a:t>
            </a:r>
            <a:r>
              <a:rPr lang="fi-FI" dirty="0" err="1"/>
              <a:t>GPStä</a:t>
            </a:r>
            <a:endParaRPr lang="fi-FI" dirty="0"/>
          </a:p>
          <a:p>
            <a:pPr lvl="1"/>
            <a:r>
              <a:rPr lang="fi-FI" dirty="0"/>
              <a:t>Ajon alkaminen</a:t>
            </a:r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708049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9CE4577-CDBD-4A82-93C8-5A1D996EB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>
                <a:solidFill>
                  <a:srgbClr val="FFFFFF"/>
                </a:solidFill>
              </a:rPr>
              <a:t>Haun seuranta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96B6DC2-8193-4B94-B21C-4D326FC85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i-FI" sz="2000"/>
          </a:p>
          <a:p>
            <a:r>
              <a:rPr lang="fi-FI" sz="2000"/>
              <a:t>Kortin vasempaan reunaan kellonajan alkavat tunnit</a:t>
            </a:r>
          </a:p>
          <a:p>
            <a:r>
              <a:rPr lang="fi-FI" sz="2000"/>
              <a:t>Käytetty hakuaika joka riville, oikeaan reunaan.</a:t>
            </a:r>
          </a:p>
          <a:p>
            <a:r>
              <a:rPr lang="fi-FI" sz="2000"/>
              <a:t>Käytetty hakuaika yhteensä</a:t>
            </a:r>
          </a:p>
          <a:p>
            <a:r>
              <a:rPr lang="fi-FI" sz="2000"/>
              <a:t>Huomautukset haun aikana</a:t>
            </a:r>
          </a:p>
          <a:p>
            <a:r>
              <a:rPr lang="fi-FI" sz="2000"/>
              <a:t>Hakulöysyys minuutteina</a:t>
            </a:r>
          </a:p>
          <a:p>
            <a:endParaRPr lang="fi-FI" sz="2000"/>
          </a:p>
        </p:txBody>
      </p:sp>
    </p:spTree>
    <p:extLst>
      <p:ext uri="{BB962C8B-B14F-4D97-AF65-F5344CB8AC3E}">
        <p14:creationId xmlns:p14="http://schemas.microsoft.com/office/powerpoint/2010/main" val="2315716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roup 102">
            <a:extLst>
              <a:ext uri="{FF2B5EF4-FFF2-40B4-BE49-F238E27FC236}">
                <a16:creationId xmlns:a16="http://schemas.microsoft.com/office/drawing/2014/main" id="{C538F206-9BBA-4487-865D-71DFC74F8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04" name="Freeform 6">
              <a:extLst>
                <a:ext uri="{FF2B5EF4-FFF2-40B4-BE49-F238E27FC236}">
                  <a16:creationId xmlns:a16="http://schemas.microsoft.com/office/drawing/2014/main" id="{580614F2-0CEB-4083-881D-7C6D94EE1D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05" name="Freeform 7">
              <a:extLst>
                <a:ext uri="{FF2B5EF4-FFF2-40B4-BE49-F238E27FC236}">
                  <a16:creationId xmlns:a16="http://schemas.microsoft.com/office/drawing/2014/main" id="{DCFD8076-443D-4E98-86A9-67AE2B4752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6" name="Freeform 8">
              <a:extLst>
                <a:ext uri="{FF2B5EF4-FFF2-40B4-BE49-F238E27FC236}">
                  <a16:creationId xmlns:a16="http://schemas.microsoft.com/office/drawing/2014/main" id="{F85D1CA3-A4F9-4CA3-85A0-167A4345B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07" name="Freeform 9">
              <a:extLst>
                <a:ext uri="{FF2B5EF4-FFF2-40B4-BE49-F238E27FC236}">
                  <a16:creationId xmlns:a16="http://schemas.microsoft.com/office/drawing/2014/main" id="{E3BB8822-EB78-4939-8901-EF8FFA1C48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08" name="Freeform 10">
              <a:extLst>
                <a:ext uri="{FF2B5EF4-FFF2-40B4-BE49-F238E27FC236}">
                  <a16:creationId xmlns:a16="http://schemas.microsoft.com/office/drawing/2014/main" id="{72544C13-BB7D-4E3D-9438-8875C50C86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9" name="Freeform 11">
              <a:extLst>
                <a:ext uri="{FF2B5EF4-FFF2-40B4-BE49-F238E27FC236}">
                  <a16:creationId xmlns:a16="http://schemas.microsoft.com/office/drawing/2014/main" id="{9650E338-7738-4630-84F5-898D9E4309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5C37365-45AC-4378-BA8E-92E000E72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0"/>
            <a:ext cx="2812385" cy="175259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200"/>
              <a:t> </a:t>
            </a:r>
          </a:p>
        </p:txBody>
      </p:sp>
      <p:sp>
        <p:nvSpPr>
          <p:cNvPr id="118" name="Content Placeholder 99">
            <a:extLst>
              <a:ext uri="{FF2B5EF4-FFF2-40B4-BE49-F238E27FC236}">
                <a16:creationId xmlns:a16="http://schemas.microsoft.com/office/drawing/2014/main" id="{9B28FD53-57F3-42B5-A52C-B7F519430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2812387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 </a:t>
            </a:r>
          </a:p>
        </p:txBody>
      </p:sp>
      <p:sp>
        <p:nvSpPr>
          <p:cNvPr id="119" name="Rounded Rectangle 16">
            <a:extLst>
              <a:ext uri="{FF2B5EF4-FFF2-40B4-BE49-F238E27FC236}">
                <a16:creationId xmlns:a16="http://schemas.microsoft.com/office/drawing/2014/main" id="{24EE91D3-118F-4591-A85A-D157CF847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1162" y="648931"/>
            <a:ext cx="6881862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281A6A0D-596F-4BF3-896C-9C6BE92F44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7861" y="930092"/>
            <a:ext cx="6433282" cy="4861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200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146D8E2-0BFD-4053-9715-41AE9BDE1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>
                <a:solidFill>
                  <a:srgbClr val="FFFFFF"/>
                </a:solidFill>
              </a:rPr>
              <a:t>Haun arvostelu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C8046A-81C7-410A-9B15-443526159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r>
              <a:rPr lang="fi-FI" dirty="0"/>
              <a:t>Haun päättyessä arvioi koiran työskentely ja merkitse maastokorttiin</a:t>
            </a:r>
          </a:p>
          <a:p>
            <a:pPr lvl="1"/>
            <a:r>
              <a:rPr lang="fi-FI" dirty="0"/>
              <a:t>Haku ilman </a:t>
            </a:r>
            <a:r>
              <a:rPr lang="fi-FI" dirty="0" err="1"/>
              <a:t>yöjälkeä</a:t>
            </a:r>
            <a:r>
              <a:rPr lang="fi-FI" dirty="0"/>
              <a:t>, jos  mahdollista</a:t>
            </a:r>
          </a:p>
          <a:p>
            <a:pPr lvl="1"/>
            <a:r>
              <a:rPr lang="fi-FI" dirty="0"/>
              <a:t>Haku </a:t>
            </a:r>
            <a:r>
              <a:rPr lang="fi-FI" dirty="0" err="1"/>
              <a:t>yöjäljellä</a:t>
            </a:r>
            <a:endParaRPr lang="fi-FI" dirty="0"/>
          </a:p>
          <a:p>
            <a:pPr lvl="1"/>
            <a:r>
              <a:rPr lang="fi-FI" dirty="0"/>
              <a:t>Haku tuomari sarakkeeseen</a:t>
            </a:r>
          </a:p>
          <a:p>
            <a:pPr lvl="1"/>
            <a:r>
              <a:rPr lang="fi-FI" dirty="0"/>
              <a:t>Mahdolliset hakulöysyys miinukset</a:t>
            </a:r>
          </a:p>
          <a:p>
            <a:pPr lvl="1"/>
            <a:r>
              <a:rPr lang="fi-FI" dirty="0"/>
              <a:t>Ryhmätuomari merkitsee, myös ryhmän numerot</a:t>
            </a:r>
          </a:p>
          <a:p>
            <a:pPr marL="0" indent="0">
              <a:buNone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693463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C14901F-927E-4990-B352-D66E7F865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3200">
                <a:solidFill>
                  <a:srgbClr val="FFFFFF"/>
                </a:solidFill>
              </a:rPr>
              <a:t>Haun arvostelu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51838E7-E1E9-491F-B70D-5C470DD74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9280" y="685801"/>
            <a:ext cx="6956608" cy="5105400"/>
          </a:xfrm>
        </p:spPr>
        <p:txBody>
          <a:bodyPr>
            <a:normAutofit/>
          </a:bodyPr>
          <a:lstStyle/>
          <a:p>
            <a:r>
              <a:rPr lang="fi-FI" sz="3200" dirty="0"/>
              <a:t>Arvioi maastokorttiin hausta todetut lisätiedot.</a:t>
            </a:r>
          </a:p>
          <a:p>
            <a:pPr lvl="1"/>
            <a:r>
              <a:rPr lang="fi-FI" sz="2800" dirty="0"/>
              <a:t>Laajuus ilman </a:t>
            </a:r>
            <a:r>
              <a:rPr lang="fi-FI" sz="2800" dirty="0" err="1"/>
              <a:t>yöjälkeä</a:t>
            </a:r>
            <a:endParaRPr lang="fi-FI" sz="2800" dirty="0"/>
          </a:p>
          <a:p>
            <a:pPr lvl="1"/>
            <a:r>
              <a:rPr lang="fi-FI" sz="2800" dirty="0"/>
              <a:t>Vainuamistapa</a:t>
            </a:r>
          </a:p>
          <a:p>
            <a:pPr lvl="1"/>
            <a:r>
              <a:rPr lang="fi-FI" sz="2800" dirty="0"/>
              <a:t>Mahdollisen hakulöysyyden laatu</a:t>
            </a:r>
          </a:p>
        </p:txBody>
      </p:sp>
    </p:spTree>
    <p:extLst>
      <p:ext uri="{BB962C8B-B14F-4D97-AF65-F5344CB8AC3E}">
        <p14:creationId xmlns:p14="http://schemas.microsoft.com/office/powerpoint/2010/main" val="3501295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ksi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262</Words>
  <Application>Microsoft Office PowerPoint</Application>
  <PresentationFormat>Laajakuva</PresentationFormat>
  <Paragraphs>95</Paragraphs>
  <Slides>20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20</vt:i4>
      </vt:variant>
    </vt:vector>
  </HeadingPairs>
  <TitlesOfParts>
    <vt:vector size="23" baseType="lpstr">
      <vt:lpstr>Arial</vt:lpstr>
      <vt:lpstr>Corbel</vt:lpstr>
      <vt:lpstr>Parallaksi</vt:lpstr>
      <vt:lpstr>Palkintotuomareille Ajok Beaj</vt:lpstr>
      <vt:lpstr>Maastokortti</vt:lpstr>
      <vt:lpstr>Maastokortin täyttö</vt:lpstr>
      <vt:lpstr> </vt:lpstr>
      <vt:lpstr>Haun seuranta</vt:lpstr>
      <vt:lpstr>Haun seuranta</vt:lpstr>
      <vt:lpstr> </vt:lpstr>
      <vt:lpstr>Haun arvostelu</vt:lpstr>
      <vt:lpstr>Haun arvostelu</vt:lpstr>
      <vt:lpstr> </vt:lpstr>
      <vt:lpstr> </vt:lpstr>
      <vt:lpstr>Ajon seuranta</vt:lpstr>
      <vt:lpstr>Ajon seuranta </vt:lpstr>
      <vt:lpstr>Ajon seuranta</vt:lpstr>
      <vt:lpstr>  </vt:lpstr>
      <vt:lpstr>Ajon arvostelu </vt:lpstr>
      <vt:lpstr>Ajon arvostelu</vt:lpstr>
      <vt:lpstr> </vt:lpstr>
      <vt:lpstr> </vt:lpstr>
      <vt:lpstr>Lopuksi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Palkintotuomareille Ajok Beaj Keaj</dc:title>
  <dc:creator>Rajavuori Jari</dc:creator>
  <cp:lastModifiedBy>Mika Elgland</cp:lastModifiedBy>
  <cp:revision>7</cp:revision>
  <dcterms:created xsi:type="dcterms:W3CDTF">2021-01-31T13:58:49Z</dcterms:created>
  <dcterms:modified xsi:type="dcterms:W3CDTF">2021-03-21T09:20:28Z</dcterms:modified>
</cp:coreProperties>
</file>