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6"/>
  </p:notesMasterIdLst>
  <p:handoutMasterIdLst>
    <p:handoutMasterId r:id="rId17"/>
  </p:handoutMasterIdLst>
  <p:sldIdLst>
    <p:sldId id="337" r:id="rId2"/>
    <p:sldId id="330" r:id="rId3"/>
    <p:sldId id="334" r:id="rId4"/>
    <p:sldId id="332" r:id="rId5"/>
    <p:sldId id="336" r:id="rId6"/>
    <p:sldId id="343" r:id="rId7"/>
    <p:sldId id="344" r:id="rId8"/>
    <p:sldId id="340" r:id="rId9"/>
    <p:sldId id="341" r:id="rId10"/>
    <p:sldId id="339" r:id="rId11"/>
    <p:sldId id="335" r:id="rId12"/>
    <p:sldId id="342" r:id="rId13"/>
    <p:sldId id="338" r:id="rId14"/>
    <p:sldId id="345" r:id="rId15"/>
  </p:sldIdLst>
  <p:sldSz cx="9144000" cy="6858000" type="screen4x3"/>
  <p:notesSz cx="6858000" cy="9737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7EEFD-8B48-4760-88F6-53ECFAD99706}" type="datetimeFigureOut">
              <a:rPr lang="en-US"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3DC2A-A60B-45BB-8FD7-1CF8646AF49A}" type="slidenum">
              <a:t>‹#›</a:t>
            </a:fld>
            <a:endParaRPr lang="en-US"/>
          </a:p>
        </p:txBody>
      </p:sp>
      <p:sp>
        <p:nvSpPr>
          <p:cNvPr id="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7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8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9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620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877FD7-0F8D-440E-AEB5-8EA510EF4330}" type="slidenum">
              <a:t>‹#›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13124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9" name="Päivämäärän paikkamerkki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E69D2AC0-39D8-400D-A213-5BAF5534AECB}" type="datetime1">
              <a:rPr lang="fi-FI"/>
              <a:pPr lvl="0"/>
              <a:t>9.7.2021</a:t>
            </a:fld>
            <a:endParaRPr lang="fi-FI"/>
          </a:p>
        </p:txBody>
      </p:sp>
      <p:sp>
        <p:nvSpPr>
          <p:cNvPr id="10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5360" y="730248"/>
            <a:ext cx="4867278" cy="365125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Huomautusten paikkamerkki 4"/>
          <p:cNvSpPr txBox="1">
            <a:spLocks noGrp="1"/>
          </p:cNvSpPr>
          <p:nvPr>
            <p:ph type="body" sz="quarter" idx="3"/>
          </p:nvPr>
        </p:nvSpPr>
        <p:spPr>
          <a:xfrm>
            <a:off x="685800" y="4625977"/>
            <a:ext cx="5486400" cy="43815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13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90C1B15D-52AC-4853-886A-645FF2D05261}" type="slidenum">
              <a:t>‹#›</a:t>
            </a:fld>
            <a:endParaRPr lang="fi-FI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34EC-3F47-4983-AAF6-2B010CAE5DC6}" type="datetimeFigureOut">
              <a:rPr lang="en-US"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1217613"/>
            <a:ext cx="4381500" cy="3286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6300"/>
            <a:ext cx="5486400" cy="3833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149EE-57DE-44D1-A306-91ABD59EF5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lvl="0"/>
            <a:fld id="{D11BD78D-0C2D-438C-84EB-5BD8F995C1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4485357"/>
      </p:ext>
    </p:extLst>
  </p:cSld>
  <p:clrMapOvr>
    <a:masterClrMapping/>
  </p:clrMapOvr>
  <p:transition>
    <p:zoom dir="in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85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49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792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196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715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6630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5437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ADE132-FAA3-4414-9697-5C2497A9B1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544398"/>
      </p:ext>
    </p:extLst>
  </p:cSld>
  <p:clrMapOvr>
    <a:masterClrMapping/>
  </p:clrMapOvr>
  <p:transition>
    <p:zoom dir="in"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667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lvl="0"/>
            <a:fld id="{E29517F4-C984-43EF-A0BE-41EA79B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7039531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9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80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1DD999-E6A7-480F-9024-CFD3FB34FB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091367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BA3D31-A9E8-4738-99C5-6DFCB77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568334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451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49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79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ransition>
    <p:zoom dir="in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52047C-9F20-4058-9F50-5B9DC51C4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Suomen Ajokoirajärjestö -</a:t>
            </a:r>
            <a:b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</a:b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800" cap="none" dirty="0" err="1">
                <a:solidFill>
                  <a:srgbClr val="000000"/>
                </a:solidFill>
                <a:ea typeface=""/>
                <a:cs typeface=""/>
              </a:rPr>
              <a:t>Finska</a:t>
            </a: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800" cap="none" dirty="0" err="1">
                <a:solidFill>
                  <a:srgbClr val="000000"/>
                </a:solidFill>
                <a:ea typeface=""/>
                <a:cs typeface=""/>
              </a:rPr>
              <a:t>Stövarklubben</a:t>
            </a:r>
            <a:r>
              <a:rPr lang="fi-FI" sz="28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AB00E5F-9292-407A-96AB-46A70B54A426}"/>
              </a:ext>
            </a:extLst>
          </p:cNvPr>
          <p:cNvSpPr txBox="1"/>
          <p:nvPr/>
        </p:nvSpPr>
        <p:spPr>
          <a:xfrm>
            <a:off x="1893009" y="3429000"/>
            <a:ext cx="68430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JATKOKOULUTUS KEAJ</a:t>
            </a:r>
          </a:p>
          <a:p>
            <a:pPr algn="ctr"/>
            <a:endParaRPr lang="fi-FI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922" y="351454"/>
            <a:ext cx="2222131" cy="21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76772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85668" y="1670263"/>
            <a:ext cx="7773338" cy="1596177"/>
          </a:xfrm>
        </p:spPr>
        <p:txBody>
          <a:bodyPr/>
          <a:lstStyle/>
          <a:p>
            <a:r>
              <a:rPr lang="fi-FI" dirty="0"/>
              <a:t>Paikantimen käytöstä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301701" y="2763487"/>
            <a:ext cx="6285993" cy="3424107"/>
          </a:xfrm>
        </p:spPr>
        <p:txBody>
          <a:bodyPr/>
          <a:lstStyle/>
          <a:p>
            <a:r>
              <a:rPr lang="fi-FI" dirty="0"/>
              <a:t>kun mitataan koiran liikkumista </a:t>
            </a:r>
            <a:r>
              <a:rPr lang="fi-FI" dirty="0" err="1"/>
              <a:t>yöjäljellä</a:t>
            </a:r>
            <a:r>
              <a:rPr lang="fi-FI" dirty="0"/>
              <a:t> pitää olla tarkkana että mitataan vain </a:t>
            </a:r>
            <a:r>
              <a:rPr lang="fi-FI" dirty="0" err="1"/>
              <a:t>yöjäljellä</a:t>
            </a:r>
            <a:r>
              <a:rPr lang="fi-FI" dirty="0"/>
              <a:t> seurattu matka eikä muita "</a:t>
            </a:r>
            <a:r>
              <a:rPr lang="fi-FI" dirty="0" err="1"/>
              <a:t>hompotuksia</a:t>
            </a:r>
            <a:r>
              <a:rPr lang="fi-FI" dirty="0"/>
              <a:t>"</a:t>
            </a:r>
          </a:p>
          <a:p>
            <a:r>
              <a:rPr lang="fi-FI" dirty="0"/>
              <a:t>60 min. kuulumattomissa-sääntö edelleen voimassa, mikäli tutkarikkoja/katveita.</a:t>
            </a:r>
          </a:p>
          <a:p>
            <a:r>
              <a:rPr lang="fi-FI" dirty="0"/>
              <a:t>Koiranomistaja voi halutessaan luovuttaa ryhmälle seurantatunnukset/oikeudet tai koiran tapahtumien seurantaan voidaan käyttää koiranomistajan laitetta.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4698" y="31932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5939691" y="29075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302742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416" y="1571269"/>
            <a:ext cx="6571343" cy="1049235"/>
          </a:xfrm>
        </p:spPr>
        <p:txBody>
          <a:bodyPr/>
          <a:lstStyle/>
          <a:p>
            <a:r>
              <a:rPr lang="fi-FI" dirty="0"/>
              <a:t>Muiden (jänis) eläinten ajo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299118" y="2620504"/>
            <a:ext cx="6571344" cy="4611005"/>
          </a:xfrm>
        </p:spPr>
        <p:txBody>
          <a:bodyPr>
            <a:normAutofit/>
          </a:bodyPr>
          <a:lstStyle/>
          <a:p>
            <a:r>
              <a:rPr lang="fi-FI" dirty="0"/>
              <a:t>Vakiintunut rutiini=sulkeminen kettukokeissa: haulla kolmesti ja ajolla kahdesti -&gt; Mikä unohtui?</a:t>
            </a:r>
          </a:p>
          <a:p>
            <a:r>
              <a:rPr lang="fi-FI" dirty="0"/>
              <a:t>Sääntökirjan kohdan 3.8 henki</a:t>
            </a:r>
          </a:p>
          <a:p>
            <a:pPr lvl="1"/>
            <a:r>
              <a:rPr lang="fi-FI" sz="1800" dirty="0"/>
              <a:t>eikä </a:t>
            </a:r>
            <a:r>
              <a:rPr lang="fi-FI" sz="1800" b="1" dirty="0"/>
              <a:t>tottelemattomuuttaan</a:t>
            </a:r>
            <a:r>
              <a:rPr lang="fi-FI" sz="1800" dirty="0"/>
              <a:t> anna kytkeä, vaikka on ohjaajan lähituntumassa</a:t>
            </a:r>
          </a:p>
          <a:p>
            <a:r>
              <a:rPr lang="fi-FI" dirty="0"/>
              <a:t>Sulkeminen:</a:t>
            </a:r>
          </a:p>
          <a:p>
            <a:pPr marL="457200" lvl="1" indent="0">
              <a:buNone/>
            </a:pPr>
            <a:r>
              <a:rPr lang="fi-FI" sz="1800" dirty="0"/>
              <a:t>Koiran hakiessa tai ajaessa muuta eläintä niin haku tai ajokerrat ei pelkästään johda sulkemiseen vaan silloin pitää olla myös </a:t>
            </a:r>
            <a:r>
              <a:rPr lang="fi-FI" sz="1800" b="1" dirty="0"/>
              <a:t>TOTTELEMATTOMUUTTA</a:t>
            </a:r>
            <a:r>
              <a:rPr lang="fi-FI" sz="1800" dirty="0"/>
              <a:t>.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817294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93829" y="1529083"/>
            <a:ext cx="6589200" cy="1280890"/>
          </a:xfrm>
        </p:spPr>
        <p:txBody>
          <a:bodyPr/>
          <a:lstStyle/>
          <a:p>
            <a:r>
              <a:rPr lang="fi-FI" dirty="0"/>
              <a:t>Pölläytys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507529" y="2561127"/>
            <a:ext cx="5752707" cy="3424107"/>
          </a:xfrm>
        </p:spPr>
        <p:txBody>
          <a:bodyPr/>
          <a:lstStyle/>
          <a:p>
            <a:r>
              <a:rPr lang="fi-FI" dirty="0"/>
              <a:t>Esimerkki Sorkkaeläimen ajo -&gt; Jos lopettaa ITSE niin ei vähennä ominaisuuspisteitä (lyhyt pölläytys, muutama minuutti) Silti lisätietoihin 72 merkintä 4 ja huomautuksiin mikä eläin.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20A90C4D-443D-4DE7-A9AF-75D2A853E2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5C65496-EC67-461C-8CE1-8A54691075C6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9259195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97927" y="1566742"/>
            <a:ext cx="6225642" cy="1596177"/>
          </a:xfrm>
        </p:spPr>
        <p:txBody>
          <a:bodyPr>
            <a:normAutofit fontScale="90000"/>
          </a:bodyPr>
          <a:lstStyle/>
          <a:p>
            <a:r>
              <a:rPr lang="fi-FI" sz="4000" dirty="0"/>
              <a:t>Tallennusohjelmaan laitettavat merkinnät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441292" y="3191494"/>
            <a:ext cx="6225642" cy="41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dirty="0"/>
              <a:t>Into 21 ja 31 jos ei huomautettavaa =5</a:t>
            </a:r>
          </a:p>
          <a:p>
            <a:r>
              <a:rPr lang="fi-FI" dirty="0"/>
              <a:t>33 jos merkintä 1-4,niin laatu tulee laittaan kohtaan 34</a:t>
            </a:r>
          </a:p>
          <a:p>
            <a:r>
              <a:rPr lang="fi-FI" dirty="0"/>
              <a:t>Jos kohta 72 merkitään, pitää aina laittaa mikä eläin kyseessä</a:t>
            </a:r>
          </a:p>
          <a:p>
            <a:r>
              <a:rPr lang="fi-FI" dirty="0"/>
              <a:t>Jos koira kytketään hausta (kohtuuton häiriö) tai koe keskeytetään niin esim. koiran nisät rikki tekstiä tai pakkasta -25  ei saa näkyä koirakohtaisessa.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26881"/>
      </p:ext>
    </p:extLst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280D74-EC4B-4B3C-AB59-2C2A5B91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640" y="1180275"/>
            <a:ext cx="6589200" cy="1280890"/>
          </a:xfrm>
        </p:spPr>
        <p:txBody>
          <a:bodyPr/>
          <a:lstStyle/>
          <a:p>
            <a:r>
              <a:rPr lang="fi-FI" dirty="0"/>
              <a:t>Maastokortin merkinnät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B24D2D-EB64-4EB3-AE0D-E217D57CA6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23000" y="2397760"/>
            <a:ext cx="6589200" cy="3856263"/>
          </a:xfrm>
        </p:spPr>
        <p:txBody>
          <a:bodyPr/>
          <a:lstStyle/>
          <a:p>
            <a:r>
              <a:rPr lang="fi-FI" dirty="0"/>
              <a:t>Yleisenä havaintona on että maastokorttiin tehdään liian vähän REAALIAIKAISIA merkintöjä.</a:t>
            </a:r>
          </a:p>
          <a:p>
            <a:r>
              <a:rPr lang="fi-FI" dirty="0"/>
              <a:t>Ylituomarin tulisi pystyä saamaan käsitys päivän kulusta lukemalla maastokorttia.</a:t>
            </a:r>
          </a:p>
          <a:p>
            <a:r>
              <a:rPr lang="fi-FI" dirty="0" err="1"/>
              <a:t>Kehoittakaa</a:t>
            </a:r>
            <a:r>
              <a:rPr lang="fi-FI" dirty="0"/>
              <a:t> ryhmää tekemään apumerkintöjä vähänkään sekavassa tilanteessa (louhet, kohtuuttomat häiriöt tai selvästi esim. muuttunut ajo.)</a:t>
            </a:r>
          </a:p>
          <a:p>
            <a:pPr marL="0" indent="0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sz="2400" b="1" dirty="0"/>
              <a:t>Merkintöjä maastokortissa harvoin liikaa!!!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8E45B09-B828-4FD0-98C9-86F5EC6915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87A5180-9D9C-407A-84DC-2E20D2F80ADC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8341483"/>
      </p:ext>
    </p:extLst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262" y="1731550"/>
            <a:ext cx="6589200" cy="5573490"/>
          </a:xfrm>
        </p:spPr>
        <p:txBody>
          <a:bodyPr>
            <a:normAutofit/>
          </a:bodyPr>
          <a:lstStyle/>
          <a:p>
            <a:r>
              <a:rPr lang="fi-FI" sz="4000" dirty="0"/>
              <a:t>HERÄTTELY</a:t>
            </a:r>
            <a:br>
              <a:rPr lang="fi-FI" dirty="0"/>
            </a:br>
            <a:br>
              <a:rPr lang="fi-FI" dirty="0"/>
            </a:br>
            <a:r>
              <a:rPr lang="fi-FI" sz="1800" dirty="0">
                <a:solidFill>
                  <a:schemeClr val="tx1"/>
                </a:solidFill>
              </a:rPr>
              <a:t>Herättelyn tarkoituksena on tiedottaa kuuluvalla, mutta vähällä äänenannolla, missä haku etenee</a:t>
            </a:r>
            <a:br>
              <a:rPr lang="fi-FI" sz="1800" dirty="0">
                <a:solidFill>
                  <a:schemeClr val="tx1"/>
                </a:solidFill>
              </a:rPr>
            </a:br>
            <a:br>
              <a:rPr lang="fi-FI" sz="1800" dirty="0">
                <a:solidFill>
                  <a:schemeClr val="tx1"/>
                </a:solidFill>
              </a:rPr>
            </a:br>
            <a:r>
              <a:rPr lang="fi-FI" sz="1800" dirty="0">
                <a:solidFill>
                  <a:schemeClr val="tx1"/>
                </a:solidFill>
              </a:rPr>
              <a:t>Herättely on silloin sopivaa, kun koira edetessään ketun yöjälkiä antaa yksittäisiä haukahduksia tai tiedottavia haukkusarjoja muutaman minuutin välein. </a:t>
            </a:r>
            <a:endParaRPr lang="fi-FI" dirty="0">
              <a:solidFill>
                <a:schemeClr val="tx1"/>
              </a:solidFill>
            </a:endParaRPr>
          </a:p>
        </p:txBody>
      </p:sp>
      <p:pic>
        <p:nvPicPr>
          <p:cNvPr id="3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64835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10327" y="1704357"/>
            <a:ext cx="6571343" cy="1049235"/>
          </a:xfrm>
        </p:spPr>
        <p:txBody>
          <a:bodyPr/>
          <a:lstStyle/>
          <a:p>
            <a:r>
              <a:rPr lang="fi-FI" dirty="0"/>
              <a:t>Mitä tehtävissä?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584460" y="2753592"/>
            <a:ext cx="6081476" cy="3424107"/>
          </a:xfrm>
        </p:spPr>
        <p:txBody>
          <a:bodyPr>
            <a:normAutofit/>
          </a:bodyPr>
          <a:lstStyle/>
          <a:p>
            <a:r>
              <a:rPr lang="fi-FI" sz="2000" dirty="0"/>
              <a:t>Aamupimeällä runsasta herättelyä</a:t>
            </a:r>
          </a:p>
          <a:p>
            <a:r>
              <a:rPr lang="fi-FI" sz="2000" dirty="0"/>
              <a:t>Toisella haulla sopivaa</a:t>
            </a:r>
          </a:p>
          <a:p>
            <a:r>
              <a:rPr lang="fi-FI" sz="2000" dirty="0"/>
              <a:t>Kolmannella ei herättele –Mitä merkitään maastokorttiin kohtaan 33?</a:t>
            </a:r>
          </a:p>
          <a:p>
            <a:r>
              <a:rPr lang="fi-FI" sz="2000" dirty="0"/>
              <a:t>Useammalla haulla luotettavampi kuva kokonaisuudesta</a:t>
            </a:r>
          </a:p>
          <a:p>
            <a:r>
              <a:rPr lang="fi-FI" sz="2000" dirty="0"/>
              <a:t>Sulkemalla ei saada mitään kuvaa (40 min </a:t>
            </a:r>
            <a:r>
              <a:rPr lang="fi-FI" sz="2000" dirty="0" err="1"/>
              <a:t>hlö/ei</a:t>
            </a:r>
            <a:r>
              <a:rPr lang="fi-FI" sz="2000" dirty="0"/>
              <a:t> tiedetä hakeeko vai ajaa)</a:t>
            </a:r>
          </a:p>
        </p:txBody>
      </p:sp>
      <p:pic>
        <p:nvPicPr>
          <p:cNvPr id="8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824191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2554800" y="930748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fi-FI" sz="4000" dirty="0"/>
              <a:t>Hakutyöskentelyn </a:t>
            </a:r>
            <a:br>
              <a:rPr lang="fi-FI" sz="4000" dirty="0"/>
            </a:br>
            <a:r>
              <a:rPr lang="fi-FI" sz="4000" dirty="0"/>
              <a:t>muut ominaisuudet</a:t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5" name="Alaotsikko 4"/>
          <p:cNvSpPr>
            <a:spLocks noGrp="1"/>
          </p:cNvSpPr>
          <p:nvPr>
            <p:ph sz="quarter" idx="13"/>
          </p:nvPr>
        </p:nvSpPr>
        <p:spPr>
          <a:xfrm>
            <a:off x="1823250" y="2503145"/>
            <a:ext cx="7249630" cy="3424107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chemeClr val="tx1"/>
                </a:solidFill>
              </a:rPr>
              <a:t>Erinomainen 9-10 		Sopivaa herättelyä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Erittäin hyvä 8-7 			Vähäistä/ei herättele 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Hyvä 5-6  				Lievää 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Välttävä 3-4  				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Heikko 1-2 				Selvästi hakulöysä</a:t>
            </a:r>
          </a:p>
          <a:p>
            <a:pPr algn="l"/>
            <a:endParaRPr lang="fi-FI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i-FI" sz="2000" b="1" dirty="0">
                <a:solidFill>
                  <a:schemeClr val="tx1"/>
                </a:solidFill>
              </a:rPr>
              <a:t>Kaikkia pisteitä suositellaan käytettäväksi arvostelussa </a:t>
            </a:r>
          </a:p>
          <a:p>
            <a:pPr marL="0" indent="0" algn="ctr">
              <a:buNone/>
            </a:pPr>
            <a:r>
              <a:rPr lang="fi-FI" sz="2000" b="1" dirty="0">
                <a:solidFill>
                  <a:schemeClr val="tx1"/>
                </a:solidFill>
              </a:rPr>
              <a:t>päivän tilanteen mukaan!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99382" y="226024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194375" y="197449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4459066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7FF4BE-2BC5-4B6C-8513-5DF9D105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762" y="1325150"/>
            <a:ext cx="6589200" cy="1280890"/>
          </a:xfrm>
        </p:spPr>
        <p:txBody>
          <a:bodyPr/>
          <a:lstStyle/>
          <a:p>
            <a:r>
              <a:rPr lang="fi-FI" sz="3600" dirty="0"/>
              <a:t>”Lyhyet haut</a:t>
            </a:r>
            <a:r>
              <a:rPr lang="fi-FI" dirty="0"/>
              <a:t>”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A2C2D5-3264-4E8D-8F37-5C9394187F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50000" y="2407733"/>
            <a:ext cx="6513000" cy="3424107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Annettaessa erinomaisia pisteitä kiinnitetään huomiota koiran hakusitkeyteen ja haun pituuteen. Esim. vertaa kohta hakunopeus ja eteneminen.</a:t>
            </a:r>
          </a:p>
          <a:p>
            <a:endParaRPr lang="fi-FI" sz="100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Arvostelussa pidettävä kiinni minuuttirajoista!</a:t>
            </a:r>
          </a:p>
          <a:p>
            <a:r>
              <a:rPr lang="fi-FI" dirty="0">
                <a:solidFill>
                  <a:schemeClr val="tx1"/>
                </a:solidFill>
              </a:rPr>
              <a:t>Kiitettävä </a:t>
            </a:r>
            <a:r>
              <a:rPr lang="fi-FI" dirty="0" err="1">
                <a:solidFill>
                  <a:schemeClr val="tx1"/>
                </a:solidFill>
              </a:rPr>
              <a:t>väh</a:t>
            </a:r>
            <a:r>
              <a:rPr lang="fi-FI" dirty="0">
                <a:solidFill>
                  <a:schemeClr val="tx1"/>
                </a:solidFill>
              </a:rPr>
              <a:t>. 100 min. (</a:t>
            </a:r>
            <a:r>
              <a:rPr lang="fi-FI" dirty="0" err="1">
                <a:solidFill>
                  <a:schemeClr val="tx1"/>
                </a:solidFill>
              </a:rPr>
              <a:t>haku+lisähaku</a:t>
            </a:r>
            <a:r>
              <a:rPr lang="fi-FI" dirty="0">
                <a:solidFill>
                  <a:schemeClr val="tx1"/>
                </a:solidFill>
              </a:rPr>
              <a:t>)</a:t>
            </a:r>
          </a:p>
          <a:p>
            <a:r>
              <a:rPr lang="fi-FI" dirty="0">
                <a:solidFill>
                  <a:schemeClr val="tx1"/>
                </a:solidFill>
              </a:rPr>
              <a:t>Jos numeroidaan kohdat 21 ja 22 niin pitää olla "kylmää" hakua min. 30 min. (Vaikka kyseisissä kohdissa ei numerointia (ei kylmää hakua) voi silti saada -&gt; hakuvarmuus ja tehokkuus 9-10 (Erinomainen)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459946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D698A9-AF48-4E75-905B-6D6EBFA3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680" y="1132110"/>
            <a:ext cx="6589200" cy="1280890"/>
          </a:xfrm>
        </p:spPr>
        <p:txBody>
          <a:bodyPr/>
          <a:lstStyle/>
          <a:p>
            <a:r>
              <a:rPr lang="fi-FI" dirty="0"/>
              <a:t>Yleistä haun arvostelussa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88CEDE-8745-449F-B43F-6523868240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9120" y="2103026"/>
            <a:ext cx="8408571" cy="3424107"/>
          </a:xfrm>
        </p:spPr>
        <p:txBody>
          <a:bodyPr>
            <a:noAutofit/>
          </a:bodyPr>
          <a:lstStyle/>
          <a:p>
            <a:r>
              <a:rPr lang="fi-FI" b="1" dirty="0"/>
              <a:t>Tausta:</a:t>
            </a:r>
          </a:p>
          <a:p>
            <a:pPr marL="400050" lvl="1" indent="0">
              <a:buNone/>
            </a:pPr>
            <a:r>
              <a:rPr lang="fi-FI" sz="1800" dirty="0"/>
              <a:t> Säännöissä mainittu kohdassa hakunopeus ja eteneminen 100 min ja lisähaku -&gt; mahdollisuus erinomaisiin pisteisiin. Muissa kohdissa ei ole konkreettisesti mainittu, mutta suotavaa huomioida.</a:t>
            </a:r>
          </a:p>
          <a:p>
            <a:pPr marL="400050" lvl="1" indent="0">
              <a:buNone/>
            </a:pPr>
            <a:r>
              <a:rPr lang="fi-FI" sz="1800" b="1" dirty="0"/>
              <a:t>Seuraus:</a:t>
            </a:r>
          </a:p>
          <a:p>
            <a:pPr marL="400050" lvl="1" indent="0">
              <a:buNone/>
            </a:pPr>
            <a:r>
              <a:rPr lang="fi-FI" sz="1800" dirty="0"/>
              <a:t>Hakuja otetaan enenevässä määrin kellon kanssa kiinnittämättä huomiota hakujen/lisähakujen laatuun ja sisältöön -&gt; Annetaan erinomaisia hakupisteitä vaatimattomilla hakunäytöillä (käytännössä 1 haku).</a:t>
            </a:r>
          </a:p>
          <a:p>
            <a:pPr marL="400050" lvl="1" indent="0">
              <a:buNone/>
            </a:pPr>
            <a:r>
              <a:rPr lang="fi-FI" sz="1800" dirty="0"/>
              <a:t>Haku arvostellaan aina yhtenä kokonaisuutena, jolloin ryhmän tulee olla vakuuttunut ja todennettavissa koiran riittävistä suorituksista -&gt; 100 min ei välttämättä riitä.</a:t>
            </a:r>
          </a:p>
        </p:txBody>
      </p:sp>
      <p:pic>
        <p:nvPicPr>
          <p:cNvPr id="5" name="Picture 4" descr="SAJ">
            <a:extLst>
              <a:ext uri="{FF2B5EF4-FFF2-40B4-BE49-F238E27FC236}">
                <a16:creationId xmlns:a16="http://schemas.microsoft.com/office/drawing/2014/main" id="{41918E04-2843-4F40-9D41-DB022E6718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263733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41038B1-1C45-4A23-ACA5-8C32A9DB6782}"/>
              </a:ext>
            </a:extLst>
          </p:cNvPr>
          <p:cNvSpPr txBox="1"/>
          <p:nvPr/>
        </p:nvSpPr>
        <p:spPr>
          <a:xfrm>
            <a:off x="6213229" y="235158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562753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47C418-A95A-402C-8F53-26FBCA7B0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954" y="1100992"/>
            <a:ext cx="6589200" cy="1280890"/>
          </a:xfrm>
        </p:spPr>
        <p:txBody>
          <a:bodyPr/>
          <a:lstStyle/>
          <a:p>
            <a:r>
              <a:rPr lang="fi-FI" dirty="0"/>
              <a:t>Haun arvostelussa huomioitavaa: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08CE17-F5B6-48D2-A6E0-7115D091C6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29349" y="2614280"/>
            <a:ext cx="6833897" cy="3424107"/>
          </a:xfrm>
        </p:spPr>
        <p:txBody>
          <a:bodyPr>
            <a:noAutofit/>
          </a:bodyPr>
          <a:lstStyle/>
          <a:p>
            <a:r>
              <a:rPr lang="fi-FI" dirty="0"/>
              <a:t>Hakuaika 240 min.</a:t>
            </a:r>
          </a:p>
          <a:p>
            <a:r>
              <a:rPr lang="fi-FI" dirty="0"/>
              <a:t>Koiran tulisi lähteä moitteettomasti hakemaan myös tyhjää maastoa koetteluaikana.</a:t>
            </a:r>
          </a:p>
          <a:p>
            <a:r>
              <a:rPr lang="fi-FI" dirty="0"/>
              <a:t>Haun tulee olla jäljettömässä maastossa riittävän laajaa, jotta jälki löytyy.</a:t>
            </a:r>
          </a:p>
          <a:p>
            <a:r>
              <a:rPr lang="fi-FI" dirty="0"/>
              <a:t>Koiran tulisi tarttua yölliseen jälkeen -&gt; Jäljellä seuraamisessa olosuhteiden vaikutus maaston ja esteiden myötä erittäin merkityksellisiä.</a:t>
            </a:r>
          </a:p>
          <a:p>
            <a:r>
              <a:rPr lang="fi-FI" dirty="0"/>
              <a:t>Kiitettävä hakunumero = Haun tulee johtaa tulokseen + lisähaun tulisi johtaa tai tuomareiden tulisi olla vakuuttuneita, että näin tulisi käymään.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F1B95BC0-6E0D-4139-9065-571477E82B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4698" y="31932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6E5894E-8538-4356-80DD-22906EB336F3}"/>
              </a:ext>
            </a:extLst>
          </p:cNvPr>
          <p:cNvSpPr txBox="1"/>
          <p:nvPr/>
        </p:nvSpPr>
        <p:spPr>
          <a:xfrm>
            <a:off x="5939691" y="29075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8591066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721807" y="1003316"/>
            <a:ext cx="6589200" cy="1280890"/>
          </a:xfrm>
        </p:spPr>
        <p:txBody>
          <a:bodyPr/>
          <a:lstStyle/>
          <a:p>
            <a:r>
              <a:rPr lang="fi-FI" dirty="0"/>
              <a:t>YLEISTÄ HAUKUN ARVOSTELUSSA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331137" y="1954268"/>
            <a:ext cx="6498851" cy="4332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br>
              <a:rPr lang="fi-FI" sz="2800" dirty="0"/>
            </a:br>
            <a:endParaRPr lang="fi-FI" sz="2300" dirty="0"/>
          </a:p>
          <a:p>
            <a:r>
              <a:rPr lang="fi-FI" sz="2300" dirty="0"/>
              <a:t>Haukun arvostelussa käytettävä skaala on 1-10.</a:t>
            </a:r>
          </a:p>
          <a:p>
            <a:r>
              <a:rPr lang="fi-FI" sz="2300" dirty="0"/>
              <a:t>Haukun arvostelun tulee perustua lisätietokohtiin 30-35. </a:t>
            </a:r>
          </a:p>
          <a:p>
            <a:r>
              <a:rPr lang="fi-FI" sz="2300" dirty="0"/>
              <a:t>Haukun arvioinnissa otetaan huomioon kuusi eri osatekijää, </a:t>
            </a:r>
            <a:br>
              <a:rPr lang="fi-FI" sz="2300" dirty="0"/>
            </a:br>
            <a:r>
              <a:rPr lang="fi-FI" sz="2300" dirty="0"/>
              <a:t>joista määräävin on kuuluvuus. </a:t>
            </a:r>
          </a:p>
          <a:p>
            <a:r>
              <a:rPr lang="fi-FI" sz="2300" dirty="0"/>
              <a:t>Lisätietoja 31-35 puntaroidessa tulee miettiä, ovatko ne ansionumeroa</a:t>
            </a:r>
            <a:br>
              <a:rPr lang="fi-FI" sz="2300" dirty="0"/>
            </a:br>
            <a:r>
              <a:rPr lang="fi-FI" sz="2300" dirty="0"/>
              <a:t>  korottavia vai jopa laskevia tekijöitä.</a:t>
            </a:r>
          </a:p>
          <a:p>
            <a:r>
              <a:rPr lang="fi-FI" sz="2300" dirty="0"/>
              <a:t>Haukun laatu on oleellinen osa ajotapahtumaa, joten annetun</a:t>
            </a:r>
            <a:br>
              <a:rPr lang="fi-FI" sz="2300" dirty="0"/>
            </a:br>
            <a:r>
              <a:rPr lang="fi-FI" sz="2300" dirty="0"/>
              <a:t>haukkunumeron tulee kuvastaa totuudenmukaisesti sitä, kuinka </a:t>
            </a:r>
            <a:br>
              <a:rPr lang="fi-FI" sz="2300" dirty="0"/>
            </a:br>
            <a:r>
              <a:rPr lang="fi-FI" sz="2300" dirty="0"/>
              <a:t>vaivatonta ja nautittavaa on ajon seuraaminen.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53BE8CA6-4B99-4DCC-B849-799E9EBE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26D2BF1-5341-496A-8497-7B7F7343999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4598967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1262" y="932680"/>
            <a:ext cx="6589200" cy="1280890"/>
          </a:xfrm>
        </p:spPr>
        <p:txBody>
          <a:bodyPr/>
          <a:lstStyle/>
          <a:p>
            <a:r>
              <a:rPr lang="fi-FI" dirty="0"/>
              <a:t>Haukun Kuuluvuus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1979749" y="1742969"/>
            <a:ext cx="7051249" cy="4873861"/>
          </a:xfrm>
        </p:spPr>
        <p:txBody>
          <a:bodyPr>
            <a:normAutofit/>
          </a:bodyPr>
          <a:lstStyle/>
          <a:p>
            <a:r>
              <a:rPr lang="fi-FI" dirty="0"/>
              <a:t>Haukun painoarvoltaan tärkein ominaisuus saadaan selville kuuntelemalla haukkua useilta eri etäisyyksiltä. Maaston muodot, peitteisyys ja sääolosuhteet vaikuttavat suuresti haukun kuuluvuuteen, joten ”haittaavat” tekijät tulee huomioida arviota tehtäessä.</a:t>
            </a:r>
          </a:p>
          <a:p>
            <a:r>
              <a:rPr lang="fi-FI" dirty="0"/>
              <a:t>Kuuluvuudeltaan hyvää haukkua (</a:t>
            </a:r>
            <a:r>
              <a:rPr lang="fi-FI" dirty="0" err="1"/>
              <a:t>Lt</a:t>
            </a:r>
            <a:r>
              <a:rPr lang="fi-FI" dirty="0"/>
              <a:t> 30=3) tulee voida seurata normaaleissa olosuhteissa vaivattomasti. </a:t>
            </a:r>
          </a:p>
          <a:p>
            <a:r>
              <a:rPr lang="fi-FI" dirty="0"/>
              <a:t>Liiallinen haukun tiheys voi heikentää kuuluvuutta -&gt; yksittäinen </a:t>
            </a:r>
            <a:r>
              <a:rPr lang="fi-FI" dirty="0" err="1"/>
              <a:t>haukaus</a:t>
            </a:r>
            <a:r>
              <a:rPr lang="fi-FI" dirty="0"/>
              <a:t> jää tuolloin lyhyeksi. ”Pitkää haukkua” tulee arvostaa.</a:t>
            </a:r>
          </a:p>
          <a:p>
            <a:r>
              <a:rPr lang="fi-FI" dirty="0" err="1"/>
              <a:t>Lt</a:t>
            </a:r>
            <a:r>
              <a:rPr lang="fi-FI" dirty="0"/>
              <a:t> 30 = 5, jos koiralle annetaan erinomainen haukkunumero (9-10).</a:t>
            </a:r>
          </a:p>
          <a:p>
            <a:r>
              <a:rPr lang="fi-FI" dirty="0" err="1"/>
              <a:t>Lt</a:t>
            </a:r>
            <a:r>
              <a:rPr lang="fi-FI" dirty="0"/>
              <a:t> 30 = 2, voidaan koiralle antaa haukkunumeroksi </a:t>
            </a:r>
            <a:r>
              <a:rPr lang="fi-FI" dirty="0" err="1"/>
              <a:t>max</a:t>
            </a:r>
            <a:r>
              <a:rPr lang="fi-FI" dirty="0"/>
              <a:t> 4.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684C0AD0-DCDD-4EDA-BF42-7B7B612E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C21AA56-86B1-46B1-A1A4-B288B44B6FA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23788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TM02892315[[fn=Kuiskaus]]</Template>
  <TotalTime>16696</TotalTime>
  <Words>881</Words>
  <Application>Microsoft Office PowerPoint</Application>
  <PresentationFormat>Näytössä katseltava diaesitys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Kuiskaus</vt:lpstr>
      <vt:lpstr>Suomen Ajokoirajärjestö -  Finska Stövarklubben   </vt:lpstr>
      <vt:lpstr>HERÄTTELY  Herättelyn tarkoituksena on tiedottaa kuuluvalla, mutta vähällä äänenannolla, missä haku etenee  Herättely on silloin sopivaa, kun koira edetessään ketun yöjälkiä antaa yksittäisiä haukahduksia tai tiedottavia haukkusarjoja muutaman minuutin välein. </vt:lpstr>
      <vt:lpstr>Mitä tehtävissä?</vt:lpstr>
      <vt:lpstr>Hakutyöskentelyn  muut ominaisuudet </vt:lpstr>
      <vt:lpstr>”Lyhyet haut” </vt:lpstr>
      <vt:lpstr>Yleistä haun arvostelussa</vt:lpstr>
      <vt:lpstr>Haun arvostelussa huomioitavaa:</vt:lpstr>
      <vt:lpstr>YLEISTÄ HAUKUN ARVOSTELUSSA</vt:lpstr>
      <vt:lpstr>Haukun Kuuluvuus </vt:lpstr>
      <vt:lpstr>Paikantimen käytöstä </vt:lpstr>
      <vt:lpstr>Muiden (jänis) eläinten ajo</vt:lpstr>
      <vt:lpstr>Pölläytys</vt:lpstr>
      <vt:lpstr>Tallennusohjelmaan laitettavat merkinnät </vt:lpstr>
      <vt:lpstr>Maastokortin merkinnät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KETUNAJOKOKEIDEN YLITUOMAREIDEN JATKOKOULUTUS</dc:title>
  <dc:creator>toimisto</dc:creator>
  <cp:lastModifiedBy>Mika Elgland</cp:lastModifiedBy>
  <cp:revision>470</cp:revision>
  <dcterms:created xsi:type="dcterms:W3CDTF">2004-06-24T06:42:01Z</dcterms:created>
  <dcterms:modified xsi:type="dcterms:W3CDTF">2021-07-09T14:22:25Z</dcterms:modified>
</cp:coreProperties>
</file>