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80625" cy="5670550"/>
  <p:notesSz cx="7559675" cy="10691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032" y="54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308556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308556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72000"/>
            <a:ext cx="8424000" cy="5007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28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/>
          <p:nvPr/>
        </p:nvPicPr>
        <p:blipFill>
          <a:blip r:embed="rId14"/>
          <a:stretch/>
        </p:blipFill>
        <p:spPr>
          <a:xfrm>
            <a:off x="0" y="0"/>
            <a:ext cx="10079640" cy="566676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i-FI" sz="4400" b="0" strike="noStrike" spc="-1">
                <a:latin typeface="Times New Roman"/>
              </a:rPr>
              <a:t>Muokkaa otsikon tekstimuotoa napsauttamalla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fi-FI" sz="2800" b="0" strike="noStrike" spc="-1">
                <a:latin typeface="Times New Roman"/>
              </a:rPr>
              <a:t>Muokkaa jäsennyksen tekstimuotoa napsauttamalla</a:t>
            </a:r>
          </a:p>
          <a:p>
            <a:pPr marL="864000" lvl="1" indent="-324000">
              <a:spcAft>
                <a:spcPts val="848"/>
              </a:spcAft>
              <a:buClr>
                <a:srgbClr val="661900"/>
              </a:buClr>
              <a:buSzPct val="75000"/>
              <a:buFont typeface="Symbol" charset="2"/>
              <a:buChar char=""/>
            </a:pPr>
            <a:r>
              <a:rPr lang="fi-FI" sz="2400" b="0" strike="noStrike" spc="-1">
                <a:latin typeface="Times New Roman"/>
              </a:rPr>
              <a:t>Toinen jäsennystaso</a:t>
            </a:r>
          </a:p>
          <a:p>
            <a:pPr marL="1296000" lvl="2" indent="-288000">
              <a:spcAft>
                <a:spcPts val="635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latin typeface="Times New Roman"/>
              </a:rPr>
              <a:t>Kolmas jäsennystaso</a:t>
            </a:r>
          </a:p>
          <a:p>
            <a:pPr marL="1728000" lvl="3" indent="-216000">
              <a:spcAft>
                <a:spcPts val="422"/>
              </a:spcAft>
              <a:buClr>
                <a:srgbClr val="661900"/>
              </a:buClr>
              <a:buSzPct val="75000"/>
              <a:buFont typeface="Symbol" charset="2"/>
              <a:buChar char=""/>
            </a:pPr>
            <a:r>
              <a:rPr lang="fi-FI" sz="1500" b="0" strike="noStrike" spc="-1">
                <a:latin typeface="Times New Roman"/>
              </a:rPr>
              <a:t>Neljäs jäsennystaso</a:t>
            </a:r>
          </a:p>
          <a:p>
            <a:pPr marL="2160000" lvl="4" indent="-216000">
              <a:spcAft>
                <a:spcPts val="210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fi-FI" sz="1500" b="0" strike="noStrike" spc="-1">
                <a:latin typeface="Times New Roman"/>
              </a:rPr>
              <a:t>Viides jäsennystaso</a:t>
            </a:r>
          </a:p>
          <a:p>
            <a:pPr marL="2592000" lvl="5" indent="-216000">
              <a:spcAft>
                <a:spcPts val="210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fi-FI" sz="1500" b="0" strike="noStrike" spc="-1">
                <a:latin typeface="Times New Roman"/>
              </a:rPr>
              <a:t>Kuudes jäsennystaso</a:t>
            </a:r>
          </a:p>
          <a:p>
            <a:pPr marL="3024000" lvl="6" indent="-216000">
              <a:spcAft>
                <a:spcPts val="210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fi-FI" sz="1500" b="0" strike="noStrike" spc="-1">
                <a:latin typeface="Times New Roman"/>
              </a:rPr>
              <a:t>Seitsemäs jäsennystaso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224000" y="5165280"/>
            <a:ext cx="1628280" cy="3909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i-FI" sz="1400" b="0" strike="noStrike" spc="-1">
                <a:latin typeface="Times New Roman"/>
              </a:rPr>
              <a:t>&lt;päivämäärä/kellonaika&gt;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fi-FI" sz="1400" b="0" strike="noStrike" spc="-1">
                <a:latin typeface="Times New Roman"/>
              </a:rPr>
              <a:t>&lt;alatunniste&gt;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2FA21F96-FDB3-4120-8307-E82F832E6113}" type="slidenum">
              <a:rPr lang="fi-FI" sz="1400" b="0" strike="noStrike" spc="-1">
                <a:latin typeface="Times New Roman"/>
              </a:rPr>
              <a:t>‹#›</a:t>
            </a:fld>
            <a:endParaRPr lang="fi-FI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Times New Roman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i-FI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JÄÄVIYS</a:t>
            </a:r>
          </a:p>
          <a:p>
            <a:pPr algn="ctr">
              <a:lnSpc>
                <a:spcPct val="100000"/>
              </a:lnSpc>
            </a:pPr>
            <a:endParaRPr lang="fi-FI" sz="3200" b="0" strike="noStrike" spc="-1" dirty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fi-FI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ERIMIELISYYDET</a:t>
            </a:r>
            <a:endParaRPr lang="fi-FI" sz="3200" b="0" strike="noStrike" spc="-1" dirty="0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360000" y="1270000"/>
            <a:ext cx="8424000" cy="38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i-FI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Kennelliiton jääviyssääntö on yksiselitteinen ja selkeä!</a:t>
            </a:r>
            <a:endParaRPr lang="fi-FI" sz="3200" b="0" strike="noStrike" spc="-1" dirty="0">
              <a:latin typeface="Times New Roman"/>
            </a:endParaRP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7AAE0246-D928-4866-870F-3E9BED46DDC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71438"/>
            <a:ext cx="8423275" cy="1081087"/>
          </a:xfrm>
        </p:spPr>
        <p:txBody>
          <a:bodyPr/>
          <a:lstStyle/>
          <a:p>
            <a:pPr algn="ctr"/>
            <a:r>
              <a:rPr lang="fi-FI" dirty="0"/>
              <a:t>Jääviys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423500" y="1206500"/>
            <a:ext cx="8424000" cy="3441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fi-FI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. Tuomari ei saa toimia siinä kokeessa nimettynä (johtavana) ylituomarina,</a:t>
            </a:r>
            <a:endParaRPr lang="fi-FI" b="0" strike="noStrike" spc="-1" dirty="0">
              <a:latin typeface="Times New Roman"/>
            </a:endParaRPr>
          </a:p>
          <a:p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johon osallistuu hänen omistamansa koira tai sopimuksen perusteella hänen hallitsemansa koira.</a:t>
            </a:r>
            <a:endParaRPr lang="fi-FI" b="0" strike="noStrike" spc="-1" dirty="0">
              <a:latin typeface="Times New Roman"/>
            </a:endParaRPr>
          </a:p>
          <a:p>
            <a:endParaRPr lang="fi-FI" b="0" strike="noStrike" spc="-1" dirty="0">
              <a:latin typeface="Times New Roman"/>
            </a:endParaRPr>
          </a:p>
          <a:p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Myöskään nimetyn (johtavan) ylituomarin perheenjäsenen omistama tai sopimuksen perusteella</a:t>
            </a:r>
            <a:r>
              <a:rPr lang="fi-FI" spc="-1" dirty="0">
                <a:latin typeface="Times New Roman"/>
              </a:rPr>
              <a:t> </a:t>
            </a:r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hallitsema koira ei saa osallistua siihen kokeeseen, jossa kyseinen ylituomari toimii. </a:t>
            </a:r>
            <a:endParaRPr lang="fi-FI" b="0" strike="noStrike" spc="-1" dirty="0">
              <a:latin typeface="Times New Roman"/>
            </a:endParaRPr>
          </a:p>
          <a:p>
            <a:endParaRPr lang="fi-FI" b="0" strike="noStrike" spc="-1" dirty="0">
              <a:latin typeface="Times New Roman"/>
            </a:endParaRPr>
          </a:p>
          <a:p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Vanhemmat,</a:t>
            </a:r>
            <a:r>
              <a:rPr lang="fi-FI" spc="-1" dirty="0">
                <a:latin typeface="Times New Roman"/>
              </a:rPr>
              <a:t> </a:t>
            </a:r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avio- ja avopuolisot, rekisteröidyn parisuhteen osapuolet, lapset ja sisarukset katsotaan</a:t>
            </a:r>
            <a:r>
              <a:rPr lang="fi-FI" spc="-1" dirty="0">
                <a:latin typeface="Times New Roman"/>
              </a:rPr>
              <a:t> </a:t>
            </a:r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perheenjäseniksi, vaikka he asuisivatkin eri osoitteissa.</a:t>
            </a:r>
            <a:endParaRPr lang="fi-FI" b="0" strike="noStrike" spc="-1" dirty="0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918800" y="1295400"/>
            <a:ext cx="8424000" cy="3882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fi-FI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2</a:t>
            </a:r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. Koiraa arvosteleva tuomari / ulkomuototuomari / dopingvalvoja / dopingnäytteenoton avustaja</a:t>
            </a:r>
            <a:r>
              <a:rPr lang="fi-FI" spc="-1" dirty="0">
                <a:latin typeface="Times New Roman"/>
              </a:rPr>
              <a:t> </a:t>
            </a:r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on jäävi tehtäväänsä jos hän tai hänen perheenjäsenensä on:</a:t>
            </a:r>
            <a:endParaRPr lang="fi-FI" b="0" strike="noStrike" spc="-1" dirty="0">
              <a:latin typeface="Times New Roman"/>
            </a:endParaRPr>
          </a:p>
          <a:p>
            <a:pPr lvl="1"/>
            <a:endParaRPr lang="fi-FI" b="1" strike="noStrike" spc="-1" dirty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lvl="1"/>
            <a:r>
              <a:rPr lang="fi-FI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‐ koiran ohjaaja / esittäjä</a:t>
            </a:r>
            <a:endParaRPr lang="fi-FI" b="0" strike="noStrike" spc="-1" dirty="0">
              <a:latin typeface="Times New Roman"/>
            </a:endParaRPr>
          </a:p>
          <a:p>
            <a:pPr lvl="1"/>
            <a:r>
              <a:rPr lang="fi-FI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‐ koiran omistaja</a:t>
            </a:r>
            <a:endParaRPr lang="fi-FI" b="0" strike="noStrike" spc="-1" dirty="0">
              <a:latin typeface="Times New Roman"/>
            </a:endParaRPr>
          </a:p>
          <a:p>
            <a:pPr lvl="1"/>
            <a:r>
              <a:rPr lang="fi-FI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‐ koiran kasvattaja</a:t>
            </a:r>
            <a:endParaRPr lang="fi-FI" b="0" strike="noStrike" spc="-1" dirty="0">
              <a:latin typeface="Times New Roman"/>
            </a:endParaRPr>
          </a:p>
          <a:p>
            <a:pPr lvl="1"/>
            <a:r>
              <a:rPr lang="fi-FI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‐ sopimuksen perusteella koiran haltija</a:t>
            </a:r>
            <a:endParaRPr lang="fi-FI" b="0" strike="noStrike" spc="-1" dirty="0">
              <a:latin typeface="Times New Roman"/>
            </a:endParaRPr>
          </a:p>
          <a:p>
            <a:endParaRPr lang="fi-FI" b="0" strike="noStrike" spc="-1" dirty="0">
              <a:latin typeface="Times New Roman"/>
            </a:endParaRPr>
          </a:p>
          <a:p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Vanhemmat, aviopuolisot, lapset ja sisarukset katsotaan perheenjäseniksi, vaikka he asuisivat eri</a:t>
            </a:r>
            <a:r>
              <a:rPr lang="fi-FI" spc="-1" dirty="0">
                <a:latin typeface="Times New Roman"/>
              </a:rPr>
              <a:t> </a:t>
            </a:r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osoitteissa. Avoliitossa ja vastaavasti yhdessä asuvat henkilöt rinnastetaan aviopuolisoihin.</a:t>
            </a:r>
            <a:endParaRPr lang="fi-FI" b="0" strike="noStrike" spc="-1" dirty="0">
              <a:latin typeface="Times New Roman"/>
            </a:endParaRPr>
          </a:p>
          <a:p>
            <a:endParaRPr lang="fi-FI" b="0" strike="noStrike" spc="-1" dirty="0">
              <a:latin typeface="Times New Roman"/>
            </a:endParaRPr>
          </a:p>
          <a:p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Kasvattajan sisarukset tulkitaan perheenjäseniksi vain, mikäli he asuvat samassa osoitteessa</a:t>
            </a:r>
            <a:endParaRPr lang="fi-FI" b="0" strike="noStrike" spc="-1" dirty="0">
              <a:latin typeface="Times New Roman"/>
            </a:endParaRPr>
          </a:p>
          <a:p>
            <a:r>
              <a:rPr lang="fi-FI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kasvattajan kanssa.</a:t>
            </a:r>
            <a:endParaRPr lang="fi-FI" b="0" strike="noStrike" spc="-1" dirty="0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i-FI" sz="4400" b="0" strike="noStrike" spc="-1">
                <a:latin typeface="Times New Roman"/>
              </a:rPr>
              <a:t>Toiminta arveluttavissa tilanteissa</a:t>
            </a:r>
          </a:p>
        </p:txBody>
      </p:sp>
      <p:sp>
        <p:nvSpPr>
          <p:cNvPr id="48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236"/>
              </a:spcAft>
            </a:pPr>
            <a:r>
              <a:rPr lang="fi-FI" sz="2800" b="0" strike="noStrike" spc="-1">
                <a:latin typeface="Times New Roman"/>
              </a:rPr>
              <a:t>- Useita syitä miksi henkilö voi tuntea moraalista jääviyttä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236"/>
              </a:spcAft>
            </a:pPr>
            <a:r>
              <a:rPr lang="fi-FI" sz="2800" b="0" strike="noStrike" spc="-1">
                <a:latin typeface="Times New Roman"/>
              </a:rPr>
              <a:t>- Tuomarin itsensä tehtävä nostaa asia esiin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236"/>
              </a:spcAft>
            </a:pPr>
            <a:r>
              <a:rPr lang="fi-FI" sz="2800" b="0" strike="noStrike" spc="-1">
                <a:latin typeface="Times New Roman"/>
              </a:rPr>
              <a:t>- Ei kerro tuomarin osaamattomuudesta, päinvastoin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236"/>
              </a:spcAft>
            </a:pPr>
            <a:r>
              <a:rPr lang="fi-FI" sz="2800" b="0" strike="noStrike" spc="-1">
                <a:latin typeface="Times New Roman"/>
              </a:rPr>
              <a:t>- Ylituomari tekee päätöksen vaihdetaanko tuomaria!</a:t>
            </a:r>
            <a:endParaRPr lang="fi-FI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i-FI" sz="4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Miksi jäävätä itsensä</a:t>
            </a:r>
            <a:endParaRPr lang="fi-FI" sz="4400" b="0" strike="noStrike" spc="-1">
              <a:latin typeface="Times New Roman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236"/>
              </a:spcAft>
            </a:pPr>
            <a:r>
              <a:rPr lang="fi-FI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-Suurin tekijä: jälkipuheet</a:t>
            </a:r>
            <a:endParaRPr lang="fi-FI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236"/>
              </a:spcAft>
            </a:pPr>
            <a:r>
              <a:rPr lang="fi-FI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-Turhat huhut ja nettikirjoittelut pois</a:t>
            </a:r>
            <a:endParaRPr lang="fi-FI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236"/>
              </a:spcAft>
            </a:pPr>
            <a:r>
              <a:rPr lang="fi-FI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-Vain silloin jos itsestä tuntuu, ettei ole oikea ihminen arvostelemaan kyseistä koiraa, ei muiden painostuksesta.</a:t>
            </a:r>
            <a:endParaRPr lang="fi-FI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E43BFD-012F-4B89-9FEB-090A9F0DA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/>
              <a:t>Erimielisyydet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6BB7B22-DA11-41AD-84D1-D8806201A73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1300" y="1346200"/>
            <a:ext cx="8424000" cy="4013200"/>
          </a:xfrm>
        </p:spPr>
        <p:txBody>
          <a:bodyPr>
            <a:normAutofit/>
          </a:bodyPr>
          <a:lstStyle/>
          <a:p>
            <a:r>
              <a:rPr lang="fi-FI" sz="2400" dirty="0"/>
              <a:t>Mikäli kokeesta on huomautettavaa, asiasta ilmoitetaan kokeen aikana ylituomarille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fi-FI" sz="2000" dirty="0"/>
              <a:t>Ylituomari perehtyy asiaan ja tekee ratkaisun</a:t>
            </a:r>
          </a:p>
          <a:p>
            <a:pPr marL="457200" lvl="1" indent="0">
              <a:buNone/>
            </a:pPr>
            <a:endParaRPr lang="fi-FI" sz="2000" dirty="0"/>
          </a:p>
          <a:p>
            <a:r>
              <a:rPr lang="fi-FI" sz="2400" dirty="0"/>
              <a:t>Ylituomarin päätökseen tyytymätön voi tehdä valituksen kokeen myöntäjälle (kennelpiiri) ja tarvittaessa edelleen kennelliittoon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Ylituomarin kuuluu kertoa valitusmenettelystä</a:t>
            </a:r>
          </a:p>
          <a:p>
            <a:pPr lvl="1"/>
            <a:endParaRPr lang="fi-FI" sz="2000" dirty="0"/>
          </a:p>
          <a:p>
            <a:r>
              <a:rPr lang="fi-FI" sz="2400" dirty="0"/>
              <a:t>Toimitaan niin, ettei synny jälkipuheita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927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C3BA84-2DF7-44E6-B81A-2AD07EE36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</p:spPr>
        <p:txBody>
          <a:bodyPr anchor="ctr">
            <a:normAutofit/>
          </a:bodyPr>
          <a:lstStyle/>
          <a:p>
            <a:pPr algn="ctr"/>
            <a:r>
              <a:rPr lang="fi-FI"/>
              <a:t>Jos törmäät sääntörikkomukseen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4F8ADEB-CFFE-450E-9889-E8656D8FE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1368000"/>
            <a:ext cx="9072000" cy="328824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/>
              <a:t>Tuo asia esille, kuten kuuluu</a:t>
            </a:r>
            <a:br>
              <a:rPr lang="fi-FI" sz="2800" dirty="0"/>
            </a:br>
            <a:endParaRPr lang="fi-FI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/>
              <a:t>Järjestölle tulee vuosittain muutamia yhteydenottoja epäillyistä rikkomuksista</a:t>
            </a:r>
            <a:br>
              <a:rPr lang="fi-FI" sz="2800" dirty="0"/>
            </a:br>
            <a:endParaRPr lang="fi-FI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/>
              <a:t>Säännöt on tehty noudatettaviksi</a:t>
            </a:r>
          </a:p>
          <a:p>
            <a:endParaRPr lang="fi-FI" sz="2800" dirty="0"/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096786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3142</TotalTime>
  <Words>289</Words>
  <Application>Microsoft Office PowerPoint</Application>
  <PresentationFormat>Mukautettu</PresentationFormat>
  <Paragraphs>43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Arial</vt:lpstr>
      <vt:lpstr>Symbol</vt:lpstr>
      <vt:lpstr>Times New Roman</vt:lpstr>
      <vt:lpstr>Wingdings</vt:lpstr>
      <vt:lpstr>Office Theme</vt:lpstr>
      <vt:lpstr>PowerPoint-esitys</vt:lpstr>
      <vt:lpstr>Jääviys</vt:lpstr>
      <vt:lpstr>PowerPoint-esitys</vt:lpstr>
      <vt:lpstr>PowerPoint-esitys</vt:lpstr>
      <vt:lpstr>PowerPoint-esitys</vt:lpstr>
      <vt:lpstr>PowerPoint-esitys</vt:lpstr>
      <vt:lpstr>Erimielisyydet</vt:lpstr>
      <vt:lpstr>Jos törmäät sääntörikkomukseen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Vintage</dc:title>
  <dc:subject/>
  <dc:creator/>
  <dc:description/>
  <cp:lastModifiedBy>Mika Elgland</cp:lastModifiedBy>
  <cp:revision>12</cp:revision>
  <dcterms:created xsi:type="dcterms:W3CDTF">2021-02-24T14:09:54Z</dcterms:created>
  <dcterms:modified xsi:type="dcterms:W3CDTF">2021-03-22T19:12:01Z</dcterms:modified>
  <dc:language>fi-FI</dc:language>
</cp:coreProperties>
</file>