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9" r:id="rId1"/>
  </p:sldMasterIdLst>
  <p:sldIdLst>
    <p:sldId id="256" r:id="rId2"/>
    <p:sldId id="270" r:id="rId3"/>
    <p:sldId id="272" r:id="rId4"/>
    <p:sldId id="259" r:id="rId5"/>
    <p:sldId id="273" r:id="rId6"/>
    <p:sldId id="269" r:id="rId7"/>
    <p:sldId id="27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5A4130-3C1E-4007-80C2-33A5354BF760}" type="datetimeFigureOut">
              <a:rPr lang="fi-FI" smtClean="0"/>
              <a:pPr/>
              <a:t>1.3.2019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5205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1.3.2019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2092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1.3.2019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2584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1.3.2019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1631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1.3.2019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3955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1.3.2019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7769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1.3.2019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0622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1.3.2019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5691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1.3.2019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8222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1.3.2019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3713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1.3.2019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125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1.3.2019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403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1.3.2019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4667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1.3.2019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650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1.3.2019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0102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1.3.2019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1969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1.3.2019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731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E5A4130-3C1E-4007-80C2-33A5354BF760}" type="datetimeFigureOut">
              <a:rPr lang="fi-FI" smtClean="0"/>
              <a:pPr/>
              <a:t>1.3.2019</a:t>
            </a:fld>
            <a:endParaRPr lang="fi-FI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3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0" r:id="rId1"/>
    <p:sldLayoutId id="2147484251" r:id="rId2"/>
    <p:sldLayoutId id="2147484252" r:id="rId3"/>
    <p:sldLayoutId id="2147484253" r:id="rId4"/>
    <p:sldLayoutId id="2147484254" r:id="rId5"/>
    <p:sldLayoutId id="2147484255" r:id="rId6"/>
    <p:sldLayoutId id="2147484256" r:id="rId7"/>
    <p:sldLayoutId id="2147484257" r:id="rId8"/>
    <p:sldLayoutId id="2147484258" r:id="rId9"/>
    <p:sldLayoutId id="2147484259" r:id="rId10"/>
    <p:sldLayoutId id="2147484260" r:id="rId11"/>
    <p:sldLayoutId id="2147484261" r:id="rId12"/>
    <p:sldLayoutId id="2147484262" r:id="rId13"/>
    <p:sldLayoutId id="2147484263" r:id="rId14"/>
    <p:sldLayoutId id="2147484264" r:id="rId15"/>
    <p:sldLayoutId id="2147484265" r:id="rId16"/>
    <p:sldLayoutId id="214748426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589803" y="2672918"/>
            <a:ext cx="5260504" cy="1335755"/>
          </a:xfrm>
        </p:spPr>
        <p:txBody>
          <a:bodyPr/>
          <a:lstStyle/>
          <a:p>
            <a:pPr algn="ctr"/>
            <a:r>
              <a:rPr lang="fi-FI" dirty="0"/>
              <a:t>Koulutuspaketti                2019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341696" y="4442727"/>
            <a:ext cx="4438259" cy="646065"/>
          </a:xfrm>
        </p:spPr>
        <p:txBody>
          <a:bodyPr>
            <a:normAutofit/>
          </a:bodyPr>
          <a:lstStyle/>
          <a:p>
            <a:r>
              <a:rPr lang="fi-FI" sz="2700" dirty="0"/>
              <a:t>  Haku</a:t>
            </a:r>
          </a:p>
        </p:txBody>
      </p:sp>
      <p:pic>
        <p:nvPicPr>
          <p:cNvPr id="4" name="Picture 2" descr="SAJ">
            <a:extLst>
              <a:ext uri="{FF2B5EF4-FFF2-40B4-BE49-F238E27FC236}">
                <a16:creationId xmlns:a16="http://schemas.microsoft.com/office/drawing/2014/main" id="{8DB06B88-FB5C-4F50-A031-850EEBCD73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478891"/>
            <a:ext cx="108012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D:\SBJ_logo_2.jpg">
            <a:extLst>
              <a:ext uri="{FF2B5EF4-FFF2-40B4-BE49-F238E27FC236}">
                <a16:creationId xmlns:a16="http://schemas.microsoft.com/office/drawing/2014/main" id="{8FBE5C6B-6216-44D2-BD46-F53A430B0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9099" y="1478892"/>
            <a:ext cx="1080120" cy="1052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86F11D67-3E56-4315-8CFE-D1746BF91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dirty="0"/>
              <a:t>Haku</a:t>
            </a:r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5F7EBED7-481E-4613-9ACB-0BB7206BB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204864"/>
            <a:ext cx="11089232" cy="4176464"/>
          </a:xfrm>
        </p:spPr>
        <p:txBody>
          <a:bodyPr>
            <a:noAutofit/>
          </a:bodyPr>
          <a:lstStyle/>
          <a:p>
            <a:r>
              <a:rPr lang="fi-FI" sz="2400" dirty="0"/>
              <a:t>Haku arvioidaan kaksiosaisena</a:t>
            </a:r>
          </a:p>
          <a:p>
            <a:pPr lvl="1"/>
            <a:r>
              <a:rPr lang="fi-FI" sz="2200" dirty="0"/>
              <a:t>Jäljetön haku ja </a:t>
            </a:r>
            <a:r>
              <a:rPr lang="fi-FI" sz="2200" dirty="0" err="1"/>
              <a:t>yöjälkityö</a:t>
            </a:r>
            <a:endParaRPr lang="fi-FI" sz="2200" dirty="0"/>
          </a:p>
          <a:p>
            <a:pPr lvl="1"/>
            <a:r>
              <a:rPr lang="fi-FI" sz="2400" dirty="0"/>
              <a:t>Molemmat asteikolla 1-5</a:t>
            </a:r>
          </a:p>
          <a:p>
            <a:pPr lvl="1"/>
            <a:r>
              <a:rPr lang="fi-FI" sz="2400" dirty="0"/>
              <a:t>Lopullinen hakunumero määräytyy apusarakkeiden annettujen numeroiden ja lisätietojen perusteella.</a:t>
            </a:r>
          </a:p>
          <a:p>
            <a:r>
              <a:rPr lang="fi-FI" sz="2400" dirty="0"/>
              <a:t>Haun arviointi ei ole yksistään aikaan perustuvaa </a:t>
            </a:r>
          </a:p>
          <a:p>
            <a:endParaRPr lang="fi-FI" sz="2400" dirty="0">
              <a:solidFill>
                <a:srgbClr val="C00000"/>
              </a:solidFill>
            </a:endParaRPr>
          </a:p>
          <a:p>
            <a:endParaRPr lang="fi-FI" sz="2400" dirty="0">
              <a:solidFill>
                <a:srgbClr val="C00000"/>
              </a:solidFill>
            </a:endParaRP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84330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23671B51-1D9F-4E5F-981A-4E5A487E3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Haku</a:t>
            </a:r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6915F08E-8406-4FE1-8B5F-11E7426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5" y="2420888"/>
            <a:ext cx="10729192" cy="3489192"/>
          </a:xfrm>
        </p:spPr>
        <p:txBody>
          <a:bodyPr>
            <a:normAutofit/>
          </a:bodyPr>
          <a:lstStyle/>
          <a:p>
            <a:r>
              <a:rPr lang="fi-FI" sz="2400" dirty="0"/>
              <a:t>Kuljettajan toiveet liikkumisesta huomioitava</a:t>
            </a:r>
          </a:p>
          <a:p>
            <a:endParaRPr lang="fi-FI" sz="2400" dirty="0"/>
          </a:p>
          <a:p>
            <a:r>
              <a:rPr lang="fi-FI" sz="2400" dirty="0"/>
              <a:t>Myös maasto ja siellä olevat mahdolliset häiriötekijät sekä jäniskanta otettava huomioon hakua arvosteltaessa.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2400" dirty="0"/>
              <a:t>Esim. erittäin kova vesisade, huono jäniskanta, sorkkaeläimiä runsaasti - &gt; voivat korottaa hakunumeroa</a:t>
            </a:r>
          </a:p>
        </p:txBody>
      </p:sp>
    </p:spTree>
    <p:extLst>
      <p:ext uri="{BB962C8B-B14F-4D97-AF65-F5344CB8AC3E}">
        <p14:creationId xmlns:p14="http://schemas.microsoft.com/office/powerpoint/2010/main" val="288043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3009900" y="1160748"/>
            <a:ext cx="6179958" cy="704120"/>
          </a:xfrm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sz="4400" dirty="0"/>
              <a:t>     Haku, jäljetön haku</a:t>
            </a:r>
            <a:br>
              <a:rPr lang="fi-FI" dirty="0"/>
            </a:br>
            <a:endParaRPr lang="fi-FI" dirty="0"/>
          </a:p>
        </p:txBody>
      </p:sp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551384" y="2603500"/>
            <a:ext cx="11017224" cy="3416300"/>
          </a:xfrm>
        </p:spPr>
        <p:txBody>
          <a:bodyPr>
            <a:normAutofit fontScale="92500" lnSpcReduction="20000"/>
          </a:bodyPr>
          <a:lstStyle/>
          <a:p>
            <a:r>
              <a:rPr lang="fi-FI" sz="2400" dirty="0"/>
              <a:t>Jäljetön haku on hyvää; </a:t>
            </a:r>
          </a:p>
          <a:p>
            <a:pPr lvl="1">
              <a:lnSpc>
                <a:spcPct val="200000"/>
              </a:lnSpc>
            </a:pPr>
            <a:r>
              <a:rPr lang="fi-FI" sz="2400" dirty="0"/>
              <a:t>Määrätietoisuus ja tarmokkuus, järkevyys</a:t>
            </a:r>
          </a:p>
          <a:p>
            <a:pPr lvl="1">
              <a:lnSpc>
                <a:spcPct val="200000"/>
              </a:lnSpc>
            </a:pPr>
            <a:r>
              <a:rPr lang="fi-FI" sz="2400" dirty="0"/>
              <a:t>Hyvä yhteistyö kuljettajan kanssa</a:t>
            </a:r>
          </a:p>
          <a:p>
            <a:pPr lvl="1">
              <a:lnSpc>
                <a:spcPct val="200000"/>
              </a:lnSpc>
            </a:pPr>
            <a:r>
              <a:rPr lang="fi-FI" sz="2400" dirty="0"/>
              <a:t>Nopea </a:t>
            </a:r>
            <a:r>
              <a:rPr lang="fi-FI" sz="2400" dirty="0" err="1"/>
              <a:t>yöjäljen</a:t>
            </a:r>
            <a:r>
              <a:rPr lang="fi-FI" sz="2400" dirty="0"/>
              <a:t> löytyminen </a:t>
            </a:r>
          </a:p>
          <a:p>
            <a:pPr lvl="1">
              <a:lnSpc>
                <a:spcPct val="200000"/>
              </a:lnSpc>
            </a:pPr>
            <a:r>
              <a:rPr lang="fi-FI" sz="2400" dirty="0"/>
              <a:t>Koira liikkuu sopivan laajasti ja itsenäisesti</a:t>
            </a:r>
          </a:p>
          <a:p>
            <a:endParaRPr lang="fi-FI" sz="1650" dirty="0">
              <a:solidFill>
                <a:srgbClr val="C00000"/>
              </a:solidFill>
            </a:endParaRPr>
          </a:p>
          <a:p>
            <a:endParaRPr lang="fi-FI" sz="1650" dirty="0">
              <a:solidFill>
                <a:srgbClr val="C00000"/>
              </a:solidFill>
            </a:endParaRPr>
          </a:p>
          <a:p>
            <a:endParaRPr lang="fi-FI" dirty="0">
              <a:solidFill>
                <a:srgbClr val="C00000"/>
              </a:solidFill>
            </a:endParaRP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59660789-203F-472B-B591-48D4F6169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dirty="0"/>
              <a:t>Haku, jäljetön haku</a:t>
            </a:r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C4B4501D-770E-477B-A6A2-394F06E76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603500"/>
            <a:ext cx="11233248" cy="3416300"/>
          </a:xfrm>
        </p:spPr>
        <p:txBody>
          <a:bodyPr/>
          <a:lstStyle/>
          <a:p>
            <a:r>
              <a:rPr lang="fi-FI" sz="2400" dirty="0"/>
              <a:t>Yhteydenpito tyhjässä maastossa on korottava tekijä </a:t>
            </a:r>
          </a:p>
          <a:p>
            <a:endParaRPr lang="fi-FI" sz="2400" dirty="0"/>
          </a:p>
          <a:p>
            <a:r>
              <a:rPr lang="fi-FI" sz="2400" dirty="0"/>
              <a:t>Pitkästäkin jäljettömästä hausta voi antaa hyvän numeron sekä lyhyestä jäljettömästä hausta huonon numeron jos niihin on hyvät perusteet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9456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869B8DE4-822C-478B-BBE7-6CD4D99E9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dirty="0"/>
              <a:t>Haku, </a:t>
            </a:r>
            <a:r>
              <a:rPr lang="fi-FI" sz="4000" dirty="0" err="1"/>
              <a:t>yöjälkityö</a:t>
            </a:r>
            <a:endParaRPr lang="fi-FI" sz="4000" dirty="0"/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6815C9D3-D515-48AE-A56A-A3327387A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603500"/>
            <a:ext cx="11161240" cy="3416300"/>
          </a:xfrm>
        </p:spPr>
        <p:txBody>
          <a:bodyPr>
            <a:normAutofit fontScale="92500" lnSpcReduction="10000"/>
          </a:bodyPr>
          <a:lstStyle/>
          <a:p>
            <a:r>
              <a:rPr lang="fi-FI" sz="2400" dirty="0"/>
              <a:t>Arvostellaan tuloksellisuus ja tehokkuus</a:t>
            </a:r>
          </a:p>
          <a:p>
            <a:pPr marL="0" indent="0">
              <a:buNone/>
            </a:pPr>
            <a:r>
              <a:rPr lang="fi-FI" sz="2400" dirty="0"/>
              <a:t> </a:t>
            </a:r>
          </a:p>
          <a:p>
            <a:r>
              <a:rPr lang="fi-FI" sz="2400" dirty="0" err="1"/>
              <a:t>Yöjälkityöskentelyssä</a:t>
            </a:r>
            <a:r>
              <a:rPr lang="fi-FI" sz="2400" dirty="0"/>
              <a:t> hyvää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400" dirty="0"/>
              <a:t>Varmuus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400" dirty="0"/>
              <a:t>Järkevä </a:t>
            </a:r>
            <a:r>
              <a:rPr lang="fi-FI" sz="2400" dirty="0" err="1"/>
              <a:t>yöjäljellä</a:t>
            </a:r>
            <a:r>
              <a:rPr lang="fi-FI" sz="2400" dirty="0"/>
              <a:t> eteneminen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400" dirty="0"/>
              <a:t>Tehokas jäniksen löytyminen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i-FI" sz="2400" dirty="0"/>
          </a:p>
          <a:p>
            <a:pPr lvl="0">
              <a:buClr>
                <a:srgbClr val="2DA2BF"/>
              </a:buClr>
            </a:pPr>
            <a:r>
              <a:rPr lang="fi-FI" sz="2400" dirty="0"/>
              <a:t>Pitkä </a:t>
            </a:r>
            <a:r>
              <a:rPr lang="fi-FI" sz="2400" dirty="0" err="1"/>
              <a:t>yöjälki</a:t>
            </a:r>
            <a:r>
              <a:rPr lang="fi-FI" sz="2400" dirty="0"/>
              <a:t> ja vaikeat olosuhteet korottava tekijä arvostelussa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i-FI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71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D1747B24-A05B-4792-A073-C2401AC7E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dirty="0"/>
              <a:t>Haku, paikannuslaitteen käyttö</a:t>
            </a:r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967C9287-413C-4C81-B519-96B08361B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603500"/>
            <a:ext cx="11089232" cy="3416300"/>
          </a:xfrm>
        </p:spPr>
        <p:txBody>
          <a:bodyPr>
            <a:normAutofit fontScale="92500"/>
          </a:bodyPr>
          <a:lstStyle/>
          <a:p>
            <a:r>
              <a:rPr lang="fi-FI" sz="2400" dirty="0"/>
              <a:t>Haun arvostelussa on käytettävä apuna myös paikantimen antamia tietoja</a:t>
            </a:r>
          </a:p>
          <a:p>
            <a:r>
              <a:rPr lang="fi-FI" sz="2400" dirty="0"/>
              <a:t>Edelleen hakua on kuitenkin seurattava eri aistein; kuulo, näkö sekä liikkuen</a:t>
            </a:r>
          </a:p>
          <a:p>
            <a:endParaRPr lang="fi-FI" sz="2400" dirty="0"/>
          </a:p>
          <a:p>
            <a:r>
              <a:rPr lang="fi-FI" sz="2400" dirty="0"/>
              <a:t>Paikannuslaitteesta voidaan todeta mm. haun laajuus, hakutyyli ja </a:t>
            </a:r>
            <a:r>
              <a:rPr lang="fi-FI" sz="2400" dirty="0" err="1"/>
              <a:t>yöjäljen</a:t>
            </a:r>
            <a:r>
              <a:rPr lang="fi-FI" sz="2400" dirty="0"/>
              <a:t> löytyminen</a:t>
            </a:r>
          </a:p>
          <a:p>
            <a:endParaRPr lang="fi-FI" sz="2400" dirty="0"/>
          </a:p>
          <a:p>
            <a:r>
              <a:rPr lang="fi-FI" sz="2400" dirty="0"/>
              <a:t>Paikannuslaitteesta saadut tiedot merkitään maastokorttiin </a:t>
            </a:r>
          </a:p>
          <a:p>
            <a:endParaRPr lang="fi-FI" dirty="0"/>
          </a:p>
          <a:p>
            <a:endParaRPr lang="fi-FI" dirty="0">
              <a:solidFill>
                <a:srgbClr val="FF0000"/>
              </a:solidFill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84319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 (johtoryhmä)">
  <a:themeElements>
    <a:clrScheme name="Ioni (johtoryhmä)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i (johtoryhmä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 (johtoryhmä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314</TotalTime>
  <Words>187</Words>
  <Application>Microsoft Office PowerPoint</Application>
  <PresentationFormat>Laajakuva</PresentationFormat>
  <Paragraphs>43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Wingdings</vt:lpstr>
      <vt:lpstr>Wingdings 3</vt:lpstr>
      <vt:lpstr>Ioni (johtoryhmä)</vt:lpstr>
      <vt:lpstr>Koulutuspaketti                2019</vt:lpstr>
      <vt:lpstr>Haku</vt:lpstr>
      <vt:lpstr>Haku</vt:lpstr>
      <vt:lpstr>      Haku, jäljetön haku </vt:lpstr>
      <vt:lpstr>Haku, jäljetön haku</vt:lpstr>
      <vt:lpstr>Haku, yöjälkityö</vt:lpstr>
      <vt:lpstr>Haku, paikannuslaitteen käyttö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Haun arvostelu</dc:title>
  <dc:creator>mie</dc:creator>
  <cp:lastModifiedBy>Mika Elgland</cp:lastModifiedBy>
  <cp:revision>38</cp:revision>
  <dcterms:created xsi:type="dcterms:W3CDTF">2017-05-21T10:34:14Z</dcterms:created>
  <dcterms:modified xsi:type="dcterms:W3CDTF">2019-03-01T16:05:30Z</dcterms:modified>
</cp:coreProperties>
</file>