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Oletusosa" id="{38E954AA-B5BB-4BB9-B26E-F15B782E4694}">
          <p14:sldIdLst>
            <p14:sldId id="256"/>
            <p14:sldId id="257"/>
            <p14:sldId id="261"/>
            <p14:sldId id="258"/>
            <p14:sldId id="259"/>
            <p14:sldId id="26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4" d="100"/>
          <a:sy n="64" d="100"/>
        </p:scale>
        <p:origin x="84" y="246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amakuv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dirty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ksen 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i-FI"/>
              <a:t>Muokkaa tekstin perustyylejä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si tai epäto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i-FI"/>
              <a:t>Muokkaa tekstin perustyylejä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dirty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1BD3CE01-31C9-4C2F-9627-6FE330FE87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D6F1D240-778A-43A0-B2DB-5E3ADA5E37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959101" y="-4763"/>
            <a:ext cx="5014912" cy="6862763"/>
            <a:chOff x="2928938" y="-4763"/>
            <a:chExt cx="5014912" cy="6862763"/>
          </a:xfrm>
        </p:grpSpPr>
        <p:sp>
          <p:nvSpPr>
            <p:cNvPr id="30" name="Freeform 6">
              <a:extLst>
                <a:ext uri="{FF2B5EF4-FFF2-40B4-BE49-F238E27FC236}">
                  <a16:creationId xmlns:a16="http://schemas.microsoft.com/office/drawing/2014/main" id="{A3EF41D8-A4E7-496C-8046-3445D01889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31" name="Freeform 7">
              <a:extLst>
                <a:ext uri="{FF2B5EF4-FFF2-40B4-BE49-F238E27FC236}">
                  <a16:creationId xmlns:a16="http://schemas.microsoft.com/office/drawing/2014/main" id="{DD160E48-06A1-4331-BF68-25EC854EEE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32" name="Freeform 9">
              <a:extLst>
                <a:ext uri="{FF2B5EF4-FFF2-40B4-BE49-F238E27FC236}">
                  <a16:creationId xmlns:a16="http://schemas.microsoft.com/office/drawing/2014/main" id="{76833E62-F657-49D3-9126-E099EEE454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33" name="Freeform 10">
              <a:extLst>
                <a:ext uri="{FF2B5EF4-FFF2-40B4-BE49-F238E27FC236}">
                  <a16:creationId xmlns:a16="http://schemas.microsoft.com/office/drawing/2014/main" id="{0311BA35-DCA9-473A-8291-7A77C1D290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34" name="Freeform 11">
              <a:extLst>
                <a:ext uri="{FF2B5EF4-FFF2-40B4-BE49-F238E27FC236}">
                  <a16:creationId xmlns:a16="http://schemas.microsoft.com/office/drawing/2014/main" id="{6F189998-2230-4358-9D2D-E8CD8DB567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35" name="Freeform 12">
              <a:extLst>
                <a:ext uri="{FF2B5EF4-FFF2-40B4-BE49-F238E27FC236}">
                  <a16:creationId xmlns:a16="http://schemas.microsoft.com/office/drawing/2014/main" id="{07D8BEA6-2252-4BCC-BEED-6FAD15D525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4A721706-CE3D-4FD7-AE1E-648D8631D8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68840" y="2372881"/>
            <a:ext cx="5370509" cy="1056119"/>
          </a:xfrm>
        </p:spPr>
        <p:txBody>
          <a:bodyPr>
            <a:normAutofit fontScale="90000"/>
          </a:bodyPr>
          <a:lstStyle/>
          <a:p>
            <a:r>
              <a:rPr lang="fi-FI" sz="6600" dirty="0">
                <a:latin typeface="Arial" panose="020B0604020202020204" pitchFamily="34" charset="0"/>
                <a:cs typeface="Arial" panose="020B0604020202020204" pitchFamily="34" charset="0"/>
              </a:rPr>
              <a:t>Muistettavaa</a:t>
            </a:r>
          </a:p>
        </p:txBody>
      </p:sp>
      <p:pic>
        <p:nvPicPr>
          <p:cNvPr id="4" name="Picture 2" descr="SAJ">
            <a:extLst>
              <a:ext uri="{FF2B5EF4-FFF2-40B4-BE49-F238E27FC236}">
                <a16:creationId xmlns:a16="http://schemas.microsoft.com/office/drawing/2014/main" id="{FF0878F9-0C07-4B3B-A892-5134F0262AD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42" r="-3" b="4040"/>
          <a:stretch/>
        </p:blipFill>
        <p:spPr bwMode="auto">
          <a:xfrm>
            <a:off x="20" y="1850184"/>
            <a:ext cx="5448280" cy="5007817"/>
          </a:xfrm>
          <a:custGeom>
            <a:avLst/>
            <a:gdLst>
              <a:gd name="connsiteX0" fmla="*/ 0 w 5448300"/>
              <a:gd name="connsiteY0" fmla="*/ 0 h 5007817"/>
              <a:gd name="connsiteX1" fmla="*/ 2872397 w 5448300"/>
              <a:gd name="connsiteY1" fmla="*/ 716034 h 5007817"/>
              <a:gd name="connsiteX2" fmla="*/ 5448300 w 5448300"/>
              <a:gd name="connsiteY2" fmla="*/ 5003584 h 5007817"/>
              <a:gd name="connsiteX3" fmla="*/ 0 w 5448300"/>
              <a:gd name="connsiteY3" fmla="*/ 5007817 h 50078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448300" h="5007817">
                <a:moveTo>
                  <a:pt x="0" y="0"/>
                </a:moveTo>
                <a:lnTo>
                  <a:pt x="2872397" y="716034"/>
                </a:lnTo>
                <a:lnTo>
                  <a:pt x="5448300" y="5003584"/>
                </a:lnTo>
                <a:lnTo>
                  <a:pt x="0" y="5007817"/>
                </a:lnTo>
                <a:close/>
              </a:path>
            </a:pathLst>
          </a:custGeom>
          <a:noFill/>
          <a:ln w="38100"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5" descr="D:\SBJ_logo_2.jpg">
            <a:extLst>
              <a:ext uri="{FF2B5EF4-FFF2-40B4-BE49-F238E27FC236}">
                <a16:creationId xmlns:a16="http://schemas.microsoft.com/office/drawing/2014/main" id="{728F2040-0239-44B0-9CC0-9968FC87930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648" r="-1" b="5635"/>
          <a:stretch/>
        </p:blipFill>
        <p:spPr bwMode="auto">
          <a:xfrm>
            <a:off x="20" y="10"/>
            <a:ext cx="3513646" cy="2566206"/>
          </a:xfrm>
          <a:custGeom>
            <a:avLst/>
            <a:gdLst>
              <a:gd name="connsiteX0" fmla="*/ 0 w 3513666"/>
              <a:gd name="connsiteY0" fmla="*/ 0 h 2566216"/>
              <a:gd name="connsiteX1" fmla="*/ 3513666 w 3513666"/>
              <a:gd name="connsiteY1" fmla="*/ 0 h 2566216"/>
              <a:gd name="connsiteX2" fmla="*/ 2861733 w 3513666"/>
              <a:gd name="connsiteY2" fmla="*/ 2548466 h 2566216"/>
              <a:gd name="connsiteX3" fmla="*/ 2872397 w 3513666"/>
              <a:gd name="connsiteY3" fmla="*/ 2566216 h 2566216"/>
              <a:gd name="connsiteX4" fmla="*/ 0 w 3513666"/>
              <a:gd name="connsiteY4" fmla="*/ 1850183 h 25662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13666" h="2566216">
                <a:moveTo>
                  <a:pt x="0" y="0"/>
                </a:moveTo>
                <a:lnTo>
                  <a:pt x="3513666" y="0"/>
                </a:lnTo>
                <a:lnTo>
                  <a:pt x="2861733" y="2548466"/>
                </a:lnTo>
                <a:lnTo>
                  <a:pt x="2872397" y="2566216"/>
                </a:lnTo>
                <a:lnTo>
                  <a:pt x="0" y="1850183"/>
                </a:lnTo>
                <a:close/>
              </a:path>
            </a:pathLst>
          </a:custGeom>
          <a:noFill/>
          <a:ln w="38100"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 useBgFill="1">
        <p:nvSpPr>
          <p:cNvPr id="37" name="Rectangle 36">
            <a:extLst>
              <a:ext uri="{FF2B5EF4-FFF2-40B4-BE49-F238E27FC236}">
                <a16:creationId xmlns:a16="http://schemas.microsoft.com/office/drawing/2014/main" id="{630E910D-3DA2-4EC3-B72B-E59B0CAB08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840000">
            <a:off x="-47722" y="2178565"/>
            <a:ext cx="3009377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578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>
            <a:extLst>
              <a:ext uri="{FF2B5EF4-FFF2-40B4-BE49-F238E27FC236}">
                <a16:creationId xmlns:a16="http://schemas.microsoft.com/office/drawing/2014/main" id="{77188B10-09E2-42AD-8268-5D9AA6777F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303627"/>
            <a:ext cx="10018713" cy="425243"/>
          </a:xfrm>
        </p:spPr>
        <p:txBody>
          <a:bodyPr>
            <a:normAutofit fontScale="90000"/>
          </a:bodyPr>
          <a:lstStyle/>
          <a:p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Sorkkaeläimen</a:t>
            </a:r>
            <a:r>
              <a:rPr lang="fi-FI" dirty="0"/>
              <a:t> ajo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891637B2-F345-4365-A495-05CE7814F0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325216"/>
            <a:ext cx="10398979" cy="4764157"/>
          </a:xfrm>
        </p:spPr>
        <p:txBody>
          <a:bodyPr>
            <a:normAutofit/>
          </a:bodyPr>
          <a:lstStyle/>
          <a:p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Koira pyritään aina kytkemään niin pian, kuin mahdollista</a:t>
            </a:r>
          </a:p>
          <a:p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Ajokokeessa </a:t>
            </a:r>
            <a:r>
              <a:rPr lang="fi-FI" b="1" dirty="0">
                <a:latin typeface="Calibri" panose="020F0502020204030204" pitchFamily="34" charset="0"/>
                <a:cs typeface="Calibri" panose="020F0502020204030204" pitchFamily="34" charset="0"/>
              </a:rPr>
              <a:t>yhtäjaksoinen</a:t>
            </a:r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 30 min sorkkaeläimen ajo johtaa sulkemiseen</a:t>
            </a:r>
          </a:p>
          <a:p>
            <a:pPr lvl="1">
              <a:buSzPct val="100000"/>
              <a:buFont typeface="Wingdings" panose="05000000000000000000" pitchFamily="2" charset="2"/>
              <a:buChar char="ü"/>
            </a:pPr>
            <a:r>
              <a:rPr lang="fi-FI" sz="2400" dirty="0">
                <a:latin typeface="Calibri" panose="020F0502020204030204" pitchFamily="34" charset="0"/>
                <a:cs typeface="Calibri" panose="020F0502020204030204" pitchFamily="34" charset="0"/>
              </a:rPr>
              <a:t>Alle 30 min sorkkaeläimen ajoja voi olla useita</a:t>
            </a:r>
          </a:p>
          <a:p>
            <a:pPr lvl="1">
              <a:buSzPct val="100000"/>
              <a:buFont typeface="Wingdings" panose="05000000000000000000" pitchFamily="2" charset="2"/>
              <a:buChar char="ü"/>
            </a:pPr>
            <a:r>
              <a:rPr lang="fi-FI" sz="2400" dirty="0">
                <a:latin typeface="Calibri" panose="020F0502020204030204" pitchFamily="34" charset="0"/>
                <a:cs typeface="Calibri" panose="020F0502020204030204" pitchFamily="34" charset="0"/>
              </a:rPr>
              <a:t>Ajoa ei tarvitse kuulla koko ajan mikäli tuomarit ovat tekemiensä havaintojen perusteella vakuuttuneita, että koira on ajanut sorkkaeläintä</a:t>
            </a:r>
          </a:p>
          <a:p>
            <a:pPr lvl="1">
              <a:buSzPct val="100000"/>
              <a:buFont typeface="Wingdings" panose="05000000000000000000" pitchFamily="2" charset="2"/>
              <a:buChar char="ü"/>
            </a:pPr>
            <a:r>
              <a:rPr lang="fi-FI" sz="2400" dirty="0">
                <a:latin typeface="Calibri" panose="020F0502020204030204" pitchFamily="34" charset="0"/>
                <a:cs typeface="Calibri" panose="020F0502020204030204" pitchFamily="34" charset="0"/>
              </a:rPr>
              <a:t>Paikantimesta saatuja havaintoja voi käyttää hyväksi</a:t>
            </a:r>
          </a:p>
          <a:p>
            <a:pPr lvl="1">
              <a:buSzPct val="100000"/>
              <a:buFont typeface="Wingdings" panose="05000000000000000000" pitchFamily="2" charset="2"/>
              <a:buChar char="ü"/>
            </a:pPr>
            <a:r>
              <a:rPr lang="fi-FI" sz="2400" dirty="0">
                <a:latin typeface="Calibri" panose="020F0502020204030204" pitchFamily="34" charset="0"/>
                <a:cs typeface="Calibri" panose="020F0502020204030204" pitchFamily="34" charset="0"/>
              </a:rPr>
              <a:t>Sorkkaeläimen ajossa tapahtunut ”hukka” luetaan mukaan virheen kestoon, mikäli koiran todetaan työskentelevän sorkkaeläimellä myös hukan aikana</a:t>
            </a:r>
          </a:p>
        </p:txBody>
      </p:sp>
    </p:spTree>
    <p:extLst>
      <p:ext uri="{BB962C8B-B14F-4D97-AF65-F5344CB8AC3E}">
        <p14:creationId xmlns:p14="http://schemas.microsoft.com/office/powerpoint/2010/main" val="760440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8D41D11-DF7C-4117-A2F1-7C30CBB017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599661"/>
          </a:xfrm>
        </p:spPr>
        <p:txBody>
          <a:bodyPr>
            <a:normAutofit fontScale="90000"/>
          </a:bodyPr>
          <a:lstStyle/>
          <a:p>
            <a:r>
              <a:rPr lang="fi-FI" dirty="0"/>
              <a:t>Sorkkaeläimen ajo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E6E1E1-B489-40C0-AAE3-33CD59ECC3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8BB434">
                  <a:lumMod val="75000"/>
                </a:srgbClr>
              </a:buClr>
            </a:pPr>
            <a:r>
              <a:rPr lang="fi-FI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Sorkkaeläimen ajo kuluttaa haku- tai ajoaikaa</a:t>
            </a:r>
          </a:p>
          <a:p>
            <a:pPr lvl="1">
              <a:buClr>
                <a:srgbClr val="8BB434">
                  <a:lumMod val="75000"/>
                </a:srgbClr>
              </a:buClr>
              <a:buSzPct val="100000"/>
              <a:buFont typeface="Wingdings" panose="05000000000000000000" pitchFamily="2" charset="2"/>
              <a:buChar char="ü"/>
            </a:pPr>
            <a:r>
              <a:rPr lang="fi-FI" sz="24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Myös koiran kytkemisen jälkeen tapahtuvan siirtymisen aikana kello käy, koska kyseessä ei ole kohtuuton häiriö</a:t>
            </a:r>
          </a:p>
          <a:p>
            <a:pPr marL="457200" lvl="1" indent="0">
              <a:buClr>
                <a:srgbClr val="8BB434">
                  <a:lumMod val="75000"/>
                </a:srgbClr>
              </a:buClr>
              <a:buSzPct val="100000"/>
              <a:buNone/>
            </a:pPr>
            <a:endParaRPr lang="fi-FI" dirty="0">
              <a:solidFill>
                <a:prstClr val="black"/>
              </a:solidFill>
            </a:endParaRPr>
          </a:p>
          <a:p>
            <a:r>
              <a:rPr lang="fi-FI" dirty="0"/>
              <a:t>Villisika on kohtuuton häiriö</a:t>
            </a:r>
          </a:p>
          <a:p>
            <a:pPr lvl="1">
              <a:buSzPct val="100000"/>
              <a:buFont typeface="Wingdings" panose="05000000000000000000" pitchFamily="2" charset="2"/>
              <a:buChar char="ü"/>
            </a:pPr>
            <a:r>
              <a:rPr lang="fi-FI" dirty="0"/>
              <a:t> Ei siis sovelleta sorkkaeläimen ajoa koskevia sääntöjä</a:t>
            </a:r>
          </a:p>
        </p:txBody>
      </p:sp>
    </p:spTree>
    <p:extLst>
      <p:ext uri="{BB962C8B-B14F-4D97-AF65-F5344CB8AC3E}">
        <p14:creationId xmlns:p14="http://schemas.microsoft.com/office/powerpoint/2010/main" val="941255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7C5174D-95D0-4499-9D90-0A2999F9A0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364975"/>
            <a:ext cx="10018713" cy="4913244"/>
          </a:xfrm>
        </p:spPr>
        <p:txBody>
          <a:bodyPr>
            <a:normAutofit lnSpcReduction="10000"/>
          </a:bodyPr>
          <a:lstStyle/>
          <a:p>
            <a:r>
              <a:rPr lang="fi-FI" sz="2800" dirty="0">
                <a:latin typeface="Calibri" panose="020F0502020204030204" pitchFamily="34" charset="0"/>
                <a:cs typeface="Calibri" panose="020F0502020204030204" pitchFamily="34" charset="0"/>
              </a:rPr>
              <a:t>Vähäinenkin metsästysinnon puute täytyy näkyä arvostelussa</a:t>
            </a:r>
          </a:p>
          <a:p>
            <a:pPr lvl="1">
              <a:buSzPct val="100000"/>
              <a:buFont typeface="Wingdings" panose="05000000000000000000" pitchFamily="2" charset="2"/>
              <a:buChar char="ü"/>
            </a:pPr>
            <a:r>
              <a:rPr lang="fi-FI" sz="2400" dirty="0">
                <a:latin typeface="Calibri" panose="020F0502020204030204" pitchFamily="34" charset="0"/>
                <a:cs typeface="Calibri" panose="020F0502020204030204" pitchFamily="34" charset="0"/>
              </a:rPr>
              <a:t>Esimerkiksi vaikeuksia lähteä hakuun </a:t>
            </a:r>
            <a:r>
              <a:rPr lang="fi-FI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lt 40:ssä täytyy olla merkintä</a:t>
            </a:r>
            <a:endParaRPr lang="fi-FI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i-FI" sz="2800" dirty="0">
                <a:latin typeface="Calibri" panose="020F0502020204030204" pitchFamily="34" charset="0"/>
                <a:cs typeface="Calibri" panose="020F0502020204030204" pitchFamily="34" charset="0"/>
              </a:rPr>
              <a:t>Normaaleissa olosuhteissa moitteeton into </a:t>
            </a:r>
            <a:r>
              <a:rPr lang="fi-FI" sz="28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fi-FI" sz="2800" dirty="0">
                <a:latin typeface="Calibri" panose="020F0502020204030204" pitchFamily="34" charset="0"/>
                <a:cs typeface="Calibri" panose="020F0502020204030204" pitchFamily="34" charset="0"/>
              </a:rPr>
              <a:t> lt 42 = 4</a:t>
            </a:r>
          </a:p>
          <a:p>
            <a:r>
              <a:rPr lang="fi-FI" sz="2800" dirty="0">
                <a:latin typeface="Calibri" panose="020F0502020204030204" pitchFamily="34" charset="0"/>
                <a:cs typeface="Calibri" panose="020F0502020204030204" pitchFamily="34" charset="0"/>
              </a:rPr>
              <a:t>Vaikeissa/rasittavissa olosuhteissa erinomainen into </a:t>
            </a:r>
            <a:r>
              <a:rPr lang="fi-FI" sz="28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fi-FI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lt</a:t>
            </a:r>
            <a:r>
              <a:rPr lang="fi-FI" sz="2800" dirty="0">
                <a:latin typeface="Calibri" panose="020F0502020204030204" pitchFamily="34" charset="0"/>
                <a:cs typeface="Calibri" panose="020F0502020204030204" pitchFamily="34" charset="0"/>
              </a:rPr>
              <a:t> 42 = 5</a:t>
            </a:r>
          </a:p>
          <a:p>
            <a:pPr lvl="1">
              <a:buSzPct val="100000"/>
              <a:buFont typeface="Wingdings" panose="05000000000000000000" pitchFamily="2" charset="2"/>
              <a:buChar char="ü"/>
            </a:pPr>
            <a:r>
              <a:rPr lang="fi-FI" sz="2400">
                <a:latin typeface="Calibri" panose="020F0502020204030204" pitchFamily="34" charset="0"/>
                <a:cs typeface="Calibri" panose="020F0502020204030204" pitchFamily="34" charset="0"/>
              </a:rPr>
              <a:t>Numeroa 5 käytetään liian vähän</a:t>
            </a:r>
          </a:p>
          <a:p>
            <a:pPr lvl="2">
              <a:buSzPct val="100000"/>
              <a:buFont typeface="Wingdings" panose="05000000000000000000" pitchFamily="2" charset="2"/>
              <a:buChar char="ü"/>
            </a:pPr>
            <a:r>
              <a:rPr lang="fi-FI" sz="2200">
                <a:latin typeface="Calibri" panose="020F0502020204030204" pitchFamily="34" charset="0"/>
                <a:cs typeface="Calibri" panose="020F0502020204030204" pitchFamily="34" charset="0"/>
              </a:rPr>
              <a:t>Ei saada sitä jalostustietoa, mitä tavoitellaan</a:t>
            </a:r>
          </a:p>
          <a:p>
            <a:pPr lvl="2">
              <a:buSzPct val="100000"/>
              <a:buFont typeface="Wingdings" panose="05000000000000000000" pitchFamily="2" charset="2"/>
              <a:buChar char="ü"/>
            </a:pPr>
            <a:r>
              <a:rPr lang="fi-FI" sz="2200">
                <a:latin typeface="Calibri" panose="020F0502020204030204" pitchFamily="34" charset="0"/>
                <a:cs typeface="Calibri" panose="020F0502020204030204" pitchFamily="34" charset="0"/>
              </a:rPr>
              <a:t>Numeron 5 edellytyksenä ei tarvitse olla ääriolosuhteet</a:t>
            </a:r>
          </a:p>
          <a:p>
            <a:pPr lvl="2">
              <a:buSzPct val="100000"/>
              <a:buFont typeface="Wingdings" panose="05000000000000000000" pitchFamily="2" charset="2"/>
              <a:buChar char="ü"/>
            </a:pPr>
            <a:r>
              <a:rPr lang="fi-FI" sz="2200">
                <a:latin typeface="Calibri" panose="020F0502020204030204" pitchFamily="34" charset="0"/>
                <a:cs typeface="Calibri" panose="020F0502020204030204" pitchFamily="34" charset="0"/>
              </a:rPr>
              <a:t>Esimerkiksi alkusyksyllä useita hakuja, huono keli ja pitkä rasittava päivä voivat olla riittävä peruste numerolle 5</a:t>
            </a:r>
          </a:p>
          <a:p>
            <a:pPr lvl="0">
              <a:buClr>
                <a:srgbClr val="8BB434">
                  <a:lumMod val="75000"/>
                </a:srgbClr>
              </a:buClr>
            </a:pPr>
            <a:r>
              <a:rPr lang="fi-FI" sz="300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Normaalia yhteydenpitoa ei saa sotkea innon puutteeseen</a:t>
            </a:r>
            <a:endParaRPr lang="fi-FI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8E761082-D9F6-4E2C-B171-41D64BB6F0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407505"/>
            <a:ext cx="10018713" cy="665922"/>
          </a:xfrm>
        </p:spPr>
        <p:txBody>
          <a:bodyPr>
            <a:noAutofit/>
          </a:bodyPr>
          <a:lstStyle/>
          <a:p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Metsästysinto</a:t>
            </a:r>
          </a:p>
        </p:txBody>
      </p:sp>
    </p:spTree>
    <p:extLst>
      <p:ext uri="{BB962C8B-B14F-4D97-AF65-F5344CB8AC3E}">
        <p14:creationId xmlns:p14="http://schemas.microsoft.com/office/powerpoint/2010/main" val="306828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3173113-32C1-44DD-BE0A-FA8C080CA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394253"/>
            <a:ext cx="10018713" cy="718930"/>
          </a:xfrm>
        </p:spPr>
        <p:txBody>
          <a:bodyPr/>
          <a:lstStyle/>
          <a:p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Koeryhmän</a:t>
            </a:r>
            <a:r>
              <a:rPr lang="fi-FI" dirty="0"/>
              <a:t> toiminta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B9C7858-ADF5-4FE5-8C1B-00DEF28C5C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09" y="1338469"/>
            <a:ext cx="10018713" cy="5615609"/>
          </a:xfrm>
        </p:spPr>
        <p:txBody>
          <a:bodyPr>
            <a:normAutofit/>
          </a:bodyPr>
          <a:lstStyle/>
          <a:p>
            <a:r>
              <a:rPr lang="fi-FI" sz="2800" dirty="0">
                <a:latin typeface="Calibri" panose="020F0502020204030204" pitchFamily="34" charset="0"/>
                <a:cs typeface="Calibri" panose="020F0502020204030204" pitchFamily="34" charset="0"/>
              </a:rPr>
              <a:t>Säännöt edellyttävät, että tuomarit tekevät riittävästi havaintoja koiran toiminnasta</a:t>
            </a:r>
          </a:p>
          <a:p>
            <a:r>
              <a:rPr lang="fi-FI" sz="2800" dirty="0">
                <a:latin typeface="Calibri" panose="020F0502020204030204" pitchFamily="34" charset="0"/>
                <a:cs typeface="Calibri" panose="020F0502020204030204" pitchFamily="34" charset="0"/>
              </a:rPr>
              <a:t>Ongelmakohtia</a:t>
            </a:r>
          </a:p>
          <a:p>
            <a:pPr lvl="1">
              <a:buSzPct val="100000"/>
              <a:buFont typeface="Wingdings" panose="05000000000000000000" pitchFamily="2" charset="2"/>
              <a:buChar char="ü"/>
            </a:pPr>
            <a:r>
              <a:rPr lang="fi-FI" sz="2400" dirty="0">
                <a:latin typeface="Calibri" panose="020F0502020204030204" pitchFamily="34" charset="0"/>
                <a:cs typeface="Calibri" panose="020F0502020204030204" pitchFamily="34" charset="0"/>
              </a:rPr>
              <a:t>Tuomarit eivät hakeudu riittävästi ”passipaikoille”</a:t>
            </a:r>
          </a:p>
          <a:p>
            <a:pPr lvl="2">
              <a:buSzPct val="100000"/>
              <a:buFont typeface="Wingdings" panose="05000000000000000000" pitchFamily="2" charset="2"/>
              <a:buChar char="ü"/>
            </a:pPr>
            <a:r>
              <a:rPr lang="fi-FI" sz="2200" dirty="0">
                <a:latin typeface="Calibri" panose="020F0502020204030204" pitchFamily="34" charset="0"/>
                <a:cs typeface="Calibri" panose="020F0502020204030204" pitchFamily="34" charset="0"/>
              </a:rPr>
              <a:t>Paikantimen ei ole tarkoitus korvata ”passittamista” vaan helpottaa sitä</a:t>
            </a:r>
          </a:p>
          <a:p>
            <a:pPr lvl="1">
              <a:buSzPct val="100000"/>
              <a:buFont typeface="Wingdings" panose="05000000000000000000" pitchFamily="2" charset="2"/>
              <a:buChar char="ü"/>
            </a:pPr>
            <a:r>
              <a:rPr lang="fi-FI" sz="2400" dirty="0">
                <a:latin typeface="Calibri" panose="020F0502020204030204" pitchFamily="34" charset="0"/>
                <a:cs typeface="Calibri" panose="020F0502020204030204" pitchFamily="34" charset="0"/>
              </a:rPr>
              <a:t>Koeryhmä usein yhdessä koko erän ajan. Onko tarkoituksenmukaista?</a:t>
            </a:r>
          </a:p>
          <a:p>
            <a:pPr lvl="1">
              <a:buSzPct val="100000"/>
              <a:buFont typeface="Wingdings" panose="05000000000000000000" pitchFamily="2" charset="2"/>
              <a:buChar char="ü"/>
            </a:pPr>
            <a:r>
              <a:rPr lang="fi-FI" sz="2400" dirty="0">
                <a:latin typeface="Calibri" panose="020F0502020204030204" pitchFamily="34" charset="0"/>
                <a:cs typeface="Calibri" panose="020F0502020204030204" pitchFamily="34" charset="0"/>
              </a:rPr>
              <a:t>Liian vähän näköhavaintoja ajettavasta ja koiran työskentelystä</a:t>
            </a:r>
          </a:p>
          <a:p>
            <a:pPr marL="914400" lvl="2" indent="0">
              <a:buNone/>
            </a:pPr>
            <a:endParaRPr lang="fi-FI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>
              <a:buNone/>
            </a:pPr>
            <a:endParaRPr lang="fi-FI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22449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 2">
            <a:extLst>
              <a:ext uri="{FF2B5EF4-FFF2-40B4-BE49-F238E27FC236}">
                <a16:creationId xmlns:a16="http://schemas.microsoft.com/office/drawing/2014/main" id="{2E6796F6-4874-432B-8F13-AF627EAF5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564142"/>
          </a:xfrm>
        </p:spPr>
        <p:txBody>
          <a:bodyPr>
            <a:normAutofit fontScale="90000"/>
          </a:bodyPr>
          <a:lstStyle/>
          <a:p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Koeryhmän</a:t>
            </a:r>
            <a:r>
              <a:rPr lang="fi-FI" dirty="0"/>
              <a:t> toiminta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5D94A8E6-B261-4891-8158-333F05481C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9242" y="1585210"/>
            <a:ext cx="10018713" cy="4355038"/>
          </a:xfrm>
        </p:spPr>
        <p:txBody>
          <a:bodyPr>
            <a:normAutofit/>
          </a:bodyPr>
          <a:lstStyle/>
          <a:p>
            <a:pPr lvl="0">
              <a:buClr>
                <a:srgbClr val="8BB434">
                  <a:lumMod val="75000"/>
                </a:srgbClr>
              </a:buClr>
            </a:pPr>
            <a:r>
              <a:rPr lang="fi-FI" sz="28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Tuomareiden tulee esittää arvostelukortit koiranohjaajalle</a:t>
            </a:r>
          </a:p>
          <a:p>
            <a:pPr lvl="1">
              <a:buSzPct val="100000"/>
              <a:buFont typeface="Wingdings" panose="05000000000000000000" pitchFamily="2" charset="2"/>
              <a:buChar char="ü"/>
            </a:pPr>
            <a:r>
              <a:rPr lang="fi-FI" sz="2400" dirty="0">
                <a:latin typeface="Calibri" panose="020F0502020204030204" pitchFamily="34" charset="0"/>
                <a:cs typeface="Calibri" panose="020F0502020204030204" pitchFamily="34" charset="0"/>
              </a:rPr>
              <a:t>On kohteliasta perustella arvostelu</a:t>
            </a:r>
          </a:p>
          <a:p>
            <a:pPr lvl="0">
              <a:buClr>
                <a:srgbClr val="8BB434">
                  <a:lumMod val="75000"/>
                </a:srgbClr>
              </a:buClr>
            </a:pPr>
            <a:endParaRPr lang="fi-FI" sz="28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buClr>
                <a:srgbClr val="8BB434">
                  <a:lumMod val="75000"/>
                </a:srgbClr>
              </a:buClr>
            </a:pPr>
            <a:r>
              <a:rPr lang="fi-FI" sz="28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Koiranohjaajan tulee antaa tuomareille työrauha silloin kun he suorittavat arvostelua</a:t>
            </a:r>
          </a:p>
          <a:p>
            <a:pPr lvl="1">
              <a:buSzPct val="100000"/>
              <a:buFont typeface="Wingdings" panose="05000000000000000000" pitchFamily="2" charset="2"/>
              <a:buChar char="ü"/>
            </a:pPr>
            <a:r>
              <a:rPr lang="fi-FI" sz="2400" dirty="0">
                <a:latin typeface="Calibri" panose="020F0502020204030204" pitchFamily="34" charset="0"/>
                <a:cs typeface="Calibri" panose="020F0502020204030204" pitchFamily="34" charset="0"/>
              </a:rPr>
              <a:t>Koiranohjaaja ei saa pyrkiä vaikuttamaan koiran saamaan arvosteluun</a:t>
            </a:r>
          </a:p>
          <a:p>
            <a:pPr lvl="1">
              <a:buSzPct val="100000"/>
              <a:buFont typeface="Wingdings" panose="05000000000000000000" pitchFamily="2" charset="2"/>
              <a:buChar char="ü"/>
            </a:pPr>
            <a:r>
              <a:rPr lang="fi-FI" sz="2400" dirty="0">
                <a:latin typeface="Calibri" panose="020F0502020204030204" pitchFamily="34" charset="0"/>
                <a:cs typeface="Calibri" panose="020F0502020204030204" pitchFamily="34" charset="0"/>
              </a:rPr>
              <a:t>Perusteluja voi kysyä ja selvistä virheistä voi huomauttaa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64627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ksi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1A9F9826-882C-40B9-8F38-5A3B8CFD19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Muistettavaa</Template>
  <TotalTime>159</TotalTime>
  <Words>275</Words>
  <Application>Microsoft Office PowerPoint</Application>
  <PresentationFormat>Laajakuva</PresentationFormat>
  <Paragraphs>39</Paragraphs>
  <Slides>6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11" baseType="lpstr">
      <vt:lpstr>Arial</vt:lpstr>
      <vt:lpstr>Calibri</vt:lpstr>
      <vt:lpstr>Corbel</vt:lpstr>
      <vt:lpstr>Wingdings</vt:lpstr>
      <vt:lpstr>Parallaksi</vt:lpstr>
      <vt:lpstr>Muistettavaa</vt:lpstr>
      <vt:lpstr>Sorkkaeläimen ajo</vt:lpstr>
      <vt:lpstr>Sorkkaeläimen ajo</vt:lpstr>
      <vt:lpstr>Metsästysinto</vt:lpstr>
      <vt:lpstr>Koeryhmän toiminta</vt:lpstr>
      <vt:lpstr>Koeryhmän toiminta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Muistettavaa</dc:title>
  <dc:creator>Mika Elgland</dc:creator>
  <cp:lastModifiedBy>Mika Elgland</cp:lastModifiedBy>
  <cp:revision>21</cp:revision>
  <dcterms:created xsi:type="dcterms:W3CDTF">2019-02-25T10:25:40Z</dcterms:created>
  <dcterms:modified xsi:type="dcterms:W3CDTF">2019-02-25T18:51:38Z</dcterms:modified>
</cp:coreProperties>
</file>