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38E954AA-B5BB-4BB9-B26E-F15B782E4694}">
          <p14:sldIdLst>
            <p14:sldId id="256"/>
            <p14:sldId id="257"/>
            <p14:sldId id="261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4" y="24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840" y="2372881"/>
            <a:ext cx="5370509" cy="1056119"/>
          </a:xfrm>
        </p:spPr>
        <p:txBody>
          <a:bodyPr>
            <a:normAutofit fontScale="90000"/>
          </a:bodyPr>
          <a:lstStyle/>
          <a:p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Muistettavaa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2" r="-3" b="4040"/>
          <a:stretch/>
        </p:blipFill>
        <p:spPr bwMode="auto">
          <a:xfrm>
            <a:off x="20" y="1850184"/>
            <a:ext cx="5448280" cy="5007817"/>
          </a:xfrm>
          <a:custGeom>
            <a:avLst/>
            <a:gdLst>
              <a:gd name="connsiteX0" fmla="*/ 0 w 5448300"/>
              <a:gd name="connsiteY0" fmla="*/ 0 h 5007817"/>
              <a:gd name="connsiteX1" fmla="*/ 2872397 w 5448300"/>
              <a:gd name="connsiteY1" fmla="*/ 716034 h 5007817"/>
              <a:gd name="connsiteX2" fmla="*/ 5448300 w 5448300"/>
              <a:gd name="connsiteY2" fmla="*/ 5003584 h 5007817"/>
              <a:gd name="connsiteX3" fmla="*/ 0 w 5448300"/>
              <a:gd name="connsiteY3" fmla="*/ 5007817 h 50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48" r="-1" b="5635"/>
          <a:stretch/>
        </p:blipFill>
        <p:spPr bwMode="auto">
          <a:xfrm>
            <a:off x="20" y="10"/>
            <a:ext cx="3513646" cy="2566206"/>
          </a:xfrm>
          <a:custGeom>
            <a:avLst/>
            <a:gdLst>
              <a:gd name="connsiteX0" fmla="*/ 0 w 3513666"/>
              <a:gd name="connsiteY0" fmla="*/ 0 h 2566216"/>
              <a:gd name="connsiteX1" fmla="*/ 3513666 w 3513666"/>
              <a:gd name="connsiteY1" fmla="*/ 0 h 2566216"/>
              <a:gd name="connsiteX2" fmla="*/ 2861733 w 3513666"/>
              <a:gd name="connsiteY2" fmla="*/ 2548466 h 2566216"/>
              <a:gd name="connsiteX3" fmla="*/ 2872397 w 3513666"/>
              <a:gd name="connsiteY3" fmla="*/ 2566216 h 2566216"/>
              <a:gd name="connsiteX4" fmla="*/ 0 w 3513666"/>
              <a:gd name="connsiteY4" fmla="*/ 1850183 h 256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7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77188B10-09E2-42AD-8268-5D9AA6777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3627"/>
            <a:ext cx="10018713" cy="425243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Sorkkaeläimen</a:t>
            </a:r>
            <a:r>
              <a:rPr lang="fi-FI" dirty="0"/>
              <a:t> ajo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91637B2-F345-4365-A495-05CE7814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25216"/>
            <a:ext cx="10398979" cy="4764157"/>
          </a:xfrm>
        </p:spPr>
        <p:txBody>
          <a:bodyPr>
            <a:norm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Koira pyritään aina kytkemään niin pian, kuin mahdollista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Ajokokeessa </a:t>
            </a: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yhtäjaksoinen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30 min sorkkaeläimen ajo johtaa sulkemiseen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Alle 30 min sorkkaeläimen ajoja voi olla useita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Ajoa ei tarvitse kuulla koko ajan mikäli tuomarit ovat tekemiensä havaintojen perusteella vakuuttuneita, että koira on ajanut sorkkaeläintä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Paikantimesta saatuja havaintoja voi käyttää hyväksi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Sorkkaeläimen ajossa tapahtunut ”hukka” luetaan mukaan virheen kestoon, mikäli koiran todetaan työskentelevän sorkkaeläimellä myös hukan aikana</a:t>
            </a:r>
          </a:p>
        </p:txBody>
      </p:sp>
    </p:spTree>
    <p:extLst>
      <p:ext uri="{BB962C8B-B14F-4D97-AF65-F5344CB8AC3E}">
        <p14:creationId xmlns:p14="http://schemas.microsoft.com/office/powerpoint/2010/main" val="7604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D41D11-DF7C-4117-A2F1-7C30CBB0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99661"/>
          </a:xfrm>
        </p:spPr>
        <p:txBody>
          <a:bodyPr>
            <a:normAutofit fontScale="90000"/>
          </a:bodyPr>
          <a:lstStyle/>
          <a:p>
            <a:r>
              <a:rPr lang="fi-FI" dirty="0"/>
              <a:t>Sorkkaeläimen ajo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E6E1E1-B489-40C0-AAE3-33CD59ECC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BB434">
                  <a:lumMod val="75000"/>
                </a:srgbClr>
              </a:buClr>
            </a:pPr>
            <a:r>
              <a:rPr lang="fi-FI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Sorkkaeläimen ajo kuluttaa haku- tai ajoaikaa</a:t>
            </a:r>
          </a:p>
          <a:p>
            <a:pPr lvl="1">
              <a:buClr>
                <a:srgbClr val="8BB434">
                  <a:lumMod val="75000"/>
                </a:srgb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Myös koiran kytkemisen jälkeen tapahtuvan siirtymisen aikana kello käy, koska kyseessä ei ole kohtuuton häiriö</a:t>
            </a:r>
          </a:p>
          <a:p>
            <a:pPr marL="457200" lvl="1" indent="0">
              <a:buClr>
                <a:srgbClr val="8BB434">
                  <a:lumMod val="75000"/>
                </a:srgbClr>
              </a:buClr>
              <a:buSzPct val="100000"/>
              <a:buNone/>
            </a:pPr>
            <a:endParaRPr lang="fi-FI" dirty="0">
              <a:solidFill>
                <a:prstClr val="black"/>
              </a:solidFill>
            </a:endParaRPr>
          </a:p>
          <a:p>
            <a:r>
              <a:rPr lang="fi-FI" dirty="0"/>
              <a:t>Villisika on kohtuuton häiriö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dirty="0"/>
              <a:t> Ei siis sovelleta sorkkaeläimen ajoa koskevia sääntöjä</a:t>
            </a:r>
          </a:p>
        </p:txBody>
      </p:sp>
    </p:spTree>
    <p:extLst>
      <p:ext uri="{BB962C8B-B14F-4D97-AF65-F5344CB8AC3E}">
        <p14:creationId xmlns:p14="http://schemas.microsoft.com/office/powerpoint/2010/main" val="9412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C5174D-95D0-4499-9D90-0A2999F9A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64975"/>
            <a:ext cx="10018713" cy="4913244"/>
          </a:xfrm>
        </p:spPr>
        <p:txBody>
          <a:bodyPr>
            <a:normAutofit lnSpcReduction="10000"/>
          </a:bodyPr>
          <a:lstStyle/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Vähäinenkin metsästysinnon puute täytyy näkyä arvostelussa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Esimerkiksi vaikeuksia lähteä hakuun 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lt 40:ssä täytyy olla merkintä</a:t>
            </a:r>
            <a:endParaRPr lang="fi-F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Normaaleissa olosuhteissa moitteeton into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 lt 42 = 4</a:t>
            </a:r>
          </a:p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Vaikeissa/rasittavissa olosuhteissa erinomainen into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lt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 42 = 5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>
                <a:latin typeface="Calibri" panose="020F0502020204030204" pitchFamily="34" charset="0"/>
                <a:cs typeface="Calibri" panose="020F0502020204030204" pitchFamily="34" charset="0"/>
              </a:rPr>
              <a:t>Numeroa 5 käytetään liian vähän</a:t>
            </a:r>
          </a:p>
          <a:p>
            <a:pPr lvl="2">
              <a:buSzPct val="100000"/>
              <a:buFont typeface="Wingdings" panose="05000000000000000000" pitchFamily="2" charset="2"/>
              <a:buChar char="ü"/>
            </a:pPr>
            <a:r>
              <a:rPr lang="fi-FI" sz="2200">
                <a:latin typeface="Calibri" panose="020F0502020204030204" pitchFamily="34" charset="0"/>
                <a:cs typeface="Calibri" panose="020F0502020204030204" pitchFamily="34" charset="0"/>
              </a:rPr>
              <a:t>Ei saada sitä jalostustietoa, mitä tavoitellaan</a:t>
            </a:r>
          </a:p>
          <a:p>
            <a:pPr lvl="2">
              <a:buSzPct val="100000"/>
              <a:buFont typeface="Wingdings" panose="05000000000000000000" pitchFamily="2" charset="2"/>
              <a:buChar char="ü"/>
            </a:pPr>
            <a:r>
              <a:rPr lang="fi-FI" sz="2200">
                <a:latin typeface="Calibri" panose="020F0502020204030204" pitchFamily="34" charset="0"/>
                <a:cs typeface="Calibri" panose="020F0502020204030204" pitchFamily="34" charset="0"/>
              </a:rPr>
              <a:t>Numeron 5 edellytyksenä ei tarvitse olla ääriolosuhteet</a:t>
            </a:r>
          </a:p>
          <a:p>
            <a:pPr lvl="2">
              <a:buSzPct val="100000"/>
              <a:buFont typeface="Wingdings" panose="05000000000000000000" pitchFamily="2" charset="2"/>
              <a:buChar char="ü"/>
            </a:pPr>
            <a:r>
              <a:rPr lang="fi-FI" sz="2200">
                <a:latin typeface="Calibri" panose="020F0502020204030204" pitchFamily="34" charset="0"/>
                <a:cs typeface="Calibri" panose="020F0502020204030204" pitchFamily="34" charset="0"/>
              </a:rPr>
              <a:t>Esimerkiksi alkusyksyllä useita hakuja, huono keli ja pitkä rasittava päivä voivat olla riittävä peruste numerolle 5</a:t>
            </a:r>
          </a:p>
          <a:p>
            <a:pPr lvl="0">
              <a:buClr>
                <a:srgbClr val="8BB434">
                  <a:lumMod val="75000"/>
                </a:srgbClr>
              </a:buClr>
            </a:pPr>
            <a:r>
              <a:rPr lang="fi-FI" sz="30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Normaalia yhteydenpitoa ei saa sotkea innon puutteeseen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E761082-D9F6-4E2C-B171-41D64BB6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07505"/>
            <a:ext cx="10018713" cy="665922"/>
          </a:xfrm>
        </p:spPr>
        <p:txBody>
          <a:bodyPr>
            <a:noAutofit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Metsästysinto</a:t>
            </a:r>
          </a:p>
        </p:txBody>
      </p:sp>
    </p:spTree>
    <p:extLst>
      <p:ext uri="{BB962C8B-B14F-4D97-AF65-F5344CB8AC3E}">
        <p14:creationId xmlns:p14="http://schemas.microsoft.com/office/powerpoint/2010/main" val="3068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173113-32C1-44DD-BE0A-FA8C080C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94253"/>
            <a:ext cx="10018713" cy="718930"/>
          </a:xfrm>
        </p:spPr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Koeryhmän</a:t>
            </a:r>
            <a:r>
              <a:rPr lang="fi-FI" dirty="0"/>
              <a:t> 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9C7858-ADF5-4FE5-8C1B-00DEF28C5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338469"/>
            <a:ext cx="10018713" cy="5615609"/>
          </a:xfrm>
        </p:spPr>
        <p:txBody>
          <a:bodyPr>
            <a:normAutofit/>
          </a:bodyPr>
          <a:lstStyle/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Säännöt edellyttävät, että tuomarit tekevät riittävästi havaintoja koiran toiminnasta</a:t>
            </a:r>
          </a:p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Ongelmakohtia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Tuomarit eivät hakeudu riittävästi ”passipaikoille”</a:t>
            </a:r>
          </a:p>
          <a:p>
            <a:pPr lvl="2">
              <a:buSzPct val="100000"/>
              <a:buFont typeface="Wingdings" panose="05000000000000000000" pitchFamily="2" charset="2"/>
              <a:buChar char="ü"/>
            </a:pPr>
            <a:r>
              <a:rPr lang="fi-FI" sz="2200" dirty="0">
                <a:latin typeface="Calibri" panose="020F0502020204030204" pitchFamily="34" charset="0"/>
                <a:cs typeface="Calibri" panose="020F0502020204030204" pitchFamily="34" charset="0"/>
              </a:rPr>
              <a:t>Paikantimen ei ole tarkoitus korvata ”passittamista” vaan helpottaa sitä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Koeryhmä usein yhdessä koko erän ajan. Onko tarkoituksenmukaista?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Liian vähän näköhavaintoja ajettavasta ja koiran työskentelystä</a:t>
            </a:r>
          </a:p>
          <a:p>
            <a:pPr marL="914400" lvl="2" indent="0">
              <a:buNone/>
            </a:pP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fi-F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244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2E6796F6-4874-432B-8F13-AF627EAF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64142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Koeryhmän</a:t>
            </a:r>
            <a:r>
              <a:rPr lang="fi-FI" dirty="0"/>
              <a:t> toiminta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D94A8E6-B261-4891-8158-333F0548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242" y="1585210"/>
            <a:ext cx="10018713" cy="4355038"/>
          </a:xfrm>
        </p:spPr>
        <p:txBody>
          <a:bodyPr>
            <a:normAutofit/>
          </a:bodyPr>
          <a:lstStyle/>
          <a:p>
            <a:pPr lvl="0">
              <a:buClr>
                <a:srgbClr val="8BB434">
                  <a:lumMod val="75000"/>
                </a:srgbClr>
              </a:buClr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Tuomareiden tulee esittää arvostelukortit koiranohjaajalle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On kohteliasta perustella arvostelu</a:t>
            </a:r>
          </a:p>
          <a:p>
            <a:pPr lvl="0">
              <a:buClr>
                <a:srgbClr val="8BB434">
                  <a:lumMod val="75000"/>
                </a:srgbClr>
              </a:buClr>
            </a:pPr>
            <a:endParaRPr lang="fi-FI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8BB434">
                  <a:lumMod val="75000"/>
                </a:srgbClr>
              </a:buClr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Koiranohjaajan tulee antaa tuomareille työrauha silloin kun he suorittavat arvostelua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Koiranohjaaja ei saa pyrkiä vaikuttamaan koiran saamaan arvosteluun</a:t>
            </a:r>
          </a:p>
          <a:p>
            <a:pPr lvl="1"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Perusteluja voi kysyä ja selvistä virheistä voi huomauttaa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62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Muistettavaa</Template>
  <TotalTime>159</TotalTime>
  <Words>275</Words>
  <Application>Microsoft Office PowerPoint</Application>
  <PresentationFormat>Laajakuva</PresentationFormat>
  <Paragraphs>39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Parallaksi</vt:lpstr>
      <vt:lpstr>Muistettavaa</vt:lpstr>
      <vt:lpstr>Sorkkaeläimen ajo</vt:lpstr>
      <vt:lpstr>Sorkkaeläimen ajo</vt:lpstr>
      <vt:lpstr>Metsästysinto</vt:lpstr>
      <vt:lpstr>Koeryhmän toiminta</vt:lpstr>
      <vt:lpstr>Koeryhmän toiminta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Muistettavaa</dc:title>
  <dc:creator>Mika Elgland</dc:creator>
  <cp:lastModifiedBy>Mika Elgland</cp:lastModifiedBy>
  <cp:revision>21</cp:revision>
  <dcterms:created xsi:type="dcterms:W3CDTF">2019-02-25T10:25:40Z</dcterms:created>
  <dcterms:modified xsi:type="dcterms:W3CDTF">2019-02-25T18:51:38Z</dcterms:modified>
</cp:coreProperties>
</file>