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62" r:id="rId2"/>
  </p:sldMasterIdLst>
  <p:sldIdLst>
    <p:sldId id="256" r:id="rId3"/>
    <p:sldId id="263" r:id="rId4"/>
    <p:sldId id="266" r:id="rId5"/>
    <p:sldId id="257" r:id="rId6"/>
    <p:sldId id="259" r:id="rId7"/>
    <p:sldId id="260" r:id="rId8"/>
    <p:sldId id="261" r:id="rId9"/>
    <p:sldId id="267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4204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502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5536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0984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5353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339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6329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1179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2308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5207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72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8228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4295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9617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39216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4730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56658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629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6250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44137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710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892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773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93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0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16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980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361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277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44403AE-5BF3-4500-9862-031DEDF34287}" type="datetimeFigureOut">
              <a:rPr lang="fi-FI" smtClean="0"/>
              <a:t>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6156DA5-5EC1-494C-951B-8CBB620C2B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221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276B04-0A4D-4E2E-B8FC-BC06D2E64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Koulutuspaketti 2019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D0C41F-7B2D-4082-9E9E-07AC12B1D2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AJOTAITO</a:t>
            </a: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8EDAF9F0-B5ED-48CC-9C4F-78BBA3F3E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962" y="1360540"/>
            <a:ext cx="144016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D:\SBJ_logo_2.jpg">
            <a:extLst>
              <a:ext uri="{FF2B5EF4-FFF2-40B4-BE49-F238E27FC236}">
                <a16:creationId xmlns:a16="http://schemas.microsoft.com/office/drawing/2014/main" id="{2B8E188D-D519-420E-8945-F06F0DD6B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299" y="1397938"/>
            <a:ext cx="1440160" cy="1403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565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F05F05-7C42-4D21-AEBA-B68E9C282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Ajon seuraaminen paikannuslaitteesta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844E10-F2CB-462C-ACD7-4FE2A8C5C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188907" cy="3416300"/>
          </a:xfrm>
        </p:spPr>
        <p:txBody>
          <a:bodyPr/>
          <a:lstStyle/>
          <a:p>
            <a:r>
              <a:rPr lang="fi-FI" sz="2400" dirty="0">
                <a:latin typeface="Arial Narrow" panose="020B0606020202030204" pitchFamily="34" charset="0"/>
              </a:rPr>
              <a:t>Mikäli koiran ajoa ei koe-erän aikana kuulla muuten kuin paikannuslaitteeseen soittamalla, ei sitä hyväksytä ajoksi. Kulunut aika luetaan hakuaikaan.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232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E08AF1-ED46-4630-8968-41AB0B5E5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Ajotaito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E70964-53BC-4278-8D88-C430F10F9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068233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fi-FI" sz="2400" dirty="0">
                <a:solidFill>
                  <a:prstClr val="black"/>
                </a:solidFill>
                <a:latin typeface="Arial Narrow" panose="020B0606020202030204" pitchFamily="34" charset="0"/>
              </a:rPr>
              <a:t>Ajotaitonumeron ei ole tarkoitus olla ”automaattinen jatke” haukutuille minuuteille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solidFill>
                  <a:prstClr val="black"/>
                </a:solidFill>
                <a:latin typeface="Arial Narrow" panose="020B0606020202030204" pitchFamily="34" charset="0"/>
              </a:rPr>
              <a:t> Ajotaitonumeroa annettaessa ajon laatuun tulee kiinnittää huomiota, jotta laatuerot ajoissa tulevat paremmin esille.  </a:t>
            </a:r>
          </a:p>
          <a:p>
            <a:pPr lvl="1"/>
            <a:r>
              <a:rPr lang="fi-FI" sz="2400" dirty="0">
                <a:solidFill>
                  <a:prstClr val="black"/>
                </a:solidFill>
                <a:latin typeface="Arial Narrow" panose="020B0606020202030204" pitchFamily="34" charset="0"/>
              </a:rPr>
              <a:t>Koiran osoittama esteajotaito ja metsästyksellinen </a:t>
            </a:r>
            <a:r>
              <a:rPr lang="fi-FI" sz="2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ajotapa</a:t>
            </a:r>
            <a:r>
              <a:rPr lang="fi-FI" sz="2400" dirty="0">
                <a:solidFill>
                  <a:prstClr val="black"/>
                </a:solidFill>
                <a:latin typeface="Arial Narrow" panose="020B0606020202030204" pitchFamily="34" charset="0"/>
              </a:rPr>
              <a:t> tulee huomioida riittävästi </a:t>
            </a:r>
          </a:p>
          <a:p>
            <a:pPr lvl="1"/>
            <a:r>
              <a:rPr lang="fi-FI" sz="2400" dirty="0">
                <a:solidFill>
                  <a:prstClr val="black"/>
                </a:solidFill>
                <a:latin typeface="Arial Narrow" panose="020B0606020202030204" pitchFamily="34" charset="0"/>
              </a:rPr>
              <a:t>Laadultaan huonoista ajoista ei tule antaa liian hyviä numeroita minuuttien perusteella </a:t>
            </a:r>
          </a:p>
          <a:p>
            <a:pPr marL="0" indent="0">
              <a:buNone/>
            </a:pPr>
            <a:r>
              <a:rPr lang="fi-FI" sz="2400" dirty="0"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873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836D82-700B-4848-A53A-961E5BBA1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Ajotaito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7C4A02-CC7D-4784-B8DC-212C30660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>
                <a:latin typeface="Arial Narrow" panose="020B0606020202030204" pitchFamily="34" charset="0"/>
              </a:rPr>
              <a:t>Ajotaitonumeroon vaikuttavaan </a:t>
            </a:r>
            <a:r>
              <a:rPr lang="fi-FI" sz="2400">
                <a:latin typeface="Arial Narrow" panose="020B0606020202030204" pitchFamily="34" charset="0"/>
              </a:rPr>
              <a:t>todelliseen ajoaikaan </a:t>
            </a:r>
            <a:r>
              <a:rPr lang="fi-FI" sz="2400" dirty="0">
                <a:latin typeface="Arial Narrow" panose="020B0606020202030204" pitchFamily="34" charset="0"/>
              </a:rPr>
              <a:t>lasketaan ainoastaan ne minuutit, joissa koira on haukkuen ajanut jänistä. </a:t>
            </a:r>
          </a:p>
          <a:p>
            <a:r>
              <a:rPr lang="fi-FI" sz="2400" dirty="0">
                <a:latin typeface="Arial Narrow" panose="020B0606020202030204" pitchFamily="34" charset="0"/>
              </a:rPr>
              <a:t>Todelliset ajominuutit lasketaan ja merkitään maastokorttiin.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9033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215563-55BF-4700-94A0-5C5F64CF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Ajotaito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CD0BB3-66AE-4609-AC1B-0A79A86F3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3100" dirty="0"/>
              <a:t> </a:t>
            </a:r>
            <a:r>
              <a:rPr lang="fi-FI" sz="3100" dirty="0">
                <a:latin typeface="Arial Narrow" panose="020B0606020202030204" pitchFamily="34" charset="0"/>
              </a:rPr>
              <a:t>Hyvän ajotaidon tunnusmerkkejä: </a:t>
            </a:r>
          </a:p>
          <a:p>
            <a:r>
              <a:rPr lang="fi-FI" sz="2400" dirty="0">
                <a:latin typeface="Arial Narrow" panose="020B0606020202030204" pitchFamily="34" charset="0"/>
              </a:rPr>
              <a:t>ajettavasta saadaan usein näköhavaintoja</a:t>
            </a:r>
          </a:p>
          <a:p>
            <a:r>
              <a:rPr lang="fi-FI" sz="2400" dirty="0">
                <a:latin typeface="Arial Narrow" panose="020B0606020202030204" pitchFamily="34" charset="0"/>
              </a:rPr>
              <a:t>sujuvaa </a:t>
            </a:r>
          </a:p>
          <a:p>
            <a:r>
              <a:rPr lang="fi-FI" sz="2400" dirty="0">
                <a:latin typeface="Arial Narrow" panose="020B0606020202030204" pitchFamily="34" charset="0"/>
              </a:rPr>
              <a:t>hyvä yhteys ajettavaan </a:t>
            </a:r>
          </a:p>
          <a:p>
            <a:r>
              <a:rPr lang="fi-FI" sz="2400" dirty="0">
                <a:latin typeface="Arial Narrow" panose="020B0606020202030204" pitchFamily="34" charset="0"/>
              </a:rPr>
              <a:t>olosuhteisiin sopiva ajonopeus </a:t>
            </a:r>
          </a:p>
          <a:p>
            <a:r>
              <a:rPr lang="fi-FI" sz="2400" dirty="0">
                <a:latin typeface="Arial Narrow" panose="020B0606020202030204" pitchFamily="34" charset="0"/>
              </a:rPr>
              <a:t>vähän katkoja pitkässäkin ajossa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369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A2475B-F97C-4041-8F01-15F039680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Ajotaito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0AFE4A-E979-4542-AB0B-50A0718DD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Ajo merkitään minuuttitaulukkoon niin, että sen laatu voidaan siitä todeta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Yksittäisiä haukahduksia ei lasketa ajoaikaan, ellei todeta koiran etenevän.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Minuuttitaulukkoon merkitään mm. havainnot koirasta ja jäniksestä sekä koiran työskentely vaikeissa maasto- ja estekohdissa</a:t>
            </a:r>
          </a:p>
        </p:txBody>
      </p:sp>
    </p:spTree>
    <p:extLst>
      <p:ext uri="{BB962C8B-B14F-4D97-AF65-F5344CB8AC3E}">
        <p14:creationId xmlns:p14="http://schemas.microsoft.com/office/powerpoint/2010/main" val="384688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25BF89-E825-46CB-A7D6-1A6B2F92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 panose="020B0606020202030204" pitchFamily="34" charset="0"/>
              </a:rPr>
              <a:t>Ajotaito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0C8E5D-53E9-4630-803A-E2A4D6509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149" y="2188564"/>
            <a:ext cx="11198086" cy="4331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b="1" dirty="0">
                <a:latin typeface="Arial Narrow" panose="020B0606020202030204" pitchFamily="34" charset="0"/>
              </a:rPr>
              <a:t> </a:t>
            </a:r>
            <a:r>
              <a:rPr lang="fi-FI" sz="2600" b="1" dirty="0">
                <a:latin typeface="Arial Narrow" panose="020B0606020202030204" pitchFamily="34" charset="0"/>
              </a:rPr>
              <a:t>Arvosteluohjeita </a:t>
            </a:r>
          </a:p>
          <a:p>
            <a:r>
              <a:rPr lang="fi-FI" sz="2400" dirty="0">
                <a:latin typeface="Arial Narrow" panose="020B0606020202030204" pitchFamily="34" charset="0"/>
              </a:rPr>
              <a:t>10-9 Erinomainen; huippusuoritus. Loistava metsästyksellinen ajo, joka jää mieleen. </a:t>
            </a:r>
            <a:r>
              <a:rPr lang="fi-FI" sz="2400" dirty="0" err="1">
                <a:latin typeface="Arial Narrow" panose="020B0606020202030204" pitchFamily="34" charset="0"/>
              </a:rPr>
              <a:t>Lt</a:t>
            </a:r>
            <a:r>
              <a:rPr lang="fi-FI" sz="2400" dirty="0">
                <a:latin typeface="Arial Narrow" panose="020B0606020202030204" pitchFamily="34" charset="0"/>
              </a:rPr>
              <a:t> 50 = 5. Voidaan antaa myös silloin kun </a:t>
            </a:r>
            <a:r>
              <a:rPr lang="fi-FI" sz="2400" dirty="0" err="1">
                <a:latin typeface="Arial Narrow" panose="020B0606020202030204" pitchFamily="34" charset="0"/>
              </a:rPr>
              <a:t>Lt</a:t>
            </a:r>
            <a:r>
              <a:rPr lang="fi-FI" sz="2400" dirty="0">
                <a:latin typeface="Arial Narrow" panose="020B0606020202030204" pitchFamily="34" charset="0"/>
              </a:rPr>
              <a:t> 50 = 4 ja koira osoittaa erinomaista esteajotaitoa ja </a:t>
            </a:r>
            <a:r>
              <a:rPr lang="fi-FI" sz="2400" dirty="0" err="1">
                <a:latin typeface="Arial Narrow" panose="020B0606020202030204" pitchFamily="34" charset="0"/>
              </a:rPr>
              <a:t>metsästyksellisyyttä</a:t>
            </a:r>
            <a:r>
              <a:rPr lang="fi-FI" sz="2400" dirty="0">
                <a:latin typeface="Arial Narrow" panose="020B0606020202030204" pitchFamily="34" charset="0"/>
              </a:rPr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200" dirty="0">
                <a:solidFill>
                  <a:srgbClr val="FF0000"/>
                </a:solidFill>
                <a:latin typeface="Arial Narrow" panose="020B0606020202030204" pitchFamily="34" charset="0"/>
              </a:rPr>
              <a:t>Erinomaisessa ajossa saadaan yleensä näköhavaintoja ajettavasta. Nykyään on liian paljon kiitettäviksi arvioituja eriä, joissa ajettavasta ei ole näköhavaintoja.  </a:t>
            </a:r>
          </a:p>
          <a:p>
            <a:r>
              <a:rPr lang="fi-FI" sz="2400" dirty="0">
                <a:latin typeface="Arial Narrow" panose="020B0606020202030204" pitchFamily="34" charset="0"/>
              </a:rPr>
              <a:t> 8 – 7 Erittäin hyvä . Pitkä, erittäin hyvä, sujuva ajo.  Normaaleissa olosuhteissa 50 = 4. Voidaan antaa myös silloin kun </a:t>
            </a:r>
            <a:r>
              <a:rPr lang="fi-FI" sz="2400" dirty="0" err="1">
                <a:latin typeface="Arial Narrow" panose="020B0606020202030204" pitchFamily="34" charset="0"/>
              </a:rPr>
              <a:t>Lt</a:t>
            </a:r>
            <a:r>
              <a:rPr lang="fi-FI" sz="2400" dirty="0">
                <a:latin typeface="Arial Narrow" panose="020B0606020202030204" pitchFamily="34" charset="0"/>
              </a:rPr>
              <a:t> 50 = 3 ja koira toimii erittäin vaikeissa olosuhteissa</a:t>
            </a:r>
          </a:p>
          <a:p>
            <a:pPr marL="0" indent="0">
              <a:buNone/>
            </a:pPr>
            <a:r>
              <a:rPr lang="fi-FI" sz="2400" dirty="0">
                <a:latin typeface="Arial Narrow" panose="020B0606020202030204" pitchFamily="34" charset="0"/>
              </a:rPr>
              <a:t>  </a:t>
            </a:r>
          </a:p>
          <a:p>
            <a:pPr marL="0" indent="0">
              <a:buNone/>
            </a:pP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95097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C9BC1E-C0CA-49D8-B27F-621F1041B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 panose="020B0606020202030204" pitchFamily="34" charset="0"/>
              </a:rPr>
              <a:t>Ajotaito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1A09ED-747D-4C5D-BB12-41BA74607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281672" cy="3416300"/>
          </a:xfrm>
        </p:spPr>
        <p:txBody>
          <a:bodyPr>
            <a:normAutofit/>
          </a:bodyPr>
          <a:lstStyle/>
          <a:p>
            <a:r>
              <a:rPr lang="fi-FI" sz="2400" dirty="0">
                <a:latin typeface="Arial Narrow" panose="020B0606020202030204" pitchFamily="34" charset="0"/>
              </a:rPr>
              <a:t> 6-5 Hyvä .Hyvä, sujuva ajo . Normaaleissa olosuhteissa </a:t>
            </a:r>
            <a:r>
              <a:rPr lang="fi-FI" sz="2400" dirty="0" err="1">
                <a:latin typeface="Arial Narrow" panose="020B0606020202030204" pitchFamily="34" charset="0"/>
              </a:rPr>
              <a:t>Lt</a:t>
            </a:r>
            <a:r>
              <a:rPr lang="fi-FI" sz="2400" dirty="0">
                <a:latin typeface="Arial Narrow" panose="020B0606020202030204" pitchFamily="34" charset="0"/>
              </a:rPr>
              <a:t> 50 = 3</a:t>
            </a:r>
          </a:p>
          <a:p>
            <a:endParaRPr lang="fi-FI" sz="2400" dirty="0">
              <a:latin typeface="Arial Narrow" panose="020B0606020202030204" pitchFamily="34" charset="0"/>
            </a:endParaRPr>
          </a:p>
          <a:p>
            <a:r>
              <a:rPr lang="fi-FI" sz="2400" dirty="0">
                <a:latin typeface="Arial Narrow" panose="020B0606020202030204" pitchFamily="34" charset="0"/>
              </a:rPr>
              <a:t>4-3 Välttävä .Yleensä lyhyehkö noin tunnin ajo – </a:t>
            </a:r>
            <a:r>
              <a:rPr lang="fi-FI" sz="2400" dirty="0" err="1">
                <a:latin typeface="Arial Narrow" panose="020B0606020202030204" pitchFamily="34" charset="0"/>
              </a:rPr>
              <a:t>Lt</a:t>
            </a:r>
            <a:r>
              <a:rPr lang="fi-FI" sz="2400" dirty="0">
                <a:latin typeface="Arial Narrow" panose="020B0606020202030204" pitchFamily="34" charset="0"/>
              </a:rPr>
              <a:t> 50 = 2.  Voidaan antaa pitkästäkin ajosta (Hidas </a:t>
            </a:r>
            <a:r>
              <a:rPr lang="fi-FI" sz="2400" dirty="0" err="1">
                <a:latin typeface="Arial Narrow" panose="020B0606020202030204" pitchFamily="34" charset="0"/>
              </a:rPr>
              <a:t>ajotapa</a:t>
            </a:r>
            <a:r>
              <a:rPr lang="fi-FI" sz="2400" dirty="0">
                <a:latin typeface="Arial Narrow" panose="020B0606020202030204" pitchFamily="34" charset="0"/>
              </a:rPr>
              <a:t> – Huono yhteys ajettavaan – Katkonainen ajo)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660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A1C1E1-5B64-42EE-85CA-3DE0EC5C9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Ajotaito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42AA32E-EA6A-4FC9-B8A0-699DE0FFC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39481" cy="3416300"/>
          </a:xfrm>
        </p:spPr>
        <p:txBody>
          <a:bodyPr>
            <a:normAutofit/>
          </a:bodyPr>
          <a:lstStyle/>
          <a:p>
            <a:r>
              <a:rPr lang="fi-FI" sz="2400" dirty="0">
                <a:latin typeface="Arial Narrow" panose="020B0606020202030204" pitchFamily="34" charset="0"/>
              </a:rPr>
              <a:t>2-1 (Heikko) . Yleensä lyhyt ajo. Voidaan antaa pidemmästäkin ajosta.     ( Muistuttaa enemmän jäljittämistä kuin ajoa – Koira ajaa erittäin hitaasti – Erittäin katkonainen ajo – Paljon ajettavasta jäljessä, olisi vaikea metsästää)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92438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C6DD90-A054-464C-8339-3DEB8B298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Ajon seuraaminen paikannuslaitteesta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52031D-9A3A-41D2-B2B7-F2C94A80E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latin typeface="Arial Narrow" panose="020B0606020202030204" pitchFamily="34" charset="0"/>
              </a:rPr>
              <a:t>Paikannuslaitetta voidaan käyttää apuna mm. </a:t>
            </a:r>
            <a:r>
              <a:rPr lang="fi-FI" sz="2400" dirty="0" err="1">
                <a:latin typeface="Arial Narrow" panose="020B0606020202030204" pitchFamily="34" charset="0"/>
              </a:rPr>
              <a:t>tieajon</a:t>
            </a:r>
            <a:r>
              <a:rPr lang="fi-FI" sz="2400" dirty="0">
                <a:latin typeface="Arial Narrow" panose="020B0606020202030204" pitchFamily="34" charset="0"/>
              </a:rPr>
              <a:t> matkojen mittaamiseen ja hukkatyöskentelyn järjestelmällisyyden arvioinnissa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latin typeface="Arial Narrow" panose="020B0606020202030204" pitchFamily="34" charset="0"/>
              </a:rPr>
              <a:t>Kuulumattomista </a:t>
            </a:r>
            <a:r>
              <a:rPr lang="fi-FI" sz="2400" b="1" dirty="0">
                <a:latin typeface="Arial Narrow" panose="020B0606020202030204" pitchFamily="34" charset="0"/>
              </a:rPr>
              <a:t>alkanut</a:t>
            </a:r>
            <a:r>
              <a:rPr lang="fi-FI" sz="2400" dirty="0">
                <a:latin typeface="Arial Narrow" panose="020B0606020202030204" pitchFamily="34" charset="0"/>
              </a:rPr>
              <a:t> ajo</a:t>
            </a:r>
          </a:p>
          <a:p>
            <a:pPr lvl="1"/>
            <a:r>
              <a:rPr lang="fi-FI" sz="2400" dirty="0">
                <a:latin typeface="Arial Narrow" panose="020B0606020202030204" pitchFamily="34" charset="0"/>
              </a:rPr>
              <a:t>Hyväksytään alkavaksi siitä hetkestä, jolloin ajoa on kuultu </a:t>
            </a:r>
            <a:r>
              <a:rPr lang="fi-FI" sz="2400" b="1" dirty="0">
                <a:latin typeface="Arial Narrow" panose="020B0606020202030204" pitchFamily="34" charset="0"/>
              </a:rPr>
              <a:t>paikantimeen soittamalla </a:t>
            </a:r>
            <a:r>
              <a:rPr lang="fi-FI" sz="2400" dirty="0">
                <a:latin typeface="Arial Narrow" panose="020B0606020202030204" pitchFamily="34" charset="0"/>
              </a:rPr>
              <a:t>(ei siitä kun päästään kuuloetäisyydelle).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latin typeface="Arial Narrow" panose="020B0606020202030204" pitchFamily="34" charset="0"/>
              </a:rPr>
              <a:t>Kuulumattomissa olevaa ajoa voidaan hyväksyä </a:t>
            </a:r>
            <a:r>
              <a:rPr lang="fi-FI" sz="2400" b="1" dirty="0">
                <a:latin typeface="Arial Narrow" panose="020B0606020202030204" pitchFamily="34" charset="0"/>
              </a:rPr>
              <a:t>vain</a:t>
            </a:r>
            <a:r>
              <a:rPr lang="fi-FI" sz="2400" dirty="0">
                <a:latin typeface="Arial Narrow" panose="020B0606020202030204" pitchFamily="34" charset="0"/>
              </a:rPr>
              <a:t> paikantimeen </a:t>
            </a:r>
            <a:r>
              <a:rPr lang="fi-FI" sz="2400" b="1" dirty="0">
                <a:latin typeface="Arial Narrow" panose="020B0606020202030204" pitchFamily="34" charset="0"/>
              </a:rPr>
              <a:t>soittamalla</a:t>
            </a:r>
          </a:p>
          <a:p>
            <a:pPr lvl="1"/>
            <a:r>
              <a:rPr lang="fi-FI" sz="2400" dirty="0">
                <a:latin typeface="Arial Narrow" panose="020B0606020202030204" pitchFamily="34" charset="0"/>
              </a:rPr>
              <a:t>Haukkulaskurit eivät ole riittävän tarkkoja</a:t>
            </a:r>
          </a:p>
          <a:p>
            <a:pPr lvl="1"/>
            <a:r>
              <a:rPr lang="fi-FI" sz="2400" dirty="0">
                <a:latin typeface="Arial Narrow" panose="020B0606020202030204" pitchFamily="34" charset="0"/>
              </a:rPr>
              <a:t>Korttiin merkitään vain puhelimesta kuultu aika (ei soittojen välejä)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166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TM02900771[[fn=Sektori]]</Template>
  <TotalTime>147</TotalTime>
  <Words>401</Words>
  <Application>Microsoft Office PowerPoint</Application>
  <PresentationFormat>Laajakuva</PresentationFormat>
  <Paragraphs>43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Century Gothic</vt:lpstr>
      <vt:lpstr>Wingdings</vt:lpstr>
      <vt:lpstr>Wingdings 2</vt:lpstr>
      <vt:lpstr>Wingdings 3</vt:lpstr>
      <vt:lpstr>HDOfficeLightV0</vt:lpstr>
      <vt:lpstr>Ioni (johtoryhmä)</vt:lpstr>
      <vt:lpstr>Koulutuspaketti 2019</vt:lpstr>
      <vt:lpstr>Ajotaito </vt:lpstr>
      <vt:lpstr>Ajotaito</vt:lpstr>
      <vt:lpstr>Ajotaito</vt:lpstr>
      <vt:lpstr>Ajotaito</vt:lpstr>
      <vt:lpstr>Ajotaito</vt:lpstr>
      <vt:lpstr>Ajotaito</vt:lpstr>
      <vt:lpstr>Ajotaito</vt:lpstr>
      <vt:lpstr>Ajon seuraaminen paikannuslaitteesta</vt:lpstr>
      <vt:lpstr>Ajon seuraaminen paikannuslaitteesta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Sanna</dc:creator>
  <cp:lastModifiedBy>Mika Elgland</cp:lastModifiedBy>
  <cp:revision>22</cp:revision>
  <dcterms:created xsi:type="dcterms:W3CDTF">2018-12-30T10:25:22Z</dcterms:created>
  <dcterms:modified xsi:type="dcterms:W3CDTF">2019-04-06T11:13:23Z</dcterms:modified>
</cp:coreProperties>
</file>