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4" autoAdjust="0"/>
    <p:restoredTop sz="94660"/>
  </p:normalViewPr>
  <p:slideViewPr>
    <p:cSldViewPr snapToGrid="0">
      <p:cViewPr varScale="1">
        <p:scale>
          <a:sx n="62" d="100"/>
          <a:sy n="62" d="100"/>
        </p:scale>
        <p:origin x="11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Ylätunnisteen paikkamerkki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i-FI" sz="1400" b="0" i="0" u="none" strike="noStrike" kern="1200">
              <a:ln>
                <a:noFill/>
              </a:ln>
              <a:latin typeface="Arial" pitchFamily="18"/>
              <a:ea typeface="Microsoft YaHei" pitchFamily="2"/>
              <a:cs typeface="Arial" pitchFamily="2"/>
            </a:endParaRPr>
          </a:p>
        </p:txBody>
      </p:sp>
      <p:sp>
        <p:nvSpPr>
          <p:cNvPr id="3" name="Päivämäärän paikkamerkki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i-FI" sz="1400" b="0" i="0" u="none" strike="noStrike" kern="1200">
              <a:ln>
                <a:noFill/>
              </a:ln>
              <a:latin typeface="Arial" pitchFamily="18"/>
              <a:ea typeface="Microsoft YaHei" pitchFamily="2"/>
              <a:cs typeface="Arial" pitchFamily="2"/>
            </a:endParaRPr>
          </a:p>
        </p:txBody>
      </p:sp>
      <p:sp>
        <p:nvSpPr>
          <p:cNvPr id="4" name="Alatunnisteen paikkamerk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i-FI" sz="1400" b="0" i="0" u="none" strike="noStrike" kern="1200">
              <a:ln>
                <a:noFill/>
              </a:ln>
              <a:latin typeface="Arial" pitchFamily="18"/>
              <a:ea typeface="Microsoft YaHei" pitchFamily="2"/>
              <a:cs typeface="Arial" pitchFamily="2"/>
            </a:endParaRPr>
          </a:p>
        </p:txBody>
      </p:sp>
      <p:sp>
        <p:nvSpPr>
          <p:cNvPr id="5" name="Dian numeron paikkamerkki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9935D64D-08D8-4731-A7E1-139860DD8CFB}" type="slidenum">
              <a:t>‹#›</a:t>
            </a:fld>
            <a:endParaRPr lang="fi-FI" sz="14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43252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ian kuvan paikkamerkki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Huomautusten paikkamerkki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i-FI"/>
          </a:p>
        </p:txBody>
      </p:sp>
      <p:sp>
        <p:nvSpPr>
          <p:cNvPr id="4" name="Ylätunnisteen paikkamerkki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fi-FI" sz="1400" kern="1200">
                <a:latin typeface="Times New Roman" pitchFamily="18"/>
                <a:ea typeface="Lucida Sans Unicode" pitchFamily="2"/>
                <a:cs typeface="Tahoma" pitchFamily="2"/>
              </a:defRPr>
            </a:lvl1pPr>
          </a:lstStyle>
          <a:p>
            <a:pPr lvl="0"/>
            <a:endParaRPr lang="fi-FI"/>
          </a:p>
        </p:txBody>
      </p:sp>
      <p:sp>
        <p:nvSpPr>
          <p:cNvPr id="5" name="Päivämäärän paikkamerkki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fi-FI" sz="1400" kern="1200">
                <a:latin typeface="Times New Roman" pitchFamily="18"/>
                <a:ea typeface="Lucida Sans Unicode" pitchFamily="2"/>
                <a:cs typeface="Tahoma" pitchFamily="2"/>
              </a:defRPr>
            </a:lvl1pPr>
          </a:lstStyle>
          <a:p>
            <a:pPr lvl="0"/>
            <a:endParaRPr lang="fi-FI"/>
          </a:p>
        </p:txBody>
      </p:sp>
      <p:sp>
        <p:nvSpPr>
          <p:cNvPr id="6" name="Alatunnisteen paikkamerkki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fi-FI" sz="1400" kern="1200">
                <a:latin typeface="Times New Roman" pitchFamily="18"/>
                <a:ea typeface="Lucida Sans Unicode" pitchFamily="2"/>
                <a:cs typeface="Tahoma" pitchFamily="2"/>
              </a:defRPr>
            </a:lvl1pPr>
          </a:lstStyle>
          <a:p>
            <a:pPr lvl="0"/>
            <a:endParaRPr lang="fi-FI"/>
          </a:p>
        </p:txBody>
      </p:sp>
      <p:sp>
        <p:nvSpPr>
          <p:cNvPr id="7" name="Dian numeron paikkamerkki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fi-FI" sz="1400" kern="1200">
                <a:latin typeface="Times New Roman" pitchFamily="18"/>
                <a:ea typeface="Lucida Sans Unicode" pitchFamily="2"/>
                <a:cs typeface="Tahoma" pitchFamily="2"/>
              </a:defRPr>
            </a:lvl1pPr>
          </a:lstStyle>
          <a:p>
            <a:pPr lvl="0"/>
            <a:fld id="{905B678D-AD45-4C51-8589-AFE82B27ECB1}" type="slidenum">
              <a:t>‹#›</a:t>
            </a:fld>
            <a:endParaRPr lang="fi-FI"/>
          </a:p>
        </p:txBody>
      </p:sp>
    </p:spTree>
    <p:extLst>
      <p:ext uri="{BB962C8B-B14F-4D97-AF65-F5344CB8AC3E}">
        <p14:creationId xmlns:p14="http://schemas.microsoft.com/office/powerpoint/2010/main" val="2271599691"/>
      </p:ext>
    </p:extLst>
  </p:cSld>
  <p:clrMap bg1="lt1" tx1="dk1" bg2="lt2" tx2="dk2" accent1="accent1" accent2="accent2" accent3="accent3" accent4="accent4" accent5="accent5" accent6="accent6" hlink="hlink" folHlink="folHlink"/>
  <p:notesStyle>
    <a:lvl1pPr marL="216000" marR="0" indent="-216000" rtl="0" hangingPunct="0">
      <a:tabLst/>
      <a:defRPr lang="fi-FI"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4749F392-D4CE-4B2D-997B-BFDD3AF8CF70}" type="slidenum">
              <a:t>1</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A5DF66CD-2FDB-42C3-86F7-9D75DF4FD080}" type="slidenum">
              <a:t>10</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3855A407-43B0-42E9-8631-E8078C0374F2}" type="slidenum">
              <a:t>11</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6B7E4CE2-100C-4B8D-86BE-F74E16E31890}" type="slidenum">
              <a:t>12</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84F00869-7070-48CE-BAF7-9C07A3B393A2}" type="slidenum">
              <a:t>13</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12AABFBE-4186-4F33-8861-227CD2F1263D}" type="slidenum">
              <a:t>14</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ED861BB4-9F37-4203-8636-5BE912FE616A}" type="slidenum">
              <a:t>15</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17A032E9-A14B-4E34-95F8-4A08D49CD542}" type="slidenum">
              <a:t>16</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1358EB06-6DA7-4039-972E-5D0D73854384}" type="slidenum">
              <a:t>17</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5FB08DE3-708B-4EA6-8313-C02D2E938AF4}" type="slidenum">
              <a:t>18</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CE36CA81-7626-4F95-8CCB-C94F2A697888}" type="slidenum">
              <a:t>19</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F5E33864-CBEE-4F8A-A9CD-859E52DFF092}" type="slidenum">
              <a:t>2</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D0B43E99-79E8-4E74-8104-47EA5BE8D0F5}" type="slidenum">
              <a:t>20</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5B77FF8F-7430-477D-9E28-A884737295AD}" type="slidenum">
              <a:t>21</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0D02F978-BC4F-41A0-9868-1A9E8A4BB763}" type="slidenum">
              <a:t>22</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47D8EC50-80F1-41BE-978B-BD660E52AE1D}" type="slidenum">
              <a:t>23</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4EE11545-463A-4934-90A3-19B90ABB8F1A}" type="slidenum">
              <a:t>24</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DD40339C-4976-4F98-B8E0-618DBD3FEDA0}" type="slidenum">
              <a:t>25</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4492F85E-6EE5-4F1F-90D5-25457BA857CB}" type="slidenum">
              <a:t>26</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F5355E24-AFF6-4268-8E3E-8F8AA8DE12C4}" type="slidenum">
              <a:t>27</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9CA2A3FE-176B-4A31-81F7-9E560CF941B6}" type="slidenum">
              <a:t>28</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4461D479-7EFF-4438-B1F7-45CB3E5D2D92}" type="slidenum">
              <a:t>29</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41916BC3-ADA2-4D74-B8A6-CE1832434AEA}" type="slidenum">
              <a:t>3</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06259EA1-2365-4B16-AD74-3FCF10F802BF}" type="slidenum">
              <a:t>30</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CE675914-6901-4332-A6EC-C16A0DAA8CF5}" type="slidenum">
              <a:t>31</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5315AEC3-6650-40A4-87CE-B47E923546D8}" type="slidenum">
              <a:t>32</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lstStyle/>
          <a:p>
            <a:endParaRPr lang="fi-F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8E5234D7-7AB0-498B-9157-7B6AB448916A}" type="slidenum">
              <a:t>33</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75B79ADD-7B05-4F38-AAF7-067A83BB38C3}" type="slidenum">
              <a:t>34</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52425202-29E7-4502-A9AC-3C6EA07CB7EB}" type="slidenum">
              <a:t>35</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F8274B9A-E6CA-4F3B-A7DB-A1598050188A}" type="slidenum">
              <a:t>36</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B3A12567-EC5E-410C-A256-9B674E7BC024}" type="slidenum">
              <a:t>37</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A3D60CF0-725A-4992-9D15-6D87D8195AAD}" type="slidenum">
              <a:t>38</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E5342402-CF79-4EE6-9DE0-B72087125E4D}" type="slidenum">
              <a:t>39</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C4AEA552-37E8-43FA-823E-3A31F421BFD3}" type="slidenum">
              <a:t>4</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F3352D34-3E09-4AE9-94F9-F9F8863C8AD0}" type="slidenum">
              <a:t>40</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3FFA7050-D7D2-47CC-B3F0-919B5FEC7921}" type="slidenum">
              <a:t>41</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25777276-8A17-4D69-8014-7ECEE7543DBA}" type="slidenum">
              <a:t>42</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78984C7A-DB21-47B2-BF04-4DD8D9391021}" type="slidenum">
              <a:t>43</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FECB0305-A975-47BE-A3F6-782F37C3CD0B}" type="slidenum">
              <a:t>44</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6E5ABA9D-F26F-4C68-9F4B-92A51395D03A}" type="slidenum">
              <a:t>45</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8E0CF3D6-F2D5-4BB0-8129-BF323D95442B}" type="slidenum">
              <a:t>5</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33A7AFAD-C9FD-40A8-BE46-47CD80948877}" type="slidenum">
              <a:t>6</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2E6E8D86-C10D-4BE9-92B3-89CB7D21116F}" type="slidenum">
              <a:t>7</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0C2EC70A-F0BC-4AC9-BE1B-7D1DD93E992B}" type="slidenum">
              <a:t>8</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p:cNvSpPr txBox="1">
            <a:spLocks noGrp="1"/>
          </p:cNvSpPr>
          <p:nvPr>
            <p:ph type="sldNum" sz="quarter" idx="5"/>
          </p:nvPr>
        </p:nvSpPr>
        <p:spPr>
          <a:ln/>
        </p:spPr>
        <p:txBody>
          <a:bodyPr lIns="0" tIns="0" rIns="0" bIns="0" anchor="b" anchorCtr="0">
            <a:noAutofit/>
          </a:bodyPr>
          <a:lstStyle/>
          <a:p>
            <a:pPr lvl="0"/>
            <a:fld id="{BC852146-B63F-494E-9213-2D5DD47C4C3A}" type="slidenum">
              <a:t>9</a:t>
            </a:fld>
            <a:endParaRPr lang="fi-FI"/>
          </a:p>
        </p:txBody>
      </p:sp>
      <p:sp>
        <p:nvSpPr>
          <p:cNvPr id="2" name="Dian kuvan paikkamerkki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Huomautusten paikkamerkki 2"/>
          <p:cNvSpPr txBox="1">
            <a:spLocks noGrp="1"/>
          </p:cNvSpPr>
          <p:nvPr>
            <p:ph type="body" sz="quarter" idx="1"/>
          </p:nvPr>
        </p:nvSpPr>
        <p:spPr/>
        <p:txBody>
          <a:bodyPr>
            <a:spAutoFit/>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fi-FI"/>
              <a:t>Muokkaa perustyyl. napsautt.</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lvl="0"/>
            <a:endParaRPr lang="fi-FI"/>
          </a:p>
        </p:txBody>
      </p:sp>
      <p:sp>
        <p:nvSpPr>
          <p:cNvPr id="5" name="Footer Placeholder 4"/>
          <p:cNvSpPr>
            <a:spLocks noGrp="1"/>
          </p:cNvSpPr>
          <p:nvPr>
            <p:ph type="ftr" sz="quarter" idx="11"/>
          </p:nvPr>
        </p:nvSpPr>
        <p:spPr/>
        <p:txBody>
          <a:bodyPr/>
          <a:lstStyle/>
          <a:p>
            <a:pPr lvl="0"/>
            <a:endParaRPr lang="fi-FI"/>
          </a:p>
        </p:txBody>
      </p:sp>
      <p:sp>
        <p:nvSpPr>
          <p:cNvPr id="6" name="Slide Number Placeholder 5"/>
          <p:cNvSpPr>
            <a:spLocks noGrp="1"/>
          </p:cNvSpPr>
          <p:nvPr>
            <p:ph type="sldNum" sz="quarter" idx="12"/>
          </p:nvPr>
        </p:nvSpPr>
        <p:spPr/>
        <p:txBody>
          <a:bodyPr/>
          <a:lstStyle/>
          <a:p>
            <a:pPr lvl="0"/>
            <a:fld id="{B57C1ECA-BA83-4C70-84E9-4053F5DF8217}" type="slidenum">
              <a:rPr lang="fi-FI" smtClean="0"/>
              <a:t>‹#›</a:t>
            </a:fld>
            <a:endParaRPr lang="fi-FI"/>
          </a:p>
        </p:txBody>
      </p:sp>
    </p:spTree>
    <p:extLst>
      <p:ext uri="{BB962C8B-B14F-4D97-AF65-F5344CB8AC3E}">
        <p14:creationId xmlns:p14="http://schemas.microsoft.com/office/powerpoint/2010/main" val="26619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lvl="0"/>
            <a:endParaRPr lang="fi-FI"/>
          </a:p>
        </p:txBody>
      </p:sp>
      <p:sp>
        <p:nvSpPr>
          <p:cNvPr id="5" name="Footer Placeholder 4"/>
          <p:cNvSpPr>
            <a:spLocks noGrp="1"/>
          </p:cNvSpPr>
          <p:nvPr>
            <p:ph type="ftr" sz="quarter" idx="11"/>
          </p:nvPr>
        </p:nvSpPr>
        <p:spPr/>
        <p:txBody>
          <a:bodyPr/>
          <a:lstStyle/>
          <a:p>
            <a:pPr lvl="0"/>
            <a:endParaRPr lang="fi-FI"/>
          </a:p>
        </p:txBody>
      </p:sp>
      <p:sp>
        <p:nvSpPr>
          <p:cNvPr id="6" name="Slide Number Placeholder 5"/>
          <p:cNvSpPr>
            <a:spLocks noGrp="1"/>
          </p:cNvSpPr>
          <p:nvPr>
            <p:ph type="sldNum" sz="quarter" idx="12"/>
          </p:nvPr>
        </p:nvSpPr>
        <p:spPr/>
        <p:txBody>
          <a:bodyPr/>
          <a:lstStyle/>
          <a:p>
            <a:pPr lvl="0"/>
            <a:fld id="{E14FC801-A7C5-401F-B85E-0AA44941F4D4}" type="slidenum">
              <a:rPr lang="fi-FI" smtClean="0"/>
              <a:t>‹#›</a:t>
            </a:fld>
            <a:endParaRPr lang="fi-FI"/>
          </a:p>
        </p:txBody>
      </p:sp>
    </p:spTree>
    <p:extLst>
      <p:ext uri="{BB962C8B-B14F-4D97-AF65-F5344CB8AC3E}">
        <p14:creationId xmlns:p14="http://schemas.microsoft.com/office/powerpoint/2010/main" val="67464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lvl="0"/>
            <a:endParaRPr lang="fi-FI"/>
          </a:p>
        </p:txBody>
      </p:sp>
      <p:sp>
        <p:nvSpPr>
          <p:cNvPr id="5" name="Footer Placeholder 4"/>
          <p:cNvSpPr>
            <a:spLocks noGrp="1"/>
          </p:cNvSpPr>
          <p:nvPr>
            <p:ph type="ftr" sz="quarter" idx="11"/>
          </p:nvPr>
        </p:nvSpPr>
        <p:spPr/>
        <p:txBody>
          <a:bodyPr/>
          <a:lstStyle/>
          <a:p>
            <a:pPr lvl="0"/>
            <a:endParaRPr lang="fi-FI"/>
          </a:p>
        </p:txBody>
      </p:sp>
      <p:sp>
        <p:nvSpPr>
          <p:cNvPr id="6" name="Slide Number Placeholder 5"/>
          <p:cNvSpPr>
            <a:spLocks noGrp="1"/>
          </p:cNvSpPr>
          <p:nvPr>
            <p:ph type="sldNum" sz="quarter" idx="12"/>
          </p:nvPr>
        </p:nvSpPr>
        <p:spPr/>
        <p:txBody>
          <a:bodyPr/>
          <a:lstStyle/>
          <a:p>
            <a:pPr lvl="0"/>
            <a:fld id="{EAC13176-FAF5-4E3A-8F6A-6EA3B68B7F9D}" type="slidenum">
              <a:rPr lang="fi-FI" smtClean="0"/>
              <a:t>‹#›</a:t>
            </a:fld>
            <a:endParaRPr lang="fi-FI"/>
          </a:p>
        </p:txBody>
      </p:sp>
    </p:spTree>
    <p:extLst>
      <p:ext uri="{BB962C8B-B14F-4D97-AF65-F5344CB8AC3E}">
        <p14:creationId xmlns:p14="http://schemas.microsoft.com/office/powerpoint/2010/main" val="258047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lvl="0"/>
            <a:endParaRPr lang="fi-FI"/>
          </a:p>
        </p:txBody>
      </p:sp>
      <p:sp>
        <p:nvSpPr>
          <p:cNvPr id="5" name="Footer Placeholder 4"/>
          <p:cNvSpPr>
            <a:spLocks noGrp="1"/>
          </p:cNvSpPr>
          <p:nvPr>
            <p:ph type="ftr" sz="quarter" idx="11"/>
          </p:nvPr>
        </p:nvSpPr>
        <p:spPr/>
        <p:txBody>
          <a:bodyPr/>
          <a:lstStyle/>
          <a:p>
            <a:pPr lvl="0"/>
            <a:endParaRPr lang="fi-FI"/>
          </a:p>
        </p:txBody>
      </p:sp>
      <p:sp>
        <p:nvSpPr>
          <p:cNvPr id="6" name="Slide Number Placeholder 5"/>
          <p:cNvSpPr>
            <a:spLocks noGrp="1"/>
          </p:cNvSpPr>
          <p:nvPr>
            <p:ph type="sldNum" sz="quarter" idx="12"/>
          </p:nvPr>
        </p:nvSpPr>
        <p:spPr/>
        <p:txBody>
          <a:bodyPr/>
          <a:lstStyle/>
          <a:p>
            <a:pPr lvl="0"/>
            <a:fld id="{E724D1D6-E9EA-4462-85A9-8FDD09A608AC}" type="slidenum">
              <a:rPr lang="fi-FI" smtClean="0"/>
              <a:t>‹#›</a:t>
            </a:fld>
            <a:endParaRPr lang="fi-FI"/>
          </a:p>
        </p:txBody>
      </p:sp>
    </p:spTree>
    <p:extLst>
      <p:ext uri="{BB962C8B-B14F-4D97-AF65-F5344CB8AC3E}">
        <p14:creationId xmlns:p14="http://schemas.microsoft.com/office/powerpoint/2010/main" val="303294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fi-FI"/>
              <a:t>Muokkaa perustyyl. napsautt.</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pPr lvl="0"/>
            <a:endParaRPr lang="fi-FI"/>
          </a:p>
        </p:txBody>
      </p:sp>
      <p:sp>
        <p:nvSpPr>
          <p:cNvPr id="5" name="Footer Placeholder 4"/>
          <p:cNvSpPr>
            <a:spLocks noGrp="1"/>
          </p:cNvSpPr>
          <p:nvPr>
            <p:ph type="ftr" sz="quarter" idx="11"/>
          </p:nvPr>
        </p:nvSpPr>
        <p:spPr/>
        <p:txBody>
          <a:bodyPr/>
          <a:lstStyle/>
          <a:p>
            <a:pPr lvl="0"/>
            <a:endParaRPr lang="fi-FI"/>
          </a:p>
        </p:txBody>
      </p:sp>
      <p:sp>
        <p:nvSpPr>
          <p:cNvPr id="6" name="Slide Number Placeholder 5"/>
          <p:cNvSpPr>
            <a:spLocks noGrp="1"/>
          </p:cNvSpPr>
          <p:nvPr>
            <p:ph type="sldNum" sz="quarter" idx="12"/>
          </p:nvPr>
        </p:nvSpPr>
        <p:spPr/>
        <p:txBody>
          <a:bodyPr/>
          <a:lstStyle/>
          <a:p>
            <a:pPr lvl="0"/>
            <a:fld id="{4276C47B-DF5E-4E56-B80C-13D93868C643}" type="slidenum">
              <a:rPr lang="fi-FI" smtClean="0"/>
              <a:t>‹#›</a:t>
            </a:fld>
            <a:endParaRPr lang="fi-FI"/>
          </a:p>
        </p:txBody>
      </p:sp>
    </p:spTree>
    <p:extLst>
      <p:ext uri="{BB962C8B-B14F-4D97-AF65-F5344CB8AC3E}">
        <p14:creationId xmlns:p14="http://schemas.microsoft.com/office/powerpoint/2010/main" val="147686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lvl="0"/>
            <a:endParaRPr lang="fi-FI"/>
          </a:p>
        </p:txBody>
      </p:sp>
      <p:sp>
        <p:nvSpPr>
          <p:cNvPr id="6" name="Footer Placeholder 5"/>
          <p:cNvSpPr>
            <a:spLocks noGrp="1"/>
          </p:cNvSpPr>
          <p:nvPr>
            <p:ph type="ftr" sz="quarter" idx="11"/>
          </p:nvPr>
        </p:nvSpPr>
        <p:spPr/>
        <p:txBody>
          <a:bodyPr/>
          <a:lstStyle/>
          <a:p>
            <a:pPr lvl="0"/>
            <a:endParaRPr lang="fi-FI"/>
          </a:p>
        </p:txBody>
      </p:sp>
      <p:sp>
        <p:nvSpPr>
          <p:cNvPr id="7" name="Slide Number Placeholder 6"/>
          <p:cNvSpPr>
            <a:spLocks noGrp="1"/>
          </p:cNvSpPr>
          <p:nvPr>
            <p:ph type="sldNum" sz="quarter" idx="12"/>
          </p:nvPr>
        </p:nvSpPr>
        <p:spPr/>
        <p:txBody>
          <a:bodyPr/>
          <a:lstStyle/>
          <a:p>
            <a:pPr lvl="0"/>
            <a:fld id="{9AA0DB5D-3F31-4DF2-9E82-18269AE7CFE6}" type="slidenum">
              <a:rPr lang="fi-FI" smtClean="0"/>
              <a:t>‹#›</a:t>
            </a:fld>
            <a:endParaRPr lang="fi-FI"/>
          </a:p>
        </p:txBody>
      </p:sp>
    </p:spTree>
    <p:extLst>
      <p:ext uri="{BB962C8B-B14F-4D97-AF65-F5344CB8AC3E}">
        <p14:creationId xmlns:p14="http://schemas.microsoft.com/office/powerpoint/2010/main" val="12895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fi-FI"/>
              <a:t>Muokkaa perustyyl. napsautt.</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a:t>Muokkaa tekstin perustyylejä</a:t>
            </a:r>
          </a:p>
        </p:txBody>
      </p:sp>
      <p:sp>
        <p:nvSpPr>
          <p:cNvPr id="4" name="Content Placeholder 3"/>
          <p:cNvSpPr>
            <a:spLocks noGrp="1"/>
          </p:cNvSpPr>
          <p:nvPr>
            <p:ph sz="half" idx="2"/>
          </p:nvPr>
        </p:nvSpPr>
        <p:spPr>
          <a:xfrm>
            <a:off x="694357" y="2761381"/>
            <a:ext cx="4264576" cy="40615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a:t>Muokkaa tekstin perustyylejä</a:t>
            </a:r>
          </a:p>
        </p:txBody>
      </p:sp>
      <p:sp>
        <p:nvSpPr>
          <p:cNvPr id="6" name="Content Placeholder 5"/>
          <p:cNvSpPr>
            <a:spLocks noGrp="1"/>
          </p:cNvSpPr>
          <p:nvPr>
            <p:ph sz="quarter" idx="4"/>
          </p:nvPr>
        </p:nvSpPr>
        <p:spPr>
          <a:xfrm>
            <a:off x="5103317" y="2761381"/>
            <a:ext cx="4285579" cy="40615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lvl="0"/>
            <a:endParaRPr lang="fi-FI"/>
          </a:p>
        </p:txBody>
      </p:sp>
      <p:sp>
        <p:nvSpPr>
          <p:cNvPr id="8" name="Footer Placeholder 7"/>
          <p:cNvSpPr>
            <a:spLocks noGrp="1"/>
          </p:cNvSpPr>
          <p:nvPr>
            <p:ph type="ftr" sz="quarter" idx="11"/>
          </p:nvPr>
        </p:nvSpPr>
        <p:spPr/>
        <p:txBody>
          <a:bodyPr/>
          <a:lstStyle/>
          <a:p>
            <a:pPr lvl="0"/>
            <a:endParaRPr lang="fi-FI"/>
          </a:p>
        </p:txBody>
      </p:sp>
      <p:sp>
        <p:nvSpPr>
          <p:cNvPr id="9" name="Slide Number Placeholder 8"/>
          <p:cNvSpPr>
            <a:spLocks noGrp="1"/>
          </p:cNvSpPr>
          <p:nvPr>
            <p:ph type="sldNum" sz="quarter" idx="12"/>
          </p:nvPr>
        </p:nvSpPr>
        <p:spPr/>
        <p:txBody>
          <a:bodyPr/>
          <a:lstStyle/>
          <a:p>
            <a:pPr lvl="0"/>
            <a:fld id="{816A875A-282C-4356-9EA2-642FBF472960}" type="slidenum">
              <a:rPr lang="fi-FI" smtClean="0"/>
              <a:t>‹#›</a:t>
            </a:fld>
            <a:endParaRPr lang="fi-FI"/>
          </a:p>
        </p:txBody>
      </p:sp>
    </p:spTree>
    <p:extLst>
      <p:ext uri="{BB962C8B-B14F-4D97-AF65-F5344CB8AC3E}">
        <p14:creationId xmlns:p14="http://schemas.microsoft.com/office/powerpoint/2010/main" val="238694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pPr lvl="0"/>
            <a:endParaRPr lang="fi-FI"/>
          </a:p>
        </p:txBody>
      </p:sp>
      <p:sp>
        <p:nvSpPr>
          <p:cNvPr id="4" name="Footer Placeholder 3"/>
          <p:cNvSpPr>
            <a:spLocks noGrp="1"/>
          </p:cNvSpPr>
          <p:nvPr>
            <p:ph type="ftr" sz="quarter" idx="11"/>
          </p:nvPr>
        </p:nvSpPr>
        <p:spPr/>
        <p:txBody>
          <a:bodyPr/>
          <a:lstStyle/>
          <a:p>
            <a:pPr lvl="0"/>
            <a:endParaRPr lang="fi-FI"/>
          </a:p>
        </p:txBody>
      </p:sp>
      <p:sp>
        <p:nvSpPr>
          <p:cNvPr id="5" name="Slide Number Placeholder 4"/>
          <p:cNvSpPr>
            <a:spLocks noGrp="1"/>
          </p:cNvSpPr>
          <p:nvPr>
            <p:ph type="sldNum" sz="quarter" idx="12"/>
          </p:nvPr>
        </p:nvSpPr>
        <p:spPr/>
        <p:txBody>
          <a:bodyPr/>
          <a:lstStyle/>
          <a:p>
            <a:pPr lvl="0"/>
            <a:fld id="{B276CD32-5E2B-4A76-9433-ED75E93359F3}" type="slidenum">
              <a:rPr lang="fi-FI" smtClean="0"/>
              <a:t>‹#›</a:t>
            </a:fld>
            <a:endParaRPr lang="fi-FI"/>
          </a:p>
        </p:txBody>
      </p:sp>
    </p:spTree>
    <p:extLst>
      <p:ext uri="{BB962C8B-B14F-4D97-AF65-F5344CB8AC3E}">
        <p14:creationId xmlns:p14="http://schemas.microsoft.com/office/powerpoint/2010/main" val="406327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i-FI"/>
          </a:p>
        </p:txBody>
      </p:sp>
      <p:sp>
        <p:nvSpPr>
          <p:cNvPr id="3" name="Footer Placeholder 2"/>
          <p:cNvSpPr>
            <a:spLocks noGrp="1"/>
          </p:cNvSpPr>
          <p:nvPr>
            <p:ph type="ftr" sz="quarter" idx="11"/>
          </p:nvPr>
        </p:nvSpPr>
        <p:spPr/>
        <p:txBody>
          <a:bodyPr/>
          <a:lstStyle/>
          <a:p>
            <a:pPr lvl="0"/>
            <a:endParaRPr lang="fi-FI"/>
          </a:p>
        </p:txBody>
      </p:sp>
      <p:sp>
        <p:nvSpPr>
          <p:cNvPr id="4" name="Slide Number Placeholder 3"/>
          <p:cNvSpPr>
            <a:spLocks noGrp="1"/>
          </p:cNvSpPr>
          <p:nvPr>
            <p:ph type="sldNum" sz="quarter" idx="12"/>
          </p:nvPr>
        </p:nvSpPr>
        <p:spPr/>
        <p:txBody>
          <a:bodyPr/>
          <a:lstStyle/>
          <a:p>
            <a:pPr lvl="0"/>
            <a:fld id="{E771D115-78E1-424B-87EF-C4781189AFE0}" type="slidenum">
              <a:rPr lang="fi-FI" smtClean="0"/>
              <a:t>‹#›</a:t>
            </a:fld>
            <a:endParaRPr lang="fi-FI"/>
          </a:p>
        </p:txBody>
      </p:sp>
    </p:spTree>
    <p:extLst>
      <p:ext uri="{BB962C8B-B14F-4D97-AF65-F5344CB8AC3E}">
        <p14:creationId xmlns:p14="http://schemas.microsoft.com/office/powerpoint/2010/main" val="7414116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fi-FI"/>
              <a:t>Muokkaa perustyyl. napsautt.</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a:t>Muokkaa tekstin perustyylejä</a:t>
            </a:r>
          </a:p>
        </p:txBody>
      </p:sp>
      <p:sp>
        <p:nvSpPr>
          <p:cNvPr id="5" name="Date Placeholder 4"/>
          <p:cNvSpPr>
            <a:spLocks noGrp="1"/>
          </p:cNvSpPr>
          <p:nvPr>
            <p:ph type="dt" sz="half" idx="10"/>
          </p:nvPr>
        </p:nvSpPr>
        <p:spPr/>
        <p:txBody>
          <a:bodyPr/>
          <a:lstStyle/>
          <a:p>
            <a:pPr lvl="0"/>
            <a:endParaRPr lang="fi-FI"/>
          </a:p>
        </p:txBody>
      </p:sp>
      <p:sp>
        <p:nvSpPr>
          <p:cNvPr id="6" name="Footer Placeholder 5"/>
          <p:cNvSpPr>
            <a:spLocks noGrp="1"/>
          </p:cNvSpPr>
          <p:nvPr>
            <p:ph type="ftr" sz="quarter" idx="11"/>
          </p:nvPr>
        </p:nvSpPr>
        <p:spPr/>
        <p:txBody>
          <a:bodyPr/>
          <a:lstStyle/>
          <a:p>
            <a:pPr lvl="0"/>
            <a:endParaRPr lang="fi-FI"/>
          </a:p>
        </p:txBody>
      </p:sp>
      <p:sp>
        <p:nvSpPr>
          <p:cNvPr id="7" name="Slide Number Placeholder 6"/>
          <p:cNvSpPr>
            <a:spLocks noGrp="1"/>
          </p:cNvSpPr>
          <p:nvPr>
            <p:ph type="sldNum" sz="quarter" idx="12"/>
          </p:nvPr>
        </p:nvSpPr>
        <p:spPr/>
        <p:txBody>
          <a:bodyPr/>
          <a:lstStyle/>
          <a:p>
            <a:pPr lvl="0"/>
            <a:fld id="{9C949997-AF4C-4151-A317-AE031B89F905}" type="slidenum">
              <a:rPr lang="fi-FI" smtClean="0"/>
              <a:t>‹#›</a:t>
            </a:fld>
            <a:endParaRPr lang="fi-FI"/>
          </a:p>
        </p:txBody>
      </p:sp>
    </p:spTree>
    <p:extLst>
      <p:ext uri="{BB962C8B-B14F-4D97-AF65-F5344CB8AC3E}">
        <p14:creationId xmlns:p14="http://schemas.microsoft.com/office/powerpoint/2010/main" val="114305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fi-FI"/>
              <a:t>Muokkaa perustyyl. napsautt.</a:t>
            </a:r>
            <a:endParaRPr lang="en-US" dirty="0"/>
          </a:p>
        </p:txBody>
      </p:sp>
      <p:sp>
        <p:nvSpPr>
          <p:cNvPr id="3" name="Picture Placeholder 2"/>
          <p:cNvSpPr>
            <a:spLocks noGrp="1" noChangeAspect="1"/>
          </p:cNvSpPr>
          <p:nvPr>
            <p:ph type="pic" idx="1"/>
          </p:nvPr>
        </p:nvSpPr>
        <p:spPr>
          <a:xfrm>
            <a:off x="4285579" y="1088455"/>
            <a:ext cx="510331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i-FI"/>
              <a:t>Lisää kuva napsauttamalla kuvaketta</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a:t>Muokkaa tekstin perustyylejä</a:t>
            </a:r>
          </a:p>
        </p:txBody>
      </p:sp>
      <p:sp>
        <p:nvSpPr>
          <p:cNvPr id="5" name="Date Placeholder 4"/>
          <p:cNvSpPr>
            <a:spLocks noGrp="1"/>
          </p:cNvSpPr>
          <p:nvPr>
            <p:ph type="dt" sz="half" idx="10"/>
          </p:nvPr>
        </p:nvSpPr>
        <p:spPr/>
        <p:txBody>
          <a:bodyPr/>
          <a:lstStyle/>
          <a:p>
            <a:pPr lvl="0"/>
            <a:endParaRPr lang="fi-FI"/>
          </a:p>
        </p:txBody>
      </p:sp>
      <p:sp>
        <p:nvSpPr>
          <p:cNvPr id="6" name="Footer Placeholder 5"/>
          <p:cNvSpPr>
            <a:spLocks noGrp="1"/>
          </p:cNvSpPr>
          <p:nvPr>
            <p:ph type="ftr" sz="quarter" idx="11"/>
          </p:nvPr>
        </p:nvSpPr>
        <p:spPr/>
        <p:txBody>
          <a:bodyPr/>
          <a:lstStyle/>
          <a:p>
            <a:pPr lvl="0"/>
            <a:endParaRPr lang="fi-FI"/>
          </a:p>
        </p:txBody>
      </p:sp>
      <p:sp>
        <p:nvSpPr>
          <p:cNvPr id="7" name="Slide Number Placeholder 6"/>
          <p:cNvSpPr>
            <a:spLocks noGrp="1"/>
          </p:cNvSpPr>
          <p:nvPr>
            <p:ph type="sldNum" sz="quarter" idx="12"/>
          </p:nvPr>
        </p:nvSpPr>
        <p:spPr/>
        <p:txBody>
          <a:bodyPr/>
          <a:lstStyle/>
          <a:p>
            <a:pPr lvl="0"/>
            <a:fld id="{D914452F-572D-4D3A-B8CE-A1E0D7664475}" type="slidenum">
              <a:rPr lang="fi-FI" smtClean="0"/>
              <a:t>‹#›</a:t>
            </a:fld>
            <a:endParaRPr lang="fi-FI"/>
          </a:p>
        </p:txBody>
      </p:sp>
    </p:spTree>
    <p:extLst>
      <p:ext uri="{BB962C8B-B14F-4D97-AF65-F5344CB8AC3E}">
        <p14:creationId xmlns:p14="http://schemas.microsoft.com/office/powerpoint/2010/main" val="37438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lvl="0"/>
            <a:endParaRPr lang="fi-FI"/>
          </a:p>
        </p:txBody>
      </p:sp>
      <p:sp>
        <p:nvSpPr>
          <p:cNvPr id="5" name="Footer Placeholder 4"/>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lvl="0"/>
            <a:endParaRPr lang="fi-FI"/>
          </a:p>
        </p:txBody>
      </p:sp>
      <p:sp>
        <p:nvSpPr>
          <p:cNvPr id="6" name="Slide Number Placeholder 5"/>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lvl="0"/>
            <a:fld id="{2429C04B-A6E1-4EF9-9A7B-2EB78A6CC3AC}" type="slidenum">
              <a:rPr lang="fi-FI" smtClean="0"/>
              <a:t>‹#›</a:t>
            </a:fld>
            <a:endParaRPr lang="fi-FI"/>
          </a:p>
        </p:txBody>
      </p:sp>
    </p:spTree>
    <p:extLst>
      <p:ext uri="{BB962C8B-B14F-4D97-AF65-F5344CB8AC3E}">
        <p14:creationId xmlns:p14="http://schemas.microsoft.com/office/powerpoint/2010/main" val="188144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Kuva 1"/>
          <p:cNvPicPr>
            <a:picLocks noChangeAspect="1"/>
          </p:cNvPicPr>
          <p:nvPr/>
        </p:nvPicPr>
        <p:blipFill>
          <a:blip r:embed="rId3">
            <a:lum/>
            <a:alphaModFix/>
          </a:blip>
          <a:srcRect/>
          <a:stretch>
            <a:fillRect/>
          </a:stretch>
        </p:blipFill>
        <p:spPr>
          <a:xfrm>
            <a:off x="972641" y="2469240"/>
            <a:ext cx="3563640" cy="3434759"/>
          </a:xfrm>
          <a:prstGeom prst="rect">
            <a:avLst/>
          </a:prstGeom>
          <a:noFill/>
          <a:ln>
            <a:noFill/>
          </a:ln>
        </p:spPr>
      </p:pic>
      <p:pic>
        <p:nvPicPr>
          <p:cNvPr id="3" name="Kuva 2"/>
          <p:cNvPicPr>
            <a:picLocks noChangeAspect="1"/>
          </p:cNvPicPr>
          <p:nvPr/>
        </p:nvPicPr>
        <p:blipFill>
          <a:blip r:embed="rId4">
            <a:lum/>
            <a:alphaModFix/>
          </a:blip>
          <a:srcRect/>
          <a:stretch>
            <a:fillRect/>
          </a:stretch>
        </p:blipFill>
        <p:spPr>
          <a:xfrm>
            <a:off x="5957181" y="2469240"/>
            <a:ext cx="3373920" cy="3290399"/>
          </a:xfrm>
          <a:prstGeom prst="rect">
            <a:avLst/>
          </a:prstGeom>
          <a:noFill/>
          <a:ln>
            <a:noFill/>
          </a:ln>
        </p:spPr>
      </p:pic>
      <p:sp>
        <p:nvSpPr>
          <p:cNvPr id="4" name="Otsikko 3"/>
          <p:cNvSpPr txBox="1">
            <a:spLocks noGrp="1"/>
          </p:cNvSpPr>
          <p:nvPr>
            <p:ph type="title" idx="4294967295"/>
          </p:nvPr>
        </p:nvSpPr>
        <p:spPr>
          <a:xfrm>
            <a:off x="-1" y="569913"/>
            <a:ext cx="10080625" cy="1250950"/>
          </a:xfrm>
        </p:spPr>
        <p:txBody>
          <a:bodyPr>
            <a:normAutofit fontScale="90000"/>
          </a:bodyPr>
          <a:lstStyle/>
          <a:p>
            <a:pPr lvl="0" algn="ctr" hangingPunct="1"/>
            <a:r>
              <a:rPr lang="fi-FI" dirty="0">
                <a:latin typeface="Arial" pitchFamily="34"/>
              </a:rPr>
              <a:t>Suomen Ajokoirajärjestö</a:t>
            </a:r>
            <a:br>
              <a:rPr lang="fi-FI" dirty="0">
                <a:latin typeface="Arial" pitchFamily="34"/>
              </a:rPr>
            </a:br>
            <a:r>
              <a:rPr lang="fi-FI" dirty="0">
                <a:latin typeface="Arial" pitchFamily="34"/>
              </a:rPr>
              <a:t> Suomen Beaglejärjestö</a:t>
            </a:r>
          </a:p>
        </p:txBody>
      </p:sp>
      <p:sp>
        <p:nvSpPr>
          <p:cNvPr id="5" name="Tekstin paikkamerkki 4"/>
          <p:cNvSpPr txBox="1">
            <a:spLocks noGrp="1"/>
          </p:cNvSpPr>
          <p:nvPr>
            <p:ph type="body" idx="4294967295"/>
          </p:nvPr>
        </p:nvSpPr>
        <p:spPr>
          <a:xfrm>
            <a:off x="0" y="2469240"/>
            <a:ext cx="9072563" cy="1311128"/>
          </a:xfrm>
        </p:spPr>
        <p:txBody>
          <a:bodyPr>
            <a:spAutoFit/>
          </a:bodyPr>
          <a:lstStyle/>
          <a:p>
            <a:pPr marL="0" lvl="0" indent="0" algn="ctr" hangingPunct="1">
              <a:buNone/>
            </a:pPr>
            <a:r>
              <a:rPr lang="fi-FI" sz="4400" dirty="0"/>
              <a:t> </a:t>
            </a:r>
            <a:br>
              <a:rPr lang="fi-FI" sz="4400" dirty="0"/>
            </a:br>
            <a:endParaRPr lang="fi-FI"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472803"/>
            <a:ext cx="10080625" cy="535531"/>
          </a:xfrm>
        </p:spPr>
        <p:txBody>
          <a:bodyPr wrap="square" anchor="t" anchorCtr="1">
            <a:spAutoFit/>
          </a:bodyPr>
          <a:lstStyle/>
          <a:p>
            <a:pPr lvl="0"/>
            <a:r>
              <a:rPr lang="fi-FI" sz="3200" b="1" dirty="0">
                <a:latin typeface="Arial" pitchFamily="34"/>
                <a:cs typeface="Tahoma" pitchFamily="2"/>
              </a:rPr>
              <a:t>1. KOKEEN JÄRJESTÄMINEN</a:t>
            </a:r>
          </a:p>
        </p:txBody>
      </p:sp>
      <p:sp>
        <p:nvSpPr>
          <p:cNvPr id="3" name="Tekstin paikkamerkki 2"/>
          <p:cNvSpPr txBox="1">
            <a:spLocks noGrp="1"/>
          </p:cNvSpPr>
          <p:nvPr>
            <p:ph type="body" idx="4294967295"/>
          </p:nvPr>
        </p:nvSpPr>
        <p:spPr>
          <a:xfrm>
            <a:off x="-1" y="1394847"/>
            <a:ext cx="10080625" cy="6164828"/>
          </a:xfrm>
        </p:spPr>
        <p:txBody>
          <a:bodyPr vert="horz" lIns="360000" tIns="36000" rIns="0" bIns="36000" rtlCol="0" anchor="t" anchorCtr="0">
            <a:noAutofit/>
          </a:bodyPr>
          <a:lstStyle/>
          <a:p>
            <a:pPr marL="0" indent="0">
              <a:lnSpc>
                <a:spcPct val="100000"/>
              </a:lnSpc>
              <a:spcBef>
                <a:spcPts val="600"/>
              </a:spcBef>
              <a:spcAft>
                <a:spcPts val="600"/>
              </a:spcAft>
              <a:buSzPct val="100000"/>
              <a:buNone/>
            </a:pPr>
            <a:r>
              <a:rPr lang="fi-FI" sz="3200" b="1" dirty="0">
                <a:latin typeface="Arial" pitchFamily="34"/>
              </a:rPr>
              <a:t>Kokeiden suunnittelu</a:t>
            </a:r>
          </a:p>
          <a:p>
            <a:pPr>
              <a:lnSpc>
                <a:spcPct val="100000"/>
              </a:lnSpc>
              <a:spcBef>
                <a:spcPts val="600"/>
              </a:spcBef>
              <a:spcAft>
                <a:spcPts val="600"/>
              </a:spcAft>
              <a:buSzPct val="100000"/>
            </a:pPr>
            <a:r>
              <a:rPr lang="fi-FI" sz="2400" dirty="0">
                <a:latin typeface="Arial" pitchFamily="34"/>
              </a:rPr>
              <a:t>Suunniteltava seuraavan toimintakauden kokeet yhdistyksen toimintasuunnitelmaan, yhdistyksen vuosikokouksessa käsiteltäväksi.</a:t>
            </a:r>
          </a:p>
          <a:p>
            <a:pPr>
              <a:lnSpc>
                <a:spcPct val="100000"/>
              </a:lnSpc>
              <a:spcBef>
                <a:spcPts val="600"/>
              </a:spcBef>
              <a:spcAft>
                <a:spcPts val="600"/>
              </a:spcAft>
              <a:buSzPct val="100000"/>
            </a:pPr>
            <a:r>
              <a:rPr lang="fi-FI" sz="2400" dirty="0">
                <a:latin typeface="Arial" pitchFamily="34"/>
              </a:rPr>
              <a:t>Talousarviota varten suunniteltava kokeen rahoitus ja mahdollisuudet sponsorointiin” (esim. palkinnot)</a:t>
            </a:r>
          </a:p>
          <a:p>
            <a:pPr marL="457200" indent="-457200">
              <a:lnSpc>
                <a:spcPct val="100000"/>
              </a:lnSpc>
              <a:spcBef>
                <a:spcPts val="600"/>
              </a:spcBef>
              <a:spcAft>
                <a:spcPts val="600"/>
              </a:spcAft>
              <a:buSzPct val="100000"/>
              <a:buFont typeface="+mj-lt"/>
              <a:buAutoNum type="arabicPeriod"/>
            </a:pPr>
            <a:r>
              <a:rPr lang="fi-FI" sz="2400" dirty="0">
                <a:latin typeface="Arial" pitchFamily="34"/>
              </a:rPr>
              <a:t>Suunnitelmassa on huomioitava ko. koe ja sen tarpeellisuus</a:t>
            </a:r>
          </a:p>
          <a:p>
            <a:pPr marL="457200" indent="-457200">
              <a:lnSpc>
                <a:spcPct val="100000"/>
              </a:lnSpc>
              <a:spcBef>
                <a:spcPts val="600"/>
              </a:spcBef>
              <a:spcAft>
                <a:spcPts val="600"/>
              </a:spcAft>
              <a:buSzPct val="100000"/>
              <a:buFont typeface="+mj-lt"/>
              <a:buAutoNum type="arabicPeriod"/>
            </a:pPr>
            <a:r>
              <a:rPr lang="fi-FI" sz="2400" dirty="0">
                <a:latin typeface="Arial" pitchFamily="34"/>
              </a:rPr>
              <a:t>Järjestäjän oltava SKL:n jäsen</a:t>
            </a:r>
          </a:p>
          <a:p>
            <a:pPr marL="457200" indent="-457200">
              <a:lnSpc>
                <a:spcPct val="100000"/>
              </a:lnSpc>
              <a:spcBef>
                <a:spcPts val="600"/>
              </a:spcBef>
              <a:spcAft>
                <a:spcPts val="600"/>
              </a:spcAft>
              <a:buSzPct val="100000"/>
              <a:buFont typeface="+mj-lt"/>
              <a:buAutoNum type="arabicPeriod"/>
            </a:pPr>
            <a:r>
              <a:rPr lang="fi-FI" sz="2400" dirty="0">
                <a:latin typeface="Arial" pitchFamily="34"/>
              </a:rPr>
              <a:t>Koetoimikunnan muodostaminen</a:t>
            </a:r>
          </a:p>
          <a:p>
            <a:pPr marL="457200" indent="-457200">
              <a:lnSpc>
                <a:spcPct val="100000"/>
              </a:lnSpc>
              <a:spcBef>
                <a:spcPts val="600"/>
              </a:spcBef>
              <a:spcAft>
                <a:spcPts val="600"/>
              </a:spcAft>
              <a:buSzPct val="100000"/>
              <a:buFont typeface="+mj-lt"/>
              <a:buAutoNum type="arabicPeriod"/>
            </a:pPr>
            <a:r>
              <a:rPr lang="fi-FI" sz="2400" dirty="0">
                <a:latin typeface="Arial" pitchFamily="34"/>
              </a:rPr>
              <a:t>Yhteistyö lähialueen muiden järjestäjien kanssa (sopivat           koemaastot)</a:t>
            </a:r>
          </a:p>
          <a:p>
            <a:pPr marL="457200" indent="-457200">
              <a:lnSpc>
                <a:spcPct val="100000"/>
              </a:lnSpc>
              <a:spcBef>
                <a:spcPts val="600"/>
              </a:spcBef>
              <a:spcAft>
                <a:spcPts val="600"/>
              </a:spcAft>
              <a:buSzPct val="100000"/>
              <a:buFont typeface="+mj-lt"/>
              <a:buAutoNum type="arabicPeriod"/>
            </a:pPr>
            <a:r>
              <a:rPr lang="fi-FI" sz="2400" dirty="0">
                <a:latin typeface="Arial" pitchFamily="34"/>
              </a:rPr>
              <a:t>Mahdollisimman tasainen kilpailumahdollisuus eri                     maastoissa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0" y="542441"/>
            <a:ext cx="10080625" cy="6757261"/>
          </a:xfrm>
        </p:spPr>
        <p:txBody>
          <a:bodyPr lIns="360000" anchor="t" anchorCtr="0">
            <a:noAutofit/>
          </a:bodyPr>
          <a:lstStyle/>
          <a:p>
            <a:pPr marL="457200" lvl="0" indent="-457200" algn="l">
              <a:spcBef>
                <a:spcPts val="1159"/>
              </a:spcBef>
              <a:spcAft>
                <a:spcPts val="1159"/>
              </a:spcAft>
              <a:buFont typeface="+mj-lt"/>
              <a:buAutoNum type="arabicPeriod" startAt="6"/>
            </a:pPr>
            <a:r>
              <a:rPr lang="fi-FI" sz="2400" dirty="0">
                <a:latin typeface="Arial" pitchFamily="34"/>
              </a:rPr>
              <a:t>Kokeen keskuspaikan suunnittelu</a:t>
            </a:r>
          </a:p>
          <a:p>
            <a:pPr marL="846871" lvl="3" indent="-342900" hangingPunct="0">
              <a:spcBef>
                <a:spcPts val="1159"/>
              </a:spcBef>
              <a:spcAft>
                <a:spcPts val="1159"/>
              </a:spcAft>
              <a:buSzPct val="100000"/>
            </a:pPr>
            <a:r>
              <a:rPr lang="fi-FI" sz="2400" dirty="0">
                <a:latin typeface="Arial" pitchFamily="34"/>
              </a:rPr>
              <a:t>Tarkoituksenmukainen keskuspaikka</a:t>
            </a:r>
          </a:p>
          <a:p>
            <a:pPr marL="846871" lvl="3" indent="-342900" hangingPunct="0">
              <a:spcBef>
                <a:spcPts val="1159"/>
              </a:spcBef>
              <a:spcAft>
                <a:spcPts val="1159"/>
              </a:spcAft>
              <a:buSzPct val="100000"/>
            </a:pPr>
            <a:r>
              <a:rPr lang="fi-FI" sz="2400" dirty="0">
                <a:latin typeface="Arial" pitchFamily="34"/>
              </a:rPr>
              <a:t>Sijainniltaan mahdollisimman keskeinen</a:t>
            </a:r>
          </a:p>
          <a:p>
            <a:pPr marL="846871" lvl="3" indent="-342900" hangingPunct="0">
              <a:spcBef>
                <a:spcPts val="1159"/>
              </a:spcBef>
              <a:spcAft>
                <a:spcPts val="1159"/>
              </a:spcAft>
              <a:buSzPct val="100000"/>
            </a:pPr>
            <a:r>
              <a:rPr lang="fi-FI" sz="2400" dirty="0">
                <a:latin typeface="Arial" pitchFamily="34"/>
              </a:rPr>
              <a:t>Koemaastoihin max.100 km</a:t>
            </a:r>
          </a:p>
          <a:p>
            <a:pPr marL="457200" lvl="0" indent="-457200" algn="l">
              <a:spcBef>
                <a:spcPts val="1159"/>
              </a:spcBef>
              <a:spcAft>
                <a:spcPts val="1159"/>
              </a:spcAft>
              <a:buFont typeface="+mj-lt"/>
              <a:buAutoNum type="arabicPeriod" startAt="6"/>
            </a:pPr>
            <a:r>
              <a:rPr lang="fi-FI" sz="2400" dirty="0">
                <a:latin typeface="Arial" pitchFamily="34"/>
              </a:rPr>
              <a:t>Varmistettava maastojen saanti</a:t>
            </a:r>
          </a:p>
          <a:p>
            <a:pPr marL="457200" lvl="0" indent="-457200" algn="l">
              <a:spcBef>
                <a:spcPts val="1159"/>
              </a:spcBef>
              <a:spcAft>
                <a:spcPts val="1159"/>
              </a:spcAft>
              <a:buFont typeface="+mj-lt"/>
              <a:buAutoNum type="arabicPeriod" startAt="6"/>
            </a:pPr>
            <a:r>
              <a:rPr lang="fi-FI" sz="2400" dirty="0">
                <a:latin typeface="Arial" pitchFamily="34"/>
              </a:rPr>
              <a:t>Varataan sihteerille tietokone ja tulostin</a:t>
            </a:r>
          </a:p>
          <a:p>
            <a:pPr marL="457200" lvl="0" indent="-457200" algn="l">
              <a:spcBef>
                <a:spcPts val="1159"/>
              </a:spcBef>
              <a:spcAft>
                <a:spcPts val="1159"/>
              </a:spcAft>
              <a:buFont typeface="+mj-lt"/>
              <a:buAutoNum type="arabicPeriod" startAt="6"/>
            </a:pPr>
            <a:r>
              <a:rPr lang="fi-FI" sz="2400" dirty="0">
                <a:latin typeface="Arial" pitchFamily="34"/>
              </a:rPr>
              <a:t>Tilataan tarvittava määrä maastokortteja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20405"/>
            <a:ext cx="10080625" cy="535531"/>
          </a:xfrm>
        </p:spPr>
        <p:txBody>
          <a:bodyPr wrap="square" anchor="t" anchorCtr="1">
            <a:spAutoFit/>
          </a:bodyPr>
          <a:lstStyle/>
          <a:p>
            <a:pPr lvl="0"/>
            <a:r>
              <a:rPr lang="fi-FI" sz="3200" b="1" dirty="0">
                <a:latin typeface="Arial" pitchFamily="34"/>
                <a:cs typeface="Tahoma" pitchFamily="2"/>
              </a:rPr>
              <a:t>2. Toimenpiteet kokeessa</a:t>
            </a:r>
          </a:p>
        </p:txBody>
      </p:sp>
      <p:sp>
        <p:nvSpPr>
          <p:cNvPr id="3" name="Alaotsikko 2"/>
          <p:cNvSpPr txBox="1">
            <a:spLocks noGrp="1"/>
          </p:cNvSpPr>
          <p:nvPr>
            <p:ph type="subTitle" idx="4294967295"/>
          </p:nvPr>
        </p:nvSpPr>
        <p:spPr>
          <a:xfrm>
            <a:off x="0" y="1270860"/>
            <a:ext cx="9925642" cy="6288815"/>
          </a:xfrm>
        </p:spPr>
        <p:txBody>
          <a:bodyPr lIns="360000" anchor="t" anchorCtr="0">
            <a:normAutofit/>
          </a:bodyPr>
          <a:lstStyle/>
          <a:p>
            <a:pPr marL="0" lvl="0" indent="0" algn="l">
              <a:spcBef>
                <a:spcPts val="581"/>
              </a:spcBef>
              <a:spcAft>
                <a:spcPts val="581"/>
              </a:spcAft>
              <a:buSzPct val="100000"/>
              <a:buNone/>
            </a:pPr>
            <a:r>
              <a:rPr lang="fi-FI" sz="2800" b="1" dirty="0">
                <a:latin typeface="Arial" pitchFamily="34"/>
              </a:rPr>
              <a:t>2.1. Koetoimikunta</a:t>
            </a:r>
          </a:p>
          <a:p>
            <a:pPr lvl="0" algn="l">
              <a:spcBef>
                <a:spcPts val="581"/>
              </a:spcBef>
              <a:spcAft>
                <a:spcPts val="581"/>
              </a:spcAft>
              <a:buSzPct val="100000"/>
            </a:pPr>
            <a:r>
              <a:rPr lang="fi-FI" sz="2400" dirty="0">
                <a:latin typeface="Arial" pitchFamily="34"/>
              </a:rPr>
              <a:t>Koetoimikunnan puheenjohtaja (yleensä kokeesta vastaava toimitsija)</a:t>
            </a:r>
          </a:p>
          <a:p>
            <a:pPr lvl="0" algn="l">
              <a:spcBef>
                <a:spcPts val="581"/>
              </a:spcBef>
              <a:spcAft>
                <a:spcPts val="581"/>
              </a:spcAft>
              <a:buSzPct val="100000"/>
            </a:pPr>
            <a:r>
              <a:rPr lang="fi-FI" sz="2400" dirty="0">
                <a:latin typeface="Arial" pitchFamily="34"/>
              </a:rPr>
              <a:t>Jahtivouti / maastomestari, (joka samalla on varapuheenjohtaja)</a:t>
            </a:r>
          </a:p>
          <a:p>
            <a:pPr lvl="0" algn="l">
              <a:spcBef>
                <a:spcPts val="581"/>
              </a:spcBef>
              <a:spcAft>
                <a:spcPts val="581"/>
              </a:spcAft>
              <a:buSzPct val="100000"/>
            </a:pPr>
            <a:r>
              <a:rPr lang="fi-FI" sz="2400" dirty="0">
                <a:latin typeface="Arial" pitchFamily="34"/>
              </a:rPr>
              <a:t>Koetoimitsija (toimii useimmiten koesihteerinä)</a:t>
            </a:r>
          </a:p>
          <a:p>
            <a:pPr lvl="0" algn="l">
              <a:spcBef>
                <a:spcPts val="581"/>
              </a:spcBef>
              <a:spcAft>
                <a:spcPts val="581"/>
              </a:spcAft>
              <a:buSzPct val="100000"/>
            </a:pPr>
            <a:r>
              <a:rPr lang="fi-FI" sz="2400" dirty="0">
                <a:latin typeface="Arial" pitchFamily="34"/>
              </a:rPr>
              <a:t>Koesihteeri ja rahastonhoitaja</a:t>
            </a:r>
          </a:p>
          <a:p>
            <a:pPr lvl="0" algn="l">
              <a:spcBef>
                <a:spcPts val="581"/>
              </a:spcBef>
              <a:spcAft>
                <a:spcPts val="581"/>
              </a:spcAft>
              <a:buSzPct val="100000"/>
            </a:pPr>
            <a:r>
              <a:rPr lang="fi-FI" sz="2400" dirty="0">
                <a:latin typeface="Arial" pitchFamily="34"/>
              </a:rPr>
              <a:t>Kokeiden suuruudesta ja paikallisista olosuhteista riippuen voidaan tehtäviä jakaa useammille henkilöille, esim.</a:t>
            </a:r>
          </a:p>
          <a:p>
            <a:pPr marL="1350844" lvl="5" indent="-342900" hangingPunct="0">
              <a:spcBef>
                <a:spcPts val="581"/>
              </a:spcBef>
              <a:spcAft>
                <a:spcPts val="581"/>
              </a:spcAft>
              <a:buSzPct val="100000"/>
            </a:pPr>
            <a:r>
              <a:rPr lang="fi-FI" sz="2400" dirty="0">
                <a:latin typeface="Arial" pitchFamily="34"/>
              </a:rPr>
              <a:t>huoltopäällikkö</a:t>
            </a:r>
          </a:p>
          <a:p>
            <a:pPr marL="1350844" lvl="5" indent="-342900" hangingPunct="0">
              <a:spcBef>
                <a:spcPts val="581"/>
              </a:spcBef>
              <a:spcAft>
                <a:spcPts val="581"/>
              </a:spcAft>
              <a:buSzPct val="100000"/>
            </a:pPr>
            <a:r>
              <a:rPr lang="fi-FI" sz="2400" dirty="0">
                <a:latin typeface="Arial" pitchFamily="34"/>
              </a:rPr>
              <a:t>rahastonhoitaja</a:t>
            </a:r>
          </a:p>
          <a:p>
            <a:pPr marL="1350844" lvl="5" indent="-342900" hangingPunct="0">
              <a:spcBef>
                <a:spcPts val="581"/>
              </a:spcBef>
              <a:spcAft>
                <a:spcPts val="581"/>
              </a:spcAft>
              <a:buSzPct val="100000"/>
            </a:pPr>
            <a:r>
              <a:rPr lang="fi-FI" sz="2400" dirty="0">
                <a:latin typeface="Arial" pitchFamily="34"/>
              </a:rPr>
              <a:t>kuljetuspäällikkö</a:t>
            </a:r>
          </a:p>
          <a:p>
            <a:pPr marL="1350844" lvl="5" indent="-342900" hangingPunct="0">
              <a:spcBef>
                <a:spcPts val="581"/>
              </a:spcBef>
              <a:spcAft>
                <a:spcPts val="581"/>
              </a:spcAft>
              <a:buSzPct val="100000"/>
            </a:pPr>
            <a:r>
              <a:rPr lang="fi-FI" sz="2400" dirty="0">
                <a:latin typeface="Arial" pitchFamily="34"/>
              </a:rPr>
              <a:t>majoituspäällikkö</a:t>
            </a:r>
          </a:p>
          <a:p>
            <a:pPr marL="1350844" lvl="5" indent="-342900" hangingPunct="0">
              <a:spcBef>
                <a:spcPts val="581"/>
              </a:spcBef>
              <a:spcAft>
                <a:spcPts val="581"/>
              </a:spcAft>
              <a:buSzPct val="100000"/>
            </a:pPr>
            <a:r>
              <a:rPr lang="fi-FI" sz="2400" dirty="0">
                <a:latin typeface="Arial" pitchFamily="34"/>
              </a:rPr>
              <a:t>muonituspäällikkö</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5" name="Otsikko 4"/>
          <p:cNvSpPr>
            <a:spLocks noGrp="1"/>
          </p:cNvSpPr>
          <p:nvPr>
            <p:ph type="ctrTitle"/>
          </p:nvPr>
        </p:nvSpPr>
        <p:spPr>
          <a:xfrm>
            <a:off x="0" y="542440"/>
            <a:ext cx="9965410" cy="728420"/>
          </a:xfrm>
        </p:spPr>
        <p:txBody>
          <a:bodyPr>
            <a:normAutofit/>
          </a:bodyPr>
          <a:lstStyle/>
          <a:p>
            <a:r>
              <a:rPr lang="fi-FI" sz="3600" b="1" dirty="0">
                <a:latin typeface="Arial" pitchFamily="34"/>
              </a:rPr>
              <a:t>2.2. Ensimmäinen kokous</a:t>
            </a:r>
            <a:endParaRPr lang="fi-FI" sz="3200" dirty="0">
              <a:latin typeface="Arial" panose="020B0604020202020204" pitchFamily="34" charset="0"/>
              <a:cs typeface="Arial" panose="020B0604020202020204" pitchFamily="34" charset="0"/>
            </a:endParaRPr>
          </a:p>
        </p:txBody>
      </p:sp>
      <p:sp>
        <p:nvSpPr>
          <p:cNvPr id="2" name="Alaotsikko 1"/>
          <p:cNvSpPr txBox="1">
            <a:spLocks noGrp="1"/>
          </p:cNvSpPr>
          <p:nvPr>
            <p:ph type="subTitle" idx="1"/>
          </p:nvPr>
        </p:nvSpPr>
        <p:spPr>
          <a:xfrm>
            <a:off x="201478" y="1735810"/>
            <a:ext cx="9763932" cy="5393410"/>
          </a:xfrm>
        </p:spPr>
        <p:txBody>
          <a:bodyPr anchor="t">
            <a:normAutofit/>
          </a:bodyPr>
          <a:lstStyle/>
          <a:p>
            <a:pPr marL="0" lvl="0" indent="0" algn="l">
              <a:buNone/>
            </a:pPr>
            <a:endParaRPr lang="fi-FI" sz="2800" b="1" dirty="0">
              <a:latin typeface="Arial" pitchFamily="34"/>
            </a:endParaRPr>
          </a:p>
          <a:p>
            <a:pPr marL="0" lvl="0" indent="0" algn="l">
              <a:spcAft>
                <a:spcPts val="0"/>
              </a:spcAft>
              <a:buNone/>
            </a:pPr>
            <a:r>
              <a:rPr lang="fi-FI" sz="2400" dirty="0">
                <a:latin typeface="Arial" pitchFamily="34"/>
              </a:rPr>
              <a:t>1. Koetoimikunnan järjestäytyminen ja tehtävien jako</a:t>
            </a:r>
          </a:p>
          <a:p>
            <a:pPr marL="0" lvl="0" indent="0" algn="l">
              <a:spcAft>
                <a:spcPts val="0"/>
              </a:spcAft>
              <a:buNone/>
            </a:pPr>
            <a:endParaRPr lang="fi-FI" sz="2400" dirty="0">
              <a:latin typeface="Arial" pitchFamily="34"/>
            </a:endParaRPr>
          </a:p>
          <a:p>
            <a:pPr marL="0" lvl="0" indent="0" algn="l">
              <a:spcAft>
                <a:spcPts val="0"/>
              </a:spcAft>
              <a:buNone/>
            </a:pPr>
            <a:r>
              <a:rPr lang="fi-FI" sz="2400" dirty="0">
                <a:latin typeface="Arial" pitchFamily="34"/>
              </a:rPr>
              <a:t>2. Ajokoe järjestetään</a:t>
            </a:r>
          </a:p>
          <a:p>
            <a:pPr marL="685800" lvl="2" indent="-457200" algn="l" hangingPunct="0">
              <a:buSzPct val="100000"/>
              <a:buFont typeface="Arial" panose="020B0604020202020204" pitchFamily="34" charset="0"/>
              <a:buChar char="•"/>
            </a:pPr>
            <a:r>
              <a:rPr lang="fi-FI" sz="2400" dirty="0">
                <a:latin typeface="Arial" pitchFamily="34"/>
              </a:rPr>
              <a:t>Yksipäiväisenä</a:t>
            </a:r>
          </a:p>
          <a:p>
            <a:pPr marL="685800" lvl="2" indent="-457200" algn="l" hangingPunct="0">
              <a:buSzPct val="100000"/>
              <a:buFont typeface="Arial" panose="020B0604020202020204" pitchFamily="34" charset="0"/>
              <a:buChar char="•"/>
            </a:pPr>
            <a:r>
              <a:rPr lang="fi-FI" sz="2400" dirty="0">
                <a:latin typeface="Arial" pitchFamily="34"/>
              </a:rPr>
              <a:t>Kahtena peräkkäisenä yhdenpäivän kokeena</a:t>
            </a:r>
          </a:p>
          <a:p>
            <a:pPr marL="685800" lvl="2" indent="-457200" algn="l" hangingPunct="0">
              <a:buSzPct val="100000"/>
              <a:buFont typeface="Arial" panose="020B0604020202020204" pitchFamily="34" charset="0"/>
              <a:buChar char="•"/>
            </a:pPr>
            <a:r>
              <a:rPr lang="fi-FI" sz="2400" dirty="0">
                <a:latin typeface="Arial" pitchFamily="34"/>
              </a:rPr>
              <a:t>Koekauden kokeena</a:t>
            </a:r>
          </a:p>
          <a:p>
            <a:pPr lvl="0" algn="l"/>
            <a:endParaRPr lang="fi-FI" sz="2800" dirty="0">
              <a:latin typeface="Arial" pitchFamily="34"/>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257497" y="1113044"/>
            <a:ext cx="9823128" cy="6395597"/>
          </a:xfrm>
        </p:spPr>
        <p:txBody>
          <a:bodyPr wrap="square" anchor="t" anchorCtr="0">
            <a:spAutoFit/>
          </a:bodyPr>
          <a:lstStyle/>
          <a:p>
            <a:pPr lvl="0" algn="l">
              <a:lnSpc>
                <a:spcPct val="100000"/>
              </a:lnSpc>
              <a:spcBef>
                <a:spcPts val="0"/>
              </a:spcBef>
              <a:buSzPct val="100000"/>
            </a:pPr>
            <a:r>
              <a:rPr lang="fi-FI" sz="2400" dirty="0">
                <a:latin typeface="Arial" pitchFamily="34"/>
              </a:rPr>
              <a:t>Koeanomuksen laatijalla tulee olla yhdistyksen oikeudet</a:t>
            </a:r>
          </a:p>
          <a:p>
            <a:pPr marL="0" lvl="0" indent="0" algn="l">
              <a:lnSpc>
                <a:spcPct val="100000"/>
              </a:lnSpc>
              <a:spcBef>
                <a:spcPts val="0"/>
              </a:spcBef>
              <a:buSzPct val="100000"/>
              <a:buNone/>
            </a:pPr>
            <a:r>
              <a:rPr lang="fi-FI" sz="2400" dirty="0">
                <a:latin typeface="Arial" pitchFamily="34"/>
              </a:rPr>
              <a:t>   Kennelliiton omakoira- järjestelmässä</a:t>
            </a:r>
          </a:p>
          <a:p>
            <a:pPr lvl="1">
              <a:lnSpc>
                <a:spcPct val="100000"/>
              </a:lnSpc>
              <a:spcBef>
                <a:spcPts val="0"/>
              </a:spcBef>
            </a:pPr>
            <a:r>
              <a:rPr lang="fi-FI" sz="2400" dirty="0">
                <a:latin typeface="Arial" pitchFamily="34"/>
              </a:rPr>
              <a:t>www. omakoira.kennelliitto.fi</a:t>
            </a:r>
          </a:p>
          <a:p>
            <a:pPr marL="360000" lvl="3" indent="0" hangingPunct="0">
              <a:spcBef>
                <a:spcPts val="870"/>
              </a:spcBef>
              <a:spcAft>
                <a:spcPts val="870"/>
              </a:spcAft>
              <a:buNone/>
            </a:pPr>
            <a:endParaRPr lang="fi-FI" sz="2400" dirty="0">
              <a:latin typeface="Arial" pitchFamily="34"/>
            </a:endParaRPr>
          </a:p>
          <a:p>
            <a:pPr marL="0" lvl="0" indent="0" algn="l">
              <a:lnSpc>
                <a:spcPct val="100000"/>
              </a:lnSpc>
              <a:spcBef>
                <a:spcPts val="600"/>
              </a:spcBef>
              <a:spcAft>
                <a:spcPts val="600"/>
              </a:spcAft>
              <a:buNone/>
            </a:pPr>
            <a:r>
              <a:rPr lang="fi-FI" sz="2400" dirty="0">
                <a:latin typeface="Arial" pitchFamily="34"/>
              </a:rPr>
              <a:t> 1. Tapahtumatyyppi</a:t>
            </a:r>
          </a:p>
          <a:p>
            <a:pPr marL="846872" lvl="4" indent="-342900" hangingPunct="0">
              <a:lnSpc>
                <a:spcPct val="100000"/>
              </a:lnSpc>
              <a:spcBef>
                <a:spcPts val="600"/>
              </a:spcBef>
              <a:spcAft>
                <a:spcPts val="600"/>
              </a:spcAft>
              <a:buSzPct val="100000"/>
            </a:pPr>
            <a:r>
              <a:rPr lang="fi-FI" sz="2400" dirty="0">
                <a:latin typeface="Arial" pitchFamily="34"/>
              </a:rPr>
              <a:t>yleinen, jäsentenvälinen, kv, sm, pm ym.</a:t>
            </a:r>
          </a:p>
          <a:p>
            <a:pPr marL="0" lvl="0" indent="0" algn="l">
              <a:lnSpc>
                <a:spcPct val="100000"/>
              </a:lnSpc>
              <a:spcBef>
                <a:spcPts val="600"/>
              </a:spcBef>
              <a:spcAft>
                <a:spcPts val="600"/>
              </a:spcAft>
              <a:buNone/>
            </a:pPr>
            <a:r>
              <a:rPr lang="fi-FI" sz="2400" dirty="0">
                <a:latin typeface="Arial" pitchFamily="34"/>
              </a:rPr>
              <a:t> 2. Aika, kennelpiiri, paikkakunta, paikka (koepaikka)</a:t>
            </a:r>
          </a:p>
          <a:p>
            <a:pPr marL="0" lvl="0" indent="0" algn="l">
              <a:lnSpc>
                <a:spcPct val="100000"/>
              </a:lnSpc>
              <a:spcBef>
                <a:spcPts val="600"/>
              </a:spcBef>
              <a:spcAft>
                <a:spcPts val="600"/>
              </a:spcAft>
              <a:buNone/>
            </a:pPr>
            <a:r>
              <a:rPr lang="fi-FI" sz="2400" dirty="0">
                <a:latin typeface="Arial" pitchFamily="34"/>
              </a:rPr>
              <a:t> 3. Valitaan koemuoto:  AJOK, BEAJ ,KEAJ</a:t>
            </a:r>
          </a:p>
          <a:p>
            <a:pPr marL="0" lvl="0" indent="0" algn="l">
              <a:lnSpc>
                <a:spcPct val="100000"/>
              </a:lnSpc>
              <a:spcBef>
                <a:spcPts val="600"/>
              </a:spcBef>
              <a:spcAft>
                <a:spcPts val="600"/>
              </a:spcAft>
              <a:buNone/>
            </a:pPr>
            <a:r>
              <a:rPr lang="fi-FI" sz="2400" dirty="0">
                <a:latin typeface="Arial" pitchFamily="34"/>
              </a:rPr>
              <a:t> 4. Ylituomarin ja varamiehen tiedot</a:t>
            </a:r>
          </a:p>
          <a:p>
            <a:pPr marL="846871" lvl="3" indent="-342900" hangingPunct="0">
              <a:lnSpc>
                <a:spcPct val="100000"/>
              </a:lnSpc>
              <a:spcBef>
                <a:spcPts val="600"/>
              </a:spcBef>
              <a:spcAft>
                <a:spcPts val="600"/>
              </a:spcAft>
              <a:buSzPct val="100000"/>
            </a:pPr>
            <a:r>
              <a:rPr lang="fi-FI" sz="2400" dirty="0">
                <a:latin typeface="Arial" pitchFamily="34"/>
              </a:rPr>
              <a:t>Nimi ja YT-numero</a:t>
            </a:r>
          </a:p>
          <a:p>
            <a:pPr marL="846871" lvl="3" indent="-342900" hangingPunct="0">
              <a:lnSpc>
                <a:spcPct val="100000"/>
              </a:lnSpc>
              <a:spcBef>
                <a:spcPts val="600"/>
              </a:spcBef>
              <a:spcAft>
                <a:spcPts val="600"/>
              </a:spcAft>
              <a:buSzPct val="100000"/>
            </a:pPr>
            <a:r>
              <a:rPr lang="fi-FI" sz="2400" dirty="0">
                <a:latin typeface="Arial" pitchFamily="34"/>
              </a:rPr>
              <a:t>Kysytään! Ei nimetä ilman lupaa!</a:t>
            </a:r>
          </a:p>
          <a:p>
            <a:pPr marL="0" lvl="0" indent="0" algn="l">
              <a:lnSpc>
                <a:spcPct val="100000"/>
              </a:lnSpc>
              <a:spcBef>
                <a:spcPts val="600"/>
              </a:spcBef>
              <a:spcAft>
                <a:spcPts val="600"/>
              </a:spcAft>
              <a:buNone/>
            </a:pPr>
            <a:r>
              <a:rPr lang="fi-FI" sz="2400" dirty="0">
                <a:latin typeface="Arial" pitchFamily="34"/>
              </a:rPr>
              <a:t>5. Vastaava koetoimitsija</a:t>
            </a:r>
          </a:p>
          <a:p>
            <a:pPr marL="846871" lvl="3" indent="-342900" hangingPunct="0">
              <a:lnSpc>
                <a:spcPct val="100000"/>
              </a:lnSpc>
              <a:spcBef>
                <a:spcPts val="600"/>
              </a:spcBef>
              <a:spcAft>
                <a:spcPts val="600"/>
              </a:spcAft>
              <a:buSzPct val="100000"/>
            </a:pPr>
            <a:r>
              <a:rPr lang="fi-FI" sz="2400" dirty="0">
                <a:latin typeface="Arial" pitchFamily="34"/>
              </a:rPr>
              <a:t>Nimi ja kennelliiton </a:t>
            </a:r>
            <a:r>
              <a:rPr lang="fi-FI" sz="2400" dirty="0" err="1">
                <a:latin typeface="Arial" pitchFamily="34"/>
              </a:rPr>
              <a:t>jäsennro</a:t>
            </a:r>
            <a:endParaRPr lang="fi-FI" sz="2400" dirty="0">
              <a:latin typeface="Arial" pitchFamily="34"/>
            </a:endParaRPr>
          </a:p>
        </p:txBody>
      </p:sp>
      <p:sp>
        <p:nvSpPr>
          <p:cNvPr id="3" name="Otsikko 2"/>
          <p:cNvSpPr txBox="1">
            <a:spLocks noGrp="1"/>
          </p:cNvSpPr>
          <p:nvPr>
            <p:ph type="title" idx="4294967295"/>
          </p:nvPr>
        </p:nvSpPr>
        <p:spPr>
          <a:xfrm>
            <a:off x="0" y="313894"/>
            <a:ext cx="10080626" cy="457200"/>
          </a:xfrm>
        </p:spPr>
        <p:txBody>
          <a:bodyPr anchor="t" anchorCtr="1">
            <a:normAutofit fontScale="90000"/>
          </a:bodyPr>
          <a:lstStyle/>
          <a:p>
            <a:pPr lvl="0"/>
            <a:r>
              <a:rPr lang="fi-FI" sz="3200" b="1" dirty="0">
                <a:latin typeface="Arial" pitchFamily="34"/>
              </a:rPr>
              <a:t>2.3. Koeanomuksen laadinta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kstiruutu 1"/>
          <p:cNvSpPr txBox="1">
            <a:spLocks noChangeAspect="1"/>
          </p:cNvSpPr>
          <p:nvPr/>
        </p:nvSpPr>
        <p:spPr>
          <a:xfrm>
            <a:off x="123987" y="774917"/>
            <a:ext cx="9394664" cy="5873856"/>
          </a:xfrm>
          <a:prstGeom prst="rect">
            <a:avLst/>
          </a:prstGeom>
          <a:solidFill>
            <a:schemeClr val="bg1"/>
          </a:solidFill>
          <a:ln>
            <a:noFill/>
          </a:ln>
        </p:spPr>
        <p:txBody>
          <a:bodyPr vert="horz" wrap="none" lIns="90000" tIns="45000" rIns="90000" bIns="45000" anchorCtr="0" compatLnSpc="0">
            <a:noAutofit/>
          </a:bodyPr>
          <a:lstStyle/>
          <a:p>
            <a:pPr marL="0" marR="0" lvl="0" indent="0" algn="l" rtl="0" hangingPunct="0">
              <a:spcBef>
                <a:spcPts val="600"/>
              </a:spcBef>
              <a:spcAft>
                <a:spcPts val="600"/>
              </a:spcAft>
              <a:buNone/>
              <a:tabLst/>
            </a:pPr>
            <a:r>
              <a:rPr lang="fi-FI" sz="2400" dirty="0">
                <a:latin typeface="Arial" pitchFamily="34"/>
              </a:rPr>
              <a:t>6. Ilmoittautumisten vastaanottaja</a:t>
            </a:r>
          </a:p>
          <a:p>
            <a:pPr marL="800100" lvl="4" indent="-342900" hangingPunct="0">
              <a:spcBef>
                <a:spcPts val="600"/>
              </a:spcBef>
              <a:spcAft>
                <a:spcPts val="600"/>
              </a:spcAft>
              <a:buSzPct val="100000"/>
              <a:buFont typeface="Arial" panose="020B0604020202020204" pitchFamily="34" charset="0"/>
              <a:buChar char="•"/>
            </a:pPr>
            <a:r>
              <a:rPr lang="fi-FI" sz="2400" dirty="0">
                <a:latin typeface="Arial" pitchFamily="34"/>
              </a:rPr>
              <a:t>Nimi ja mahdollinen Kennelliiton </a:t>
            </a:r>
            <a:r>
              <a:rPr lang="fi-FI" sz="2400" dirty="0" err="1">
                <a:latin typeface="Arial" pitchFamily="34"/>
              </a:rPr>
              <a:t>jäsennro</a:t>
            </a:r>
            <a:endParaRPr lang="fi-FI" sz="2400" dirty="0">
              <a:latin typeface="Arial" pitchFamily="34"/>
            </a:endParaRPr>
          </a:p>
          <a:p>
            <a:pPr marL="800100" lvl="4" indent="-342900" hangingPunct="0">
              <a:spcBef>
                <a:spcPts val="600"/>
              </a:spcBef>
              <a:spcAft>
                <a:spcPts val="600"/>
              </a:spcAft>
              <a:buSzPct val="100000"/>
              <a:buFont typeface="Arial" panose="020B0604020202020204" pitchFamily="34" charset="0"/>
              <a:buChar char="•"/>
            </a:pPr>
            <a:r>
              <a:rPr lang="fi-FI" sz="2400" dirty="0">
                <a:latin typeface="Arial" pitchFamily="34"/>
              </a:rPr>
              <a:t>Muussa tapauksessa muut yhteystiedot</a:t>
            </a:r>
          </a:p>
          <a:p>
            <a:pPr marL="0" marR="0" lvl="0" indent="0" algn="l" rtl="0" hangingPunct="0">
              <a:spcBef>
                <a:spcPts val="600"/>
              </a:spcBef>
              <a:spcAft>
                <a:spcPts val="600"/>
              </a:spcAft>
              <a:buNone/>
              <a:tabLst/>
              <a:defRPr sz="2200">
                <a:latin typeface="Arial" pitchFamily="34"/>
              </a:defRPr>
            </a:pPr>
            <a:r>
              <a:rPr lang="fi-FI" sz="2400" dirty="0">
                <a:latin typeface="Arial" pitchFamily="34"/>
              </a:rPr>
              <a:t>7. Rajoitettu osanotto</a:t>
            </a:r>
          </a:p>
          <a:p>
            <a:pPr marL="800100" lvl="3" indent="-342900" hangingPunct="0">
              <a:spcBef>
                <a:spcPts val="600"/>
              </a:spcBef>
              <a:spcAft>
                <a:spcPts val="600"/>
              </a:spcAft>
              <a:buSzPct val="100000"/>
              <a:buFont typeface="Arial" panose="020B0604020202020204" pitchFamily="34" charset="0"/>
              <a:buChar char="•"/>
              <a:defRPr sz="2200">
                <a:latin typeface="Arial" pitchFamily="34"/>
              </a:defRPr>
            </a:pPr>
            <a:r>
              <a:rPr lang="fi-FI" sz="2400" dirty="0">
                <a:latin typeface="Arial" pitchFamily="34"/>
              </a:rPr>
              <a:t>Valitaan rajoituksen peruste</a:t>
            </a:r>
          </a:p>
          <a:p>
            <a:pPr marL="800100" lvl="3" indent="-342900" hangingPunct="0">
              <a:spcBef>
                <a:spcPts val="600"/>
              </a:spcBef>
              <a:spcAft>
                <a:spcPts val="600"/>
              </a:spcAft>
              <a:buSzPct val="100000"/>
              <a:buFont typeface="Arial" panose="020B0604020202020204" pitchFamily="34" charset="0"/>
              <a:buChar char="•"/>
              <a:defRPr sz="2200">
                <a:latin typeface="Arial" pitchFamily="34"/>
              </a:defRPr>
            </a:pPr>
            <a:r>
              <a:rPr lang="fi-FI" sz="2400" dirty="0">
                <a:latin typeface="Arial" pitchFamily="34"/>
              </a:rPr>
              <a:t>Lisätieto : Rajoitettu osallistuminen on pakko perustella!</a:t>
            </a:r>
          </a:p>
          <a:p>
            <a:pPr marL="0" marR="0" lvl="0" indent="0" algn="l" rtl="0" hangingPunct="0">
              <a:spcBef>
                <a:spcPts val="600"/>
              </a:spcBef>
              <a:spcAft>
                <a:spcPts val="600"/>
              </a:spcAft>
              <a:buNone/>
              <a:tabLst/>
              <a:defRPr sz="2200">
                <a:latin typeface="Arial" pitchFamily="34"/>
              </a:defRPr>
            </a:pPr>
            <a:r>
              <a:rPr lang="fi-FI" sz="2400" dirty="0">
                <a:latin typeface="Arial" pitchFamily="34"/>
              </a:rPr>
              <a:t>8. Osanottomaksu ja maksutiedot</a:t>
            </a:r>
          </a:p>
          <a:p>
            <a:pPr marL="0" marR="0" lvl="0" indent="0" algn="l" rtl="0" hangingPunct="0">
              <a:spcBef>
                <a:spcPts val="600"/>
              </a:spcBef>
              <a:spcAft>
                <a:spcPts val="600"/>
              </a:spcAft>
              <a:buNone/>
              <a:tabLst/>
              <a:defRPr sz="2200">
                <a:latin typeface="Arial" pitchFamily="34"/>
              </a:defRPr>
            </a:pPr>
            <a:r>
              <a:rPr lang="fi-FI" sz="2400" dirty="0">
                <a:latin typeface="Arial" pitchFamily="34"/>
              </a:rPr>
              <a:t>9. Ilmoittautumisen lisätiedot.</a:t>
            </a:r>
          </a:p>
          <a:p>
            <a:pPr marL="800100" lvl="3" indent="-342900" hangingPunct="0">
              <a:spcBef>
                <a:spcPts val="600"/>
              </a:spcBef>
              <a:spcAft>
                <a:spcPts val="600"/>
              </a:spcAft>
              <a:buSzPct val="100000"/>
              <a:buFont typeface="Arial" panose="020B0604020202020204" pitchFamily="34" charset="0"/>
              <a:buChar char="•"/>
              <a:defRPr sz="2200">
                <a:latin typeface="Arial" pitchFamily="34"/>
              </a:defRPr>
            </a:pPr>
            <a:r>
              <a:rPr lang="fi-FI" sz="2400" dirty="0">
                <a:latin typeface="Arial" pitchFamily="34"/>
              </a:rPr>
              <a:t>Esim. maksu etukäteen yllämainitulle tilille tai muu tarpeellinen tieto</a:t>
            </a:r>
          </a:p>
          <a:p>
            <a:pPr marL="0" marR="0" lvl="0" indent="0" algn="l" rtl="0" hangingPunct="0">
              <a:spcBef>
                <a:spcPts val="600"/>
              </a:spcBef>
              <a:spcAft>
                <a:spcPts val="600"/>
              </a:spcAft>
              <a:buNone/>
              <a:tabLst/>
              <a:defRPr sz="2200">
                <a:latin typeface="Arial" pitchFamily="34"/>
              </a:defRPr>
            </a:pPr>
            <a:r>
              <a:rPr lang="fi-FI" sz="2400" dirty="0">
                <a:latin typeface="Arial" pitchFamily="34"/>
              </a:rPr>
              <a:t>10. Ilmoittautumisaika</a:t>
            </a:r>
          </a:p>
          <a:p>
            <a:pPr marL="0" marR="0" lvl="0" indent="0" algn="l" rtl="0" hangingPunct="0">
              <a:spcBef>
                <a:spcPts val="600"/>
              </a:spcBef>
              <a:spcAft>
                <a:spcPts val="600"/>
              </a:spcAft>
              <a:buNone/>
              <a:tabLst/>
              <a:defRPr sz="2200">
                <a:latin typeface="Arial" pitchFamily="34"/>
              </a:defRPr>
            </a:pPr>
            <a:r>
              <a:rPr lang="fi-FI" sz="2400" dirty="0">
                <a:latin typeface="Arial" pitchFamily="34"/>
              </a:rPr>
              <a:t>11. Muut tarvittavat lisätiedot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138195" y="1794306"/>
            <a:ext cx="9942430" cy="5765369"/>
          </a:xfrm>
        </p:spPr>
        <p:txBody>
          <a:bodyPr wrap="square" rIns="0" anchor="t" anchorCtr="0">
            <a:noAutofit/>
          </a:bodyPr>
          <a:lstStyle/>
          <a:p>
            <a:pPr marL="457200" lvl="0" indent="-457200" algn="l">
              <a:lnSpc>
                <a:spcPct val="100000"/>
              </a:lnSpc>
              <a:spcBef>
                <a:spcPts val="600"/>
              </a:spcBef>
              <a:spcAft>
                <a:spcPts val="600"/>
              </a:spcAft>
              <a:buFont typeface="+mj-lt"/>
              <a:buAutoNum type="arabicPeriod"/>
            </a:pPr>
            <a:r>
              <a:rPr lang="fi-FI" sz="2400" dirty="0">
                <a:latin typeface="Arial" pitchFamily="34"/>
              </a:rPr>
              <a:t> Todetaan maastovaraukset ja mahdolliset varamaastot</a:t>
            </a:r>
          </a:p>
          <a:p>
            <a:pPr marL="457200" lvl="0" indent="-457200" algn="l">
              <a:lnSpc>
                <a:spcPct val="100000"/>
              </a:lnSpc>
              <a:spcBef>
                <a:spcPts val="600"/>
              </a:spcBef>
              <a:spcAft>
                <a:spcPts val="600"/>
              </a:spcAft>
              <a:buFont typeface="+mj-lt"/>
              <a:buAutoNum type="arabicPeriod"/>
            </a:pPr>
            <a:r>
              <a:rPr lang="fi-FI" sz="2400" dirty="0">
                <a:latin typeface="Arial" pitchFamily="34"/>
              </a:rPr>
              <a:t> Tuomareiden vahvistukset ja tarvittaessa uusien hankinta</a:t>
            </a:r>
          </a:p>
          <a:p>
            <a:pPr lvl="2">
              <a:lnSpc>
                <a:spcPct val="100000"/>
              </a:lnSpc>
              <a:spcBef>
                <a:spcPts val="600"/>
              </a:spcBef>
              <a:spcAft>
                <a:spcPts val="600"/>
              </a:spcAft>
            </a:pPr>
            <a:r>
              <a:rPr lang="fi-FI" sz="2400" dirty="0">
                <a:latin typeface="Arial" pitchFamily="34"/>
                <a:cs typeface="Arial" pitchFamily="2"/>
              </a:rPr>
              <a:t>Tärkeää! Riittävästi maastontuntevia tuomareita ja oppaita</a:t>
            </a:r>
          </a:p>
          <a:p>
            <a:pPr marL="457200" lvl="0" indent="-457200" algn="l">
              <a:lnSpc>
                <a:spcPct val="100000"/>
              </a:lnSpc>
              <a:spcBef>
                <a:spcPts val="600"/>
              </a:spcBef>
              <a:spcAft>
                <a:spcPts val="600"/>
              </a:spcAft>
              <a:buFont typeface="+mj-lt"/>
              <a:buAutoNum type="arabicPeriod"/>
            </a:pPr>
            <a:r>
              <a:rPr lang="fi-FI" sz="2400" dirty="0">
                <a:latin typeface="Arial" pitchFamily="34"/>
              </a:rPr>
              <a:t>Keskuspaikalle kartta</a:t>
            </a:r>
          </a:p>
          <a:p>
            <a:pPr marL="1465144" lvl="5" indent="-457200" hangingPunct="0">
              <a:lnSpc>
                <a:spcPct val="100000"/>
              </a:lnSpc>
              <a:spcBef>
                <a:spcPts val="600"/>
              </a:spcBef>
              <a:spcAft>
                <a:spcPts val="600"/>
              </a:spcAft>
              <a:buSzPct val="100000"/>
            </a:pPr>
            <a:r>
              <a:rPr lang="fi-FI" sz="2400" dirty="0">
                <a:latin typeface="Arial" pitchFamily="34"/>
                <a:cs typeface="Arial" pitchFamily="2"/>
              </a:rPr>
              <a:t>Koemaastot merkitty</a:t>
            </a:r>
            <a:endParaRPr lang="fi-FI" sz="2400" dirty="0">
              <a:latin typeface="Arial" pitchFamily="34"/>
            </a:endParaRPr>
          </a:p>
          <a:p>
            <a:pPr marL="457200" lvl="0" indent="-457200" algn="l">
              <a:lnSpc>
                <a:spcPct val="100000"/>
              </a:lnSpc>
              <a:spcBef>
                <a:spcPts val="600"/>
              </a:spcBef>
              <a:spcAft>
                <a:spcPts val="600"/>
              </a:spcAft>
              <a:buFont typeface="+mj-lt"/>
              <a:buAutoNum type="arabicPeriod"/>
            </a:pPr>
            <a:r>
              <a:rPr lang="fi-FI" sz="2400" dirty="0">
                <a:latin typeface="Arial" pitchFamily="34"/>
              </a:rPr>
              <a:t>Opasteet ja koemaastotaulut</a:t>
            </a:r>
          </a:p>
          <a:p>
            <a:pPr marL="457200" lvl="0" indent="-457200" algn="l">
              <a:lnSpc>
                <a:spcPct val="100000"/>
              </a:lnSpc>
              <a:spcBef>
                <a:spcPts val="600"/>
              </a:spcBef>
              <a:spcAft>
                <a:spcPts val="600"/>
              </a:spcAft>
              <a:buFont typeface="+mj-lt"/>
              <a:buAutoNum type="arabicPeriod"/>
            </a:pPr>
            <a:r>
              <a:rPr lang="fi-FI" sz="2400" dirty="0">
                <a:latin typeface="Arial" pitchFamily="34"/>
              </a:rPr>
              <a:t>Osanottajien määrän vahvistus ja mahdollisten peruutusten                huomioiminen sekä majoitus -ja muonitusjärjestelyt</a:t>
            </a:r>
          </a:p>
          <a:p>
            <a:pPr marL="457200" lvl="0" indent="-457200" algn="l">
              <a:lnSpc>
                <a:spcPct val="100000"/>
              </a:lnSpc>
              <a:spcBef>
                <a:spcPts val="600"/>
              </a:spcBef>
              <a:spcAft>
                <a:spcPts val="600"/>
              </a:spcAft>
              <a:buFont typeface="+mj-lt"/>
              <a:buAutoNum type="arabicPeriod"/>
            </a:pPr>
            <a:r>
              <a:rPr lang="fi-FI" sz="2400" dirty="0">
                <a:latin typeface="Arial" pitchFamily="34"/>
              </a:rPr>
              <a:t>Palkintojen hankinta, kiertopalkinnot, keräys, ostaminen, mahdolliset ”sponsorit” (toimikunta kokonaisuudessaan)</a:t>
            </a:r>
          </a:p>
        </p:txBody>
      </p:sp>
      <p:sp>
        <p:nvSpPr>
          <p:cNvPr id="3" name="Otsikko 2"/>
          <p:cNvSpPr txBox="1">
            <a:spLocks noGrp="1"/>
          </p:cNvSpPr>
          <p:nvPr>
            <p:ph type="title" idx="4294967295"/>
          </p:nvPr>
        </p:nvSpPr>
        <p:spPr>
          <a:xfrm>
            <a:off x="0" y="684213"/>
            <a:ext cx="8459788" cy="611187"/>
          </a:xfrm>
        </p:spPr>
        <p:txBody>
          <a:bodyPr anchor="t" anchorCtr="1"/>
          <a:lstStyle/>
          <a:p>
            <a:pPr lvl="0"/>
            <a:r>
              <a:rPr lang="fi-FI" sz="3200" b="1" dirty="0">
                <a:latin typeface="Arial" pitchFamily="34"/>
              </a:rPr>
              <a:t>2.4. Toinen tai alustava kokous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kstiruutu 1"/>
          <p:cNvSpPr txBox="1"/>
          <p:nvPr/>
        </p:nvSpPr>
        <p:spPr>
          <a:xfrm>
            <a:off x="170481" y="648000"/>
            <a:ext cx="9405519" cy="4210200"/>
          </a:xfrm>
          <a:prstGeom prst="rect">
            <a:avLst/>
          </a:prstGeom>
          <a:solidFill>
            <a:schemeClr val="bg1"/>
          </a:solidFill>
          <a:ln>
            <a:noFill/>
          </a:ln>
        </p:spPr>
        <p:txBody>
          <a:bodyPr vert="horz" wrap="square" lIns="90000" tIns="45000" rIns="90000" bIns="45000" anchorCtr="0" compatLnSpc="0"/>
          <a:lstStyle/>
          <a:p>
            <a:pPr marL="457200" marR="0" lvl="0" indent="-457200" algn="l" rtl="0" hangingPunct="0">
              <a:lnSpc>
                <a:spcPct val="100000"/>
              </a:lnSpc>
              <a:spcBef>
                <a:spcPts val="0"/>
              </a:spcBef>
              <a:spcAft>
                <a:spcPts val="0"/>
              </a:spcAft>
              <a:buFont typeface="+mj-lt"/>
              <a:buAutoNum type="arabicPeriod" startAt="7"/>
              <a:tabLst/>
            </a:pPr>
            <a:r>
              <a:rPr lang="fi-FI" sz="2200" b="0" i="0" u="none" strike="noStrike" kern="1200" dirty="0">
                <a:ln>
                  <a:noFill/>
                </a:ln>
                <a:latin typeface="Arial" pitchFamily="34"/>
                <a:ea typeface="Microsoft YaHei" pitchFamily="2"/>
                <a:cs typeface="Arial" pitchFamily="2"/>
              </a:rPr>
              <a:t>Lehti – ilmoitukset kokeen järjestämisestä, maastojen rauhoittaminen </a:t>
            </a:r>
            <a:r>
              <a:rPr lang="fi-FI" sz="2200" dirty="0">
                <a:latin typeface="Arial" pitchFamily="34"/>
                <a:ea typeface="Microsoft YaHei" pitchFamily="2"/>
                <a:cs typeface="Arial" pitchFamily="2"/>
              </a:rPr>
              <a:t>           </a:t>
            </a:r>
            <a:r>
              <a:rPr lang="fi-FI" sz="2400" dirty="0">
                <a:latin typeface="Arial" pitchFamily="34"/>
              </a:rPr>
              <a:t>koekäyttöön</a:t>
            </a:r>
            <a:r>
              <a:rPr lang="fi-FI" sz="2200" b="0" i="0" u="none" strike="noStrike" kern="1200" dirty="0">
                <a:ln>
                  <a:noFill/>
                </a:ln>
                <a:latin typeface="Arial" pitchFamily="34"/>
                <a:ea typeface="Microsoft YaHei" pitchFamily="2"/>
                <a:cs typeface="Arial" pitchFamily="2"/>
              </a:rPr>
              <a:t> ja pyyntö olla häiritsemästä koetta (sihteeri)</a:t>
            </a: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endParaRPr lang="fi-FI" sz="2200" b="0" i="0" u="none" strike="noStrike" kern="1200" dirty="0">
              <a:ln>
                <a:noFill/>
              </a:ln>
              <a:latin typeface="Arial" pitchFamily="34"/>
              <a:ea typeface="Microsoft YaHei" pitchFamily="2"/>
              <a:cs typeface="Arial" pitchFamily="2"/>
            </a:endParaRP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endParaRPr lang="fi-FI" sz="2200" b="0" i="0" u="none" strike="noStrike" kern="1200" dirty="0">
              <a:ln>
                <a:noFill/>
              </a:ln>
              <a:latin typeface="Arial" pitchFamily="34"/>
              <a:ea typeface="Microsoft YaHei" pitchFamily="2"/>
              <a:cs typeface="Arial" pitchFamily="2"/>
            </a:endParaRP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r>
              <a:rPr lang="fi-FI" sz="2200" dirty="0">
                <a:latin typeface="Arial" pitchFamily="34"/>
                <a:ea typeface="Microsoft YaHei" pitchFamily="2"/>
                <a:cs typeface="Arial" pitchFamily="2"/>
              </a:rPr>
              <a:t>I</a:t>
            </a:r>
            <a:r>
              <a:rPr lang="fi-FI" sz="2200" b="0" i="0" u="none" strike="noStrike" kern="1200" dirty="0">
                <a:ln>
                  <a:noFill/>
                </a:ln>
                <a:latin typeface="Arial" pitchFamily="34"/>
                <a:ea typeface="Microsoft YaHei" pitchFamily="2"/>
                <a:cs typeface="Arial" pitchFamily="2"/>
              </a:rPr>
              <a:t>lmoitukset ja ajo-ohjeet osanottajille, sekä tuomareille ja muille            tarvitseville (kutsuvieraille, lehdistölle, </a:t>
            </a:r>
            <a:r>
              <a:rPr lang="fi-FI" sz="2200" b="0" i="0" u="none" strike="noStrike" kern="1200" dirty="0" err="1">
                <a:ln>
                  <a:noFill/>
                </a:ln>
                <a:latin typeface="Arial" pitchFamily="34"/>
                <a:ea typeface="Microsoft YaHei" pitchFamily="2"/>
                <a:cs typeface="Arial" pitchFamily="2"/>
              </a:rPr>
              <a:t>jne</a:t>
            </a:r>
            <a:r>
              <a:rPr lang="fi-FI" sz="2200" b="0" i="0" u="none" strike="noStrike" kern="1200" dirty="0">
                <a:ln>
                  <a:noFill/>
                </a:ln>
                <a:latin typeface="Arial" pitchFamily="34"/>
                <a:ea typeface="Microsoft YaHei" pitchFamily="2"/>
                <a:cs typeface="Arial" pitchFamily="2"/>
              </a:rPr>
              <a:t>…)</a:t>
            </a: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endParaRPr lang="fi-FI" sz="2200" b="0" i="0" u="none" strike="noStrike" kern="1200" dirty="0">
              <a:ln>
                <a:noFill/>
              </a:ln>
              <a:latin typeface="Arial" pitchFamily="34"/>
              <a:ea typeface="Microsoft YaHei" pitchFamily="2"/>
              <a:cs typeface="Arial" pitchFamily="2"/>
            </a:endParaRP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r>
              <a:rPr lang="fi-FI" sz="2200" b="0" i="0" u="none" strike="noStrike" kern="1200" dirty="0">
                <a:ln>
                  <a:noFill/>
                </a:ln>
                <a:latin typeface="Arial" pitchFamily="34"/>
                <a:ea typeface="TimesNewRomanPSMT" pitchFamily="18"/>
                <a:cs typeface="Arial" pitchFamily="2"/>
              </a:rPr>
              <a:t>Kokoontumis</a:t>
            </a:r>
            <a:r>
              <a:rPr lang="fi-FI" sz="2200" b="0" i="0" u="none" strike="noStrike" kern="1200" dirty="0">
                <a:ln>
                  <a:noFill/>
                </a:ln>
                <a:latin typeface="Arial" pitchFamily="34"/>
                <a:ea typeface="TimesNewRomanPS-BoldMT" pitchFamily="2"/>
                <a:cs typeface="Arial" pitchFamily="2"/>
              </a:rPr>
              <a:t>ajan</a:t>
            </a:r>
            <a:r>
              <a:rPr lang="fi-FI" sz="2200" b="1" i="0" u="none" strike="noStrike" kern="1200" dirty="0">
                <a:ln>
                  <a:noFill/>
                </a:ln>
                <a:latin typeface="Arial" pitchFamily="34"/>
                <a:ea typeface="TimesNewRomanPS-BoldMT" pitchFamily="2"/>
                <a:cs typeface="Arial" pitchFamily="2"/>
              </a:rPr>
              <a:t> </a:t>
            </a:r>
            <a:r>
              <a:rPr lang="fi-FI" sz="2200" b="0" i="0" u="none" strike="noStrike" kern="1200" dirty="0">
                <a:ln>
                  <a:noFill/>
                </a:ln>
                <a:latin typeface="Arial" pitchFamily="34"/>
                <a:ea typeface="TimesNewRomanPSMT" pitchFamily="18"/>
                <a:cs typeface="Arial" pitchFamily="2"/>
              </a:rPr>
              <a:t>määrääminen keskuspaikalle</a:t>
            </a:r>
          </a:p>
          <a:p>
            <a:pPr marL="800100" lvl="4" indent="-342900" hangingPunct="0">
              <a:buSzPct val="100000"/>
              <a:buFont typeface="Arial" panose="020B0604020202020204" pitchFamily="34" charset="0"/>
              <a:buChar char="•"/>
              <a:defRPr sz="2200">
                <a:latin typeface="Arial" pitchFamily="34"/>
              </a:defRPr>
            </a:pPr>
            <a:r>
              <a:rPr lang="fi-FI" sz="2200" b="0" i="0" u="none" strike="noStrike" kern="1200" dirty="0">
                <a:ln>
                  <a:noFill/>
                </a:ln>
                <a:latin typeface="Arial" pitchFamily="34"/>
                <a:ea typeface="TimesNewRomanPSMT" pitchFamily="18"/>
                <a:cs typeface="Arial" pitchFamily="2"/>
              </a:rPr>
              <a:t>Ylituomarin puhuttelu </a:t>
            </a:r>
            <a:r>
              <a:rPr lang="fi-FI" sz="2200" b="0" i="0" u="none" strike="noStrike" kern="1200" dirty="0">
                <a:ln>
                  <a:noFill/>
                </a:ln>
                <a:latin typeface="Arial" pitchFamily="34"/>
                <a:ea typeface="TimesNewRomanPS-BoldMT" pitchFamily="2"/>
                <a:cs typeface="Arial" pitchFamily="2"/>
              </a:rPr>
              <a:t>koepäivän aamuna</a:t>
            </a:r>
            <a:r>
              <a:rPr lang="fi-FI" sz="2200" b="1" i="0" u="none" strike="noStrike" kern="1200" dirty="0">
                <a:ln>
                  <a:noFill/>
                </a:ln>
                <a:latin typeface="Arial" pitchFamily="34"/>
                <a:ea typeface="TimesNewRomanPS-BoldMT" pitchFamily="2"/>
                <a:cs typeface="Arial" pitchFamily="2"/>
              </a:rPr>
              <a:t> </a:t>
            </a:r>
            <a:r>
              <a:rPr lang="fi-FI" sz="2200" b="0" i="0" u="none" strike="noStrike" kern="1200" dirty="0">
                <a:ln>
                  <a:noFill/>
                </a:ln>
                <a:latin typeface="Arial" pitchFamily="34"/>
                <a:ea typeface="TimesNewRomanPSMT" pitchFamily="18"/>
                <a:cs typeface="Arial" pitchFamily="2"/>
              </a:rPr>
              <a:t>(ellei arvokoe tai jokin muu este)</a:t>
            </a: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endParaRPr lang="fi-FI" sz="2200" b="0" i="0" u="none" strike="noStrike" kern="1200" dirty="0">
              <a:ln>
                <a:noFill/>
              </a:ln>
              <a:latin typeface="Arial" pitchFamily="34"/>
              <a:ea typeface="TimesNewRomanPSMT" pitchFamily="18"/>
              <a:cs typeface="Arial" pitchFamily="2"/>
            </a:endParaRPr>
          </a:p>
          <a:p>
            <a:pPr marL="457200" marR="0" lvl="0" indent="-457200" algn="l" rtl="0" hangingPunct="0">
              <a:lnSpc>
                <a:spcPct val="100000"/>
              </a:lnSpc>
              <a:spcBef>
                <a:spcPts val="0"/>
              </a:spcBef>
              <a:spcAft>
                <a:spcPts val="0"/>
              </a:spcAft>
              <a:buFont typeface="+mj-lt"/>
              <a:buAutoNum type="arabicPeriod" startAt="7"/>
              <a:tabLst/>
              <a:defRPr sz="2200">
                <a:latin typeface="Arial" pitchFamily="34"/>
              </a:defRPr>
            </a:pPr>
            <a:r>
              <a:rPr lang="fi-FI" sz="2200" b="0" i="0" u="none" strike="noStrike" kern="1200" dirty="0">
                <a:ln>
                  <a:noFill/>
                </a:ln>
                <a:latin typeface="Arial" pitchFamily="34"/>
                <a:ea typeface="TimesNewRomanPSMT" pitchFamily="18"/>
                <a:cs typeface="Arial" pitchFamily="2"/>
              </a:rPr>
              <a:t>Sirun</a:t>
            </a:r>
            <a:r>
              <a:rPr lang="fi-FI" sz="2200" b="0" i="0" u="none" strike="noStrike" kern="1200" dirty="0">
                <a:ln>
                  <a:noFill/>
                </a:ln>
                <a:latin typeface="Arial" pitchFamily="34"/>
                <a:ea typeface="TimesNewRomanPS-BoldMT" pitchFamily="2"/>
                <a:cs typeface="Arial" pitchFamily="2"/>
              </a:rPr>
              <a:t>lukulaite</a:t>
            </a:r>
            <a:r>
              <a:rPr lang="fi-FI" sz="2200" b="1" i="0" u="none" strike="noStrike" kern="1200" dirty="0">
                <a:ln>
                  <a:noFill/>
                </a:ln>
                <a:latin typeface="Arial" pitchFamily="34"/>
                <a:ea typeface="TimesNewRomanPS-BoldMT" pitchFamily="2"/>
                <a:cs typeface="Arial" pitchFamily="2"/>
              </a:rPr>
              <a:t> </a:t>
            </a:r>
            <a:r>
              <a:rPr lang="fi-FI" sz="2200" b="0" i="0" u="none" strike="noStrike" kern="1200" dirty="0">
                <a:ln>
                  <a:noFill/>
                </a:ln>
                <a:latin typeface="Arial" pitchFamily="34"/>
                <a:ea typeface="TimesNewRomanPSMT" pitchFamily="18"/>
                <a:cs typeface="Arial" pitchFamily="2"/>
              </a:rPr>
              <a:t>varattava ajoissa (koepaikalla koepäivän aamuna)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0" y="1152525"/>
            <a:ext cx="10080625" cy="5993949"/>
          </a:xfrm>
        </p:spPr>
        <p:txBody>
          <a:bodyPr wrap="square" anchor="t" anchorCtr="0">
            <a:spAutoFit/>
          </a:bodyPr>
          <a:lstStyle/>
          <a:p>
            <a:pPr marL="457200" lvl="0" indent="-457200" algn="l">
              <a:spcBef>
                <a:spcPts val="1451"/>
              </a:spcBef>
              <a:spcAft>
                <a:spcPts val="1451"/>
              </a:spcAft>
              <a:buFont typeface="+mj-lt"/>
              <a:buAutoNum type="arabicPeriod"/>
            </a:pPr>
            <a:r>
              <a:rPr lang="fi-FI" sz="2400" dirty="0">
                <a:latin typeface="Arial" pitchFamily="34"/>
              </a:rPr>
              <a:t>Aikaisintaan 1 kk, viimeistään 5 pv ennen koetta</a:t>
            </a:r>
          </a:p>
          <a:p>
            <a:pPr marL="457200" lvl="0" indent="-457200" algn="l">
              <a:spcBef>
                <a:spcPts val="1451"/>
              </a:spcBef>
              <a:spcAft>
                <a:spcPts val="1451"/>
              </a:spcAft>
              <a:buFont typeface="+mj-lt"/>
              <a:buAutoNum type="arabicPeriod"/>
            </a:pPr>
            <a:r>
              <a:rPr lang="fi-FI" sz="2400" dirty="0">
                <a:latin typeface="Arial" pitchFamily="34"/>
              </a:rPr>
              <a:t>Vastaanottaa tehtävään valittu henkilö</a:t>
            </a:r>
          </a:p>
          <a:p>
            <a:pPr marL="457200" lvl="0" indent="-457200" algn="l">
              <a:spcBef>
                <a:spcPts val="1451"/>
              </a:spcBef>
              <a:spcAft>
                <a:spcPts val="1451"/>
              </a:spcAft>
              <a:buFont typeface="+mj-lt"/>
              <a:buAutoNum type="arabicPeriod"/>
            </a:pPr>
            <a:r>
              <a:rPr lang="fi-FI" sz="2400" dirty="0">
                <a:latin typeface="Arial" pitchFamily="34"/>
              </a:rPr>
              <a:t>Ilmoittautumisiin merkitään vastaanottopäivä</a:t>
            </a:r>
          </a:p>
          <a:p>
            <a:pPr marL="846872" lvl="4" indent="-342900" hangingPunct="0">
              <a:spcBef>
                <a:spcPts val="1451"/>
              </a:spcBef>
              <a:spcAft>
                <a:spcPts val="1451"/>
              </a:spcAft>
              <a:buSzPct val="100000"/>
            </a:pPr>
            <a:r>
              <a:rPr lang="fi-FI" sz="2400" dirty="0">
                <a:latin typeface="Arial" pitchFamily="34"/>
              </a:rPr>
              <a:t>Numeroidaan saapumisjärjestyksessä</a:t>
            </a:r>
          </a:p>
          <a:p>
            <a:pPr marL="846872" lvl="4" indent="-342900" hangingPunct="0">
              <a:spcBef>
                <a:spcPts val="1451"/>
              </a:spcBef>
              <a:spcAft>
                <a:spcPts val="1451"/>
              </a:spcAft>
              <a:buSzPct val="100000"/>
            </a:pPr>
            <a:r>
              <a:rPr lang="fi-FI" sz="2400" dirty="0">
                <a:latin typeface="Arial" pitchFamily="34"/>
              </a:rPr>
              <a:t>Mahdollisten peruutusten tilalle seuraavat</a:t>
            </a:r>
          </a:p>
          <a:p>
            <a:pPr marL="846872" lvl="4" indent="-342900" hangingPunct="0">
              <a:spcBef>
                <a:spcPts val="1451"/>
              </a:spcBef>
              <a:spcAft>
                <a:spcPts val="1451"/>
              </a:spcAft>
              <a:buSzPct val="100000"/>
            </a:pPr>
            <a:r>
              <a:rPr lang="fi-FI" sz="2400" dirty="0">
                <a:latin typeface="Arial" pitchFamily="34"/>
              </a:rPr>
              <a:t>Ilmoitus niille, joita ei voida ottaa</a:t>
            </a:r>
          </a:p>
          <a:p>
            <a:pPr marL="457200" lvl="3" indent="-457200" hangingPunct="0">
              <a:buSzPct val="45000"/>
              <a:buFont typeface="+mj-lt"/>
              <a:buAutoNum type="arabicPeriod"/>
            </a:pPr>
            <a:endParaRPr lang="fi-FI" sz="2400" dirty="0">
              <a:latin typeface="Arial" pitchFamily="34"/>
            </a:endParaRPr>
          </a:p>
          <a:p>
            <a:pPr marL="457200" lvl="0" indent="-457200" algn="l">
              <a:spcBef>
                <a:spcPts val="581"/>
              </a:spcBef>
              <a:spcAft>
                <a:spcPts val="581"/>
              </a:spcAft>
              <a:buFont typeface="+mj-lt"/>
              <a:buAutoNum type="arabicPeriod"/>
            </a:pPr>
            <a:r>
              <a:rPr lang="fi-FI" sz="2400" dirty="0">
                <a:latin typeface="Arial" pitchFamily="34"/>
              </a:rPr>
              <a:t>Maksujen tarkistus</a:t>
            </a:r>
          </a:p>
          <a:p>
            <a:pPr marL="846872" lvl="4" indent="-342900" hangingPunct="0">
              <a:spcBef>
                <a:spcPts val="581"/>
              </a:spcBef>
              <a:spcAft>
                <a:spcPts val="581"/>
              </a:spcAft>
              <a:buSzPct val="100000"/>
            </a:pPr>
            <a:r>
              <a:rPr lang="fi-FI" sz="2400" dirty="0">
                <a:latin typeface="Arial" pitchFamily="34"/>
              </a:rPr>
              <a:t>Osanottomaksu seuraa ilmoittautumista</a:t>
            </a:r>
          </a:p>
          <a:p>
            <a:pPr marL="846872" lvl="4" indent="-342900" hangingPunct="0">
              <a:spcBef>
                <a:spcPts val="581"/>
              </a:spcBef>
              <a:spcAft>
                <a:spcPts val="581"/>
              </a:spcAft>
              <a:buSzPct val="100000"/>
            </a:pPr>
            <a:r>
              <a:rPr lang="fi-FI" sz="2400" dirty="0">
                <a:latin typeface="Arial" pitchFamily="34"/>
              </a:rPr>
              <a:t>Tilille tai sovittaessa erikseen koepaikalla</a:t>
            </a:r>
          </a:p>
        </p:txBody>
      </p:sp>
      <p:sp>
        <p:nvSpPr>
          <p:cNvPr id="3" name="Otsikko 2"/>
          <p:cNvSpPr txBox="1">
            <a:spLocks noGrp="1"/>
          </p:cNvSpPr>
          <p:nvPr>
            <p:ph type="title" idx="4294967295"/>
          </p:nvPr>
        </p:nvSpPr>
        <p:spPr>
          <a:xfrm>
            <a:off x="0" y="436563"/>
            <a:ext cx="10080625" cy="715962"/>
          </a:xfrm>
        </p:spPr>
        <p:txBody>
          <a:bodyPr anchor="t" anchorCtr="1">
            <a:normAutofit fontScale="90000"/>
          </a:bodyPr>
          <a:lstStyle/>
          <a:p>
            <a:pPr lvl="0"/>
            <a:r>
              <a:rPr lang="fi-FI" sz="3200" b="1" dirty="0">
                <a:latin typeface="Arial" pitchFamily="34"/>
              </a:rPr>
              <a:t>2.5. Ilmoittautumisten vastaanotto</a:t>
            </a:r>
            <a:br>
              <a:rPr lang="fi-FI" sz="1800" b="1" dirty="0">
                <a:latin typeface="TimesNewRomanPSMT" pitchFamily="18"/>
              </a:rPr>
            </a:br>
            <a:endParaRPr lang="fi-FI" sz="1800" b="1" dirty="0">
              <a:latin typeface="TimesNewRomanPSMT" pitchFamily="18"/>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ekstiruutu 1"/>
          <p:cNvSpPr txBox="1"/>
          <p:nvPr/>
        </p:nvSpPr>
        <p:spPr>
          <a:xfrm>
            <a:off x="143999" y="576000"/>
            <a:ext cx="9936625" cy="2809080"/>
          </a:xfrm>
          <a:prstGeom prst="rect">
            <a:avLst/>
          </a:prstGeom>
          <a:noFill/>
          <a:ln>
            <a:noFill/>
          </a:ln>
        </p:spPr>
        <p:txBody>
          <a:bodyPr vert="horz" wrap="square" lIns="90000" tIns="45000" rIns="90000" bIns="45000" anchorCtr="0" compatLnSpc="0"/>
          <a:lstStyle/>
          <a:p>
            <a:pPr marL="457200" marR="0" lvl="0" indent="-457200" algn="l" rtl="0" hangingPunct="0">
              <a:lnSpc>
                <a:spcPct val="100000"/>
              </a:lnSpc>
              <a:spcBef>
                <a:spcPts val="0"/>
              </a:spcBef>
              <a:spcAft>
                <a:spcPts val="0"/>
              </a:spcAft>
              <a:buFont typeface="+mj-lt"/>
              <a:buAutoNum type="arabicPeriod" startAt="5"/>
              <a:tabLst/>
            </a:pPr>
            <a:r>
              <a:rPr lang="fi-FI" sz="2400" b="0" i="0" u="none" strike="noStrike" kern="1200" dirty="0">
                <a:ln>
                  <a:noFill/>
                </a:ln>
                <a:latin typeface="Arial" pitchFamily="34"/>
                <a:ea typeface="TimesNewRomanPSMT" pitchFamily="18"/>
                <a:cs typeface="Arial" pitchFamily="2"/>
              </a:rPr>
              <a:t>Ilmoittautumisajan päätyttyä otetaan </a:t>
            </a:r>
            <a:r>
              <a:rPr lang="fi-FI" sz="2400" b="0" i="0" u="none" strike="noStrike" kern="1200" dirty="0">
                <a:ln>
                  <a:noFill/>
                </a:ln>
                <a:latin typeface="Arial" pitchFamily="34"/>
                <a:ea typeface="TimesNewRomanPS-BoldMT" pitchFamily="2"/>
                <a:cs typeface="Arial" pitchFamily="2"/>
              </a:rPr>
              <a:t>yhteys ylituomariin </a:t>
            </a:r>
            <a:r>
              <a:rPr lang="fi-FI" sz="2400" b="0" i="0" u="none" strike="noStrike" kern="1200" dirty="0">
                <a:ln>
                  <a:noFill/>
                </a:ln>
                <a:latin typeface="Arial" pitchFamily="34"/>
                <a:ea typeface="TimesNewRomanPSMT" pitchFamily="18"/>
                <a:cs typeface="Arial" pitchFamily="2"/>
              </a:rPr>
              <a:t>ilmoittautumisten v</a:t>
            </a:r>
            <a:r>
              <a:rPr lang="fi-FI" sz="2400" b="0" i="0" u="none" strike="noStrike" kern="1200" dirty="0">
                <a:ln>
                  <a:noFill/>
                </a:ln>
                <a:latin typeface="Arial" pitchFamily="34"/>
                <a:ea typeface="Microsoft YaHei" pitchFamily="2"/>
                <a:cs typeface="Arial" pitchFamily="2"/>
              </a:rPr>
              <a:t>astaanottaja)</a:t>
            </a:r>
          </a:p>
          <a:p>
            <a:pPr marL="457200" marR="0" lvl="0" indent="-457200" algn="l" rtl="0" hangingPunct="0">
              <a:lnSpc>
                <a:spcPct val="100000"/>
              </a:lnSpc>
              <a:spcBef>
                <a:spcPts val="0"/>
              </a:spcBef>
              <a:spcAft>
                <a:spcPts val="0"/>
              </a:spcAft>
              <a:buFont typeface="+mj-lt"/>
              <a:buAutoNum type="arabicPeriod" startAt="5"/>
              <a:tabLst/>
            </a:pPr>
            <a:endParaRPr lang="fi-FI" sz="2400" b="0" i="0" u="none" strike="noStrike" kern="1200" dirty="0">
              <a:ln>
                <a:noFill/>
              </a:ln>
              <a:latin typeface="Arial" pitchFamily="34"/>
              <a:ea typeface="Microsoft YaHei" pitchFamily="2"/>
              <a:cs typeface="Arial" pitchFamily="2"/>
            </a:endParaRPr>
          </a:p>
          <a:p>
            <a:pPr marL="457200" marR="0" lvl="0" indent="-457200" algn="l" rtl="0" hangingPunct="0">
              <a:lnSpc>
                <a:spcPct val="100000"/>
              </a:lnSpc>
              <a:spcBef>
                <a:spcPts val="0"/>
              </a:spcBef>
              <a:spcAft>
                <a:spcPts val="0"/>
              </a:spcAft>
              <a:buFont typeface="+mj-lt"/>
              <a:buAutoNum type="arabicPeriod" startAt="5"/>
              <a:tabLst/>
            </a:pPr>
            <a:r>
              <a:rPr lang="fi-FI" sz="2400" b="0" i="0" u="none" strike="noStrike" kern="1200" dirty="0">
                <a:ln>
                  <a:noFill/>
                </a:ln>
                <a:latin typeface="Arial" pitchFamily="34"/>
                <a:ea typeface="Microsoft YaHei" pitchFamily="2"/>
                <a:cs typeface="Arial" pitchFamily="2"/>
              </a:rPr>
              <a:t>Kokeen ja koirien tietojen ennakkotäyttö koetallennusohjelmaan sihteeri</a:t>
            </a:r>
          </a:p>
          <a:p>
            <a:pPr marL="457200" marR="0" lvl="0" indent="-457200" algn="l" rtl="0" hangingPunct="0">
              <a:lnSpc>
                <a:spcPct val="100000"/>
              </a:lnSpc>
              <a:spcBef>
                <a:spcPts val="0"/>
              </a:spcBef>
              <a:spcAft>
                <a:spcPts val="0"/>
              </a:spcAft>
              <a:buFont typeface="+mj-lt"/>
              <a:buAutoNum type="arabicPeriod" startAt="5"/>
              <a:tabLst/>
            </a:pPr>
            <a:endParaRPr lang="fi-FI" sz="2400" b="0" i="0" u="none" strike="noStrike" kern="1200" dirty="0">
              <a:ln>
                <a:noFill/>
              </a:ln>
              <a:latin typeface="Arial" pitchFamily="34"/>
              <a:ea typeface="TimesNewRomanPS-BoldMT" pitchFamily="2"/>
              <a:cs typeface="Arial" pitchFamily="2"/>
            </a:endParaRPr>
          </a:p>
          <a:p>
            <a:pPr marL="457200" marR="0" lvl="0" indent="-457200" algn="l" rtl="0" hangingPunct="0">
              <a:lnSpc>
                <a:spcPct val="100000"/>
              </a:lnSpc>
              <a:spcBef>
                <a:spcPts val="0"/>
              </a:spcBef>
              <a:spcAft>
                <a:spcPts val="0"/>
              </a:spcAft>
              <a:buFont typeface="+mj-lt"/>
              <a:buAutoNum type="arabicPeriod" startAt="5"/>
              <a:tabLst/>
            </a:pPr>
            <a:r>
              <a:rPr lang="fi-FI" sz="2400" b="0" i="0" u="none" strike="noStrike" kern="1200" dirty="0">
                <a:ln>
                  <a:noFill/>
                </a:ln>
                <a:latin typeface="Arial" pitchFamily="34"/>
                <a:ea typeface="TimesNewRomanPSMT" pitchFamily="18"/>
                <a:cs typeface="Arial" pitchFamily="2"/>
              </a:rPr>
              <a:t>Useimmiten </a:t>
            </a:r>
            <a:r>
              <a:rPr lang="fi-FI" sz="2400" b="0" i="0" u="none" strike="noStrike" kern="1200" dirty="0">
                <a:ln>
                  <a:noFill/>
                </a:ln>
                <a:latin typeface="Arial" pitchFamily="34"/>
                <a:ea typeface="TimesNewRomanPS-BoldMT" pitchFamily="2"/>
                <a:cs typeface="Arial" pitchFamily="2"/>
              </a:rPr>
              <a:t>omistajatodistukset </a:t>
            </a:r>
            <a:r>
              <a:rPr lang="fi-FI" sz="2400" b="0" i="0" u="none" strike="noStrike" kern="1200" dirty="0">
                <a:ln>
                  <a:noFill/>
                </a:ln>
                <a:latin typeface="Arial" pitchFamily="34"/>
                <a:ea typeface="TimesNewRomanPSMT" pitchFamily="18"/>
                <a:cs typeface="Arial" pitchFamily="2"/>
              </a:rPr>
              <a:t>puuttuvat rekisterikirjoista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0" y="301625"/>
            <a:ext cx="9072563" cy="6456363"/>
          </a:xfrm>
        </p:spPr>
        <p:txBody>
          <a:bodyPr anchor="ctr">
            <a:spAutoFit/>
          </a:bodyPr>
          <a:lstStyle/>
          <a:p>
            <a:pPr lvl="0" algn="ctr"/>
            <a:r>
              <a:rPr lang="fi-FI" sz="4000" b="1">
                <a:latin typeface="Arial" pitchFamily="34"/>
              </a:rPr>
              <a:t>KOETOIMITSIJAKURSSI OSA2</a:t>
            </a:r>
          </a:p>
          <a:p>
            <a:pPr lvl="0" algn="ctr"/>
            <a:r>
              <a:rPr lang="fi-FI" sz="4000" b="1">
                <a:latin typeface="Arial" pitchFamily="34"/>
              </a:rPr>
              <a:t>AJOK / BEAJ / KEAJ</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1262063"/>
          </a:xfrm>
        </p:spPr>
        <p:txBody>
          <a:bodyPr anchor="t" anchorCtr="1"/>
          <a:lstStyle/>
          <a:p>
            <a:pPr lvl="0"/>
            <a:r>
              <a:rPr lang="fi-FI" sz="3200" b="1" dirty="0">
                <a:latin typeface="Arial" pitchFamily="34"/>
              </a:rPr>
              <a:t>2.6. Palkintotuomareiden tulon varmentaminen</a:t>
            </a:r>
          </a:p>
        </p:txBody>
      </p:sp>
      <p:sp>
        <p:nvSpPr>
          <p:cNvPr id="3" name="Tekstin paikkamerkki 2"/>
          <p:cNvSpPr txBox="1">
            <a:spLocks noGrp="1"/>
          </p:cNvSpPr>
          <p:nvPr>
            <p:ph type="body" idx="4294967295"/>
          </p:nvPr>
        </p:nvSpPr>
        <p:spPr>
          <a:xfrm>
            <a:off x="0" y="1768475"/>
            <a:ext cx="10080625" cy="4989513"/>
          </a:xfrm>
        </p:spPr>
        <p:txBody>
          <a:bodyPr lIns="180000"/>
          <a:lstStyle/>
          <a:p>
            <a:pPr lvl="0" algn="l">
              <a:lnSpc>
                <a:spcPct val="100000"/>
              </a:lnSpc>
              <a:buSzPct val="100000"/>
            </a:pPr>
            <a:r>
              <a:rPr lang="fi-FI" sz="2400" dirty="0">
                <a:latin typeface="Arial" pitchFamily="34"/>
              </a:rPr>
              <a:t>Jahtivouti tai muu tehtävään valittu henkilö varmistaa tuomareiden tulon ja suunnittelee tuomarikäytön (maastontuntevat ja ryhmätuomari)</a:t>
            </a:r>
          </a:p>
          <a:p>
            <a:pPr lvl="1">
              <a:lnSpc>
                <a:spcPct val="100000"/>
              </a:lnSpc>
              <a:buSzPct val="100000"/>
            </a:pPr>
            <a:r>
              <a:rPr lang="fi-FI" sz="2400" dirty="0">
                <a:latin typeface="Arial" pitchFamily="34"/>
              </a:rPr>
              <a:t>Ennakkoon tuomareiden pätevyyden kysely</a:t>
            </a:r>
          </a:p>
          <a:p>
            <a:pPr lvl="1">
              <a:lnSpc>
                <a:spcPct val="100000"/>
              </a:lnSpc>
              <a:buSzPct val="100000"/>
            </a:pPr>
            <a:r>
              <a:rPr lang="fi-FI" sz="2400" b="1" dirty="0">
                <a:latin typeface="Arial" pitchFamily="34"/>
                <a:cs typeface="Arial" pitchFamily="2"/>
              </a:rPr>
              <a:t>kortti</a:t>
            </a:r>
            <a:r>
              <a:rPr lang="fi-FI" sz="2400" dirty="0">
                <a:latin typeface="Arial" pitchFamily="34"/>
                <a:cs typeface="Arial" pitchFamily="2"/>
              </a:rPr>
              <a:t>, </a:t>
            </a:r>
            <a:r>
              <a:rPr lang="fi-FI" sz="2400" b="1" dirty="0">
                <a:latin typeface="Arial" pitchFamily="34"/>
                <a:cs typeface="Arial" pitchFamily="2"/>
              </a:rPr>
              <a:t>jäsenyys</a:t>
            </a:r>
          </a:p>
          <a:p>
            <a:pPr lvl="0" algn="l">
              <a:buSzPct val="100000"/>
            </a:pPr>
            <a:endParaRPr lang="fi-FI" sz="2400" dirty="0">
              <a:latin typeface="Arial" pitchFamily="34"/>
            </a:endParaRPr>
          </a:p>
          <a:p>
            <a:pPr lvl="0" algn="l">
              <a:buSzPct val="100000"/>
            </a:pPr>
            <a:r>
              <a:rPr lang="fi-FI" sz="2400" dirty="0">
                <a:latin typeface="Arial" pitchFamily="34"/>
              </a:rPr>
              <a:t>2-3 varamiestä / tarvittaessa heidän peruuttaminen (koetoimitsija)</a:t>
            </a:r>
          </a:p>
        </p:txBody>
      </p:sp>
    </p:spTree>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535531"/>
          </a:xfrm>
        </p:spPr>
        <p:txBody>
          <a:bodyPr wrap="square" anchor="t" anchorCtr="1">
            <a:spAutoFit/>
          </a:bodyPr>
          <a:lstStyle/>
          <a:p>
            <a:pPr lvl="0"/>
            <a:r>
              <a:rPr lang="fi-FI" sz="3200" b="1" dirty="0">
                <a:latin typeface="Arial" pitchFamily="34"/>
              </a:rPr>
              <a:t>2.7. Koetoimikunnan lopullinen kokous</a:t>
            </a:r>
          </a:p>
        </p:txBody>
      </p:sp>
      <p:sp>
        <p:nvSpPr>
          <p:cNvPr id="3" name="Tekstin paikkamerkki 2"/>
          <p:cNvSpPr txBox="1">
            <a:spLocks noGrp="1"/>
          </p:cNvSpPr>
          <p:nvPr>
            <p:ph type="body" idx="4294967295"/>
          </p:nvPr>
        </p:nvSpPr>
        <p:spPr>
          <a:xfrm>
            <a:off x="144000" y="1317356"/>
            <a:ext cx="9936625" cy="6242319"/>
          </a:xfrm>
        </p:spPr>
        <p:txBody>
          <a:bodyPr wrap="square">
            <a:noAutofit/>
          </a:bodyPr>
          <a:lstStyle/>
          <a:p>
            <a:pPr lvl="0" algn="l">
              <a:lnSpc>
                <a:spcPct val="100000"/>
              </a:lnSpc>
              <a:spcBef>
                <a:spcPts val="600"/>
              </a:spcBef>
              <a:spcAft>
                <a:spcPts val="600"/>
              </a:spcAft>
              <a:buSzPct val="100000"/>
            </a:pPr>
            <a:r>
              <a:rPr lang="fi-FI" sz="2400" dirty="0">
                <a:latin typeface="Arial" pitchFamily="34"/>
              </a:rPr>
              <a:t>Pidetään joko edellisenä iltana tai kokeen keskuspaikalla koepäivän aamuna</a:t>
            </a:r>
          </a:p>
          <a:p>
            <a:pPr lvl="0" algn="l">
              <a:lnSpc>
                <a:spcPct val="100000"/>
              </a:lnSpc>
              <a:spcBef>
                <a:spcPts val="600"/>
              </a:spcBef>
              <a:spcAft>
                <a:spcPts val="600"/>
              </a:spcAft>
              <a:buSzPct val="100000"/>
            </a:pPr>
            <a:r>
              <a:rPr lang="fi-FI" sz="2400" dirty="0">
                <a:latin typeface="Arial" pitchFamily="34"/>
              </a:rPr>
              <a:t>Todetaan osanottajat</a:t>
            </a:r>
          </a:p>
          <a:p>
            <a:pPr lvl="0" algn="l">
              <a:lnSpc>
                <a:spcPct val="100000"/>
              </a:lnSpc>
              <a:spcBef>
                <a:spcPts val="600"/>
              </a:spcBef>
              <a:spcAft>
                <a:spcPts val="600"/>
              </a:spcAft>
              <a:buSzPct val="100000"/>
            </a:pPr>
            <a:r>
              <a:rPr lang="fi-FI" sz="2400" dirty="0">
                <a:latin typeface="Arial" pitchFamily="34"/>
              </a:rPr>
              <a:t>Todetaan, että</a:t>
            </a:r>
            <a:r>
              <a:rPr lang="fi-FI" sz="2400" b="1" dirty="0">
                <a:latin typeface="Arial" pitchFamily="34"/>
              </a:rPr>
              <a:t> </a:t>
            </a:r>
            <a:r>
              <a:rPr lang="fi-FI" sz="2400" dirty="0">
                <a:latin typeface="Arial" pitchFamily="34"/>
              </a:rPr>
              <a:t>muonitus ja majoitus ovat kunnossa</a:t>
            </a:r>
          </a:p>
          <a:p>
            <a:pPr lvl="0" algn="l">
              <a:lnSpc>
                <a:spcPct val="100000"/>
              </a:lnSpc>
              <a:spcBef>
                <a:spcPts val="600"/>
              </a:spcBef>
              <a:spcAft>
                <a:spcPts val="600"/>
              </a:spcAft>
              <a:buSzPct val="100000"/>
            </a:pPr>
            <a:r>
              <a:rPr lang="fi-FI" sz="2400" dirty="0">
                <a:latin typeface="Arial" pitchFamily="34"/>
              </a:rPr>
              <a:t>Tarkistetaan, että koirien maasto-arvonnassa tarvittavat arvonta-lipukkeet ovat oikein</a:t>
            </a:r>
          </a:p>
          <a:p>
            <a:pPr lvl="0" algn="l">
              <a:lnSpc>
                <a:spcPct val="100000"/>
              </a:lnSpc>
              <a:spcBef>
                <a:spcPts val="600"/>
              </a:spcBef>
              <a:spcAft>
                <a:spcPts val="600"/>
              </a:spcAft>
              <a:buSzPct val="100000"/>
            </a:pPr>
            <a:r>
              <a:rPr lang="fi-FI" sz="2400" dirty="0">
                <a:latin typeface="Arial" pitchFamily="34"/>
              </a:rPr>
              <a:t>Määrätään lopullisesti käytettävät varsinaiset ja varakoemaastot</a:t>
            </a:r>
          </a:p>
          <a:p>
            <a:pPr lvl="0" algn="l">
              <a:lnSpc>
                <a:spcPct val="100000"/>
              </a:lnSpc>
              <a:spcBef>
                <a:spcPts val="600"/>
              </a:spcBef>
              <a:spcAft>
                <a:spcPts val="600"/>
              </a:spcAft>
              <a:buSzPct val="100000"/>
            </a:pPr>
            <a:r>
              <a:rPr lang="fi-FI" sz="2400" dirty="0">
                <a:latin typeface="Arial" pitchFamily="34"/>
              </a:rPr>
              <a:t>Sijoitetaan alustavasti tuomarit maastoihin ylituomarin kanssa</a:t>
            </a:r>
          </a:p>
          <a:p>
            <a:pPr lvl="0" algn="l">
              <a:lnSpc>
                <a:spcPct val="100000"/>
              </a:lnSpc>
              <a:spcBef>
                <a:spcPts val="600"/>
              </a:spcBef>
              <a:spcAft>
                <a:spcPts val="600"/>
              </a:spcAft>
              <a:buSzPct val="100000"/>
            </a:pPr>
            <a:r>
              <a:rPr lang="fi-FI" sz="2400" dirty="0">
                <a:latin typeface="Arial" pitchFamily="34"/>
              </a:rPr>
              <a:t>Koetaulun ennakkotäyttö</a:t>
            </a:r>
            <a:endParaRPr lang="fi-FI" sz="2400" b="1" dirty="0">
              <a:latin typeface="Arial" pitchFamily="34"/>
            </a:endParaRPr>
          </a:p>
        </p:txBody>
      </p:sp>
    </p:spTree>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9072563" cy="1262063"/>
          </a:xfrm>
        </p:spPr>
        <p:txBody>
          <a:bodyPr>
            <a:spAutoFit/>
          </a:bodyPr>
          <a:lstStyle/>
          <a:p>
            <a:pPr lvl="0"/>
            <a:r>
              <a:rPr lang="fi-FI" sz="3200" b="1" dirty="0">
                <a:latin typeface="Arial" pitchFamily="34"/>
              </a:rPr>
              <a:t>2.8. Toimenpiteet ennen kokeen alkua</a:t>
            </a:r>
          </a:p>
        </p:txBody>
      </p:sp>
      <p:sp>
        <p:nvSpPr>
          <p:cNvPr id="3" name="Tekstiruutu 2"/>
          <p:cNvSpPr txBox="1"/>
          <p:nvPr/>
        </p:nvSpPr>
        <p:spPr>
          <a:xfrm>
            <a:off x="0" y="1727999"/>
            <a:ext cx="10080625" cy="5154064"/>
          </a:xfrm>
          <a:prstGeom prst="rect">
            <a:avLst/>
          </a:prstGeom>
          <a:noFill/>
          <a:ln>
            <a:noFill/>
          </a:ln>
        </p:spPr>
        <p:txBody>
          <a:bodyPr vert="horz" wrap="square" lIns="90000" tIns="45000" rIns="90000" bIns="45000" anchor="t" anchorCtr="1" compatLnSpc="0">
            <a:noAutofit/>
          </a:bodyPr>
          <a:lstStyle/>
          <a:p>
            <a:pPr marL="457200" marR="0" lvl="0" indent="-457200" algn="l" rtl="0" hangingPunct="0">
              <a:lnSpc>
                <a:spcPct val="150000"/>
              </a:lnSpc>
              <a:spcBef>
                <a:spcPts val="600"/>
              </a:spcBef>
              <a:spcAft>
                <a:spcPts val="600"/>
              </a:spcAft>
              <a:buSzPct val="100000"/>
              <a:buFont typeface="+mj-lt"/>
              <a:buAutoNum type="arabicPeriod"/>
              <a:tabLst/>
            </a:pPr>
            <a:r>
              <a:rPr lang="fi-FI" sz="2400" b="0" i="0" u="none" strike="noStrike" kern="1200" dirty="0">
                <a:ln>
                  <a:noFill/>
                </a:ln>
                <a:latin typeface="Arial" pitchFamily="34"/>
                <a:ea typeface="TimesNewRomanPSMT" pitchFamily="18"/>
                <a:cs typeface="Arial" pitchFamily="2"/>
              </a:rPr>
              <a:t>Koepäivän aamuna, ennen ylituomarin puhuttelua</a:t>
            </a:r>
          </a:p>
          <a:p>
            <a:pPr marL="457200" marR="0" lvl="0" indent="-457200" algn="l" rtl="0" hangingPunct="0">
              <a:lnSpc>
                <a:spcPct val="150000"/>
              </a:lnSpc>
              <a:spcBef>
                <a:spcPts val="600"/>
              </a:spcBef>
              <a:spcAft>
                <a:spcPts val="600"/>
              </a:spcAft>
              <a:buSzPct val="100000"/>
              <a:buFont typeface="+mj-lt"/>
              <a:buAutoNum type="arabicPeriod"/>
              <a:tabLst/>
            </a:pPr>
            <a:r>
              <a:rPr lang="fi-FI" sz="2400" b="0" i="0" u="none" strike="noStrike" kern="1200" dirty="0">
                <a:ln>
                  <a:noFill/>
                </a:ln>
                <a:latin typeface="Arial" pitchFamily="34"/>
                <a:ea typeface="TimesNewRomanPSMT" pitchFamily="18"/>
                <a:cs typeface="Arial" pitchFamily="2"/>
              </a:rPr>
              <a:t>Tarkistetaan koirien </a:t>
            </a:r>
            <a:r>
              <a:rPr lang="fi-FI" sz="2400" b="0" i="0" u="none" strike="noStrike" kern="1200" dirty="0">
                <a:ln>
                  <a:noFill/>
                </a:ln>
                <a:latin typeface="Arial" pitchFamily="34"/>
                <a:ea typeface="TimesNewRomanPS-BoldMT" pitchFamily="2"/>
                <a:cs typeface="Arial" pitchFamily="2"/>
              </a:rPr>
              <a:t>rokotus-, tunnistusmerkinnät, </a:t>
            </a:r>
            <a:r>
              <a:rPr lang="fi-FI" sz="2400" b="0" i="0" u="none" strike="noStrike" kern="1200" dirty="0">
                <a:ln>
                  <a:noFill/>
                </a:ln>
                <a:latin typeface="Arial" pitchFamily="34"/>
                <a:ea typeface="TimesNewRomanPSMT" pitchFamily="18"/>
                <a:cs typeface="Arial" pitchFamily="2"/>
              </a:rPr>
              <a:t>sekä näyttelytulos</a:t>
            </a:r>
          </a:p>
          <a:p>
            <a:pPr marL="457200" marR="0" lvl="0" indent="-457200" algn="l" rtl="0" hangingPunct="0">
              <a:lnSpc>
                <a:spcPct val="150000"/>
              </a:lnSpc>
              <a:spcBef>
                <a:spcPts val="600"/>
              </a:spcBef>
              <a:spcAft>
                <a:spcPts val="600"/>
              </a:spcAft>
              <a:buSzPct val="100000"/>
              <a:buFont typeface="+mj-lt"/>
              <a:buAutoNum type="arabicPeriod"/>
              <a:tabLst/>
            </a:pPr>
            <a:r>
              <a:rPr lang="fi-FI" sz="2400" b="0" i="0" u="none" strike="noStrike" kern="1200" dirty="0">
                <a:ln>
                  <a:noFill/>
                </a:ln>
                <a:latin typeface="Arial" pitchFamily="34"/>
                <a:ea typeface="TimesNewRomanPS-BoldMT" pitchFamily="2"/>
                <a:cs typeface="Arial" pitchFamily="2"/>
              </a:rPr>
              <a:t>Näyttelytulos </a:t>
            </a:r>
            <a:r>
              <a:rPr lang="fi-FI" sz="2400" b="0" i="0" u="none" strike="noStrike" kern="1200" dirty="0">
                <a:ln>
                  <a:noFill/>
                </a:ln>
                <a:latin typeface="Arial" pitchFamily="34"/>
                <a:ea typeface="TimesNewRomanPSMT" pitchFamily="18"/>
                <a:cs typeface="Arial" pitchFamily="2"/>
              </a:rPr>
              <a:t>esim. aluekarsinnoista jatkoon menevät koirat. Sihteeri </a:t>
            </a:r>
            <a:r>
              <a:rPr lang="fi-FI" sz="2400" b="0" i="0" u="none" strike="noStrike" kern="1200" dirty="0">
                <a:ln>
                  <a:noFill/>
                </a:ln>
                <a:latin typeface="Arial" pitchFamily="34"/>
                <a:ea typeface="TimesNewRomanPS-BoldMT" pitchFamily="2"/>
                <a:cs typeface="Arial" pitchFamily="2"/>
              </a:rPr>
              <a:t>täydentää </a:t>
            </a:r>
            <a:r>
              <a:rPr lang="fi-FI" sz="2400" b="0" i="0" u="none" strike="noStrike" kern="1200" dirty="0">
                <a:ln>
                  <a:noFill/>
                </a:ln>
                <a:latin typeface="Arial" pitchFamily="34"/>
                <a:ea typeface="TimesNewRomanPSMT" pitchFamily="18"/>
                <a:cs typeface="Arial" pitchFamily="2"/>
              </a:rPr>
              <a:t>koirakohtaisiin pöytäkirjoihin tarvittavat tiedot</a:t>
            </a:r>
          </a:p>
          <a:p>
            <a:pPr marL="457200" marR="0" lvl="0" indent="-457200" algn="l" rtl="0" hangingPunct="0">
              <a:lnSpc>
                <a:spcPct val="150000"/>
              </a:lnSpc>
              <a:spcBef>
                <a:spcPts val="600"/>
              </a:spcBef>
              <a:spcAft>
                <a:spcPts val="600"/>
              </a:spcAft>
              <a:buSzPct val="100000"/>
              <a:buFont typeface="+mj-lt"/>
              <a:buAutoNum type="arabicPeriod"/>
              <a:tabLst/>
            </a:pPr>
            <a:r>
              <a:rPr lang="fi-FI" sz="2400" b="0" i="0" u="none" strike="noStrike" kern="1200" dirty="0">
                <a:ln>
                  <a:noFill/>
                </a:ln>
                <a:latin typeface="Arial" pitchFamily="34"/>
                <a:ea typeface="TimesNewRomanPSMT" pitchFamily="18"/>
                <a:cs typeface="Arial" pitchFamily="2"/>
              </a:rPr>
              <a:t>Tarkistettava tuomareiden </a:t>
            </a:r>
            <a:r>
              <a:rPr lang="fi-FI" sz="2400" b="0" i="0" u="none" strike="noStrike" kern="1200" dirty="0">
                <a:ln>
                  <a:noFill/>
                </a:ln>
                <a:latin typeface="Arial" pitchFamily="34"/>
                <a:ea typeface="TimesNewRomanPS-BoldMT" pitchFamily="2"/>
                <a:cs typeface="Arial" pitchFamily="2"/>
              </a:rPr>
              <a:t>pätevyys </a:t>
            </a:r>
            <a:r>
              <a:rPr lang="fi-FI" sz="2400" b="0" i="0" u="none" strike="noStrike" kern="1200" dirty="0">
                <a:ln>
                  <a:noFill/>
                </a:ln>
                <a:latin typeface="Arial" pitchFamily="34"/>
                <a:ea typeface="TimesNewRomanPSMT" pitchFamily="18"/>
                <a:cs typeface="Arial" pitchFamily="2"/>
              </a:rPr>
              <a:t>(K) kortti ja (J) jäsenyys ja otettava huomioon maaston tuntemus ja tuomareiden kyky liikkua tarvittaessa nopeastikin maastossa.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137332"/>
            <a:ext cx="10080625" cy="576263"/>
          </a:xfrm>
        </p:spPr>
        <p:txBody>
          <a:bodyPr anchor="t" anchorCtr="1"/>
          <a:lstStyle/>
          <a:p>
            <a:pPr lvl="0"/>
            <a:r>
              <a:rPr lang="fi-FI" sz="3200" b="1" dirty="0">
                <a:latin typeface="Arial" pitchFamily="34"/>
              </a:rPr>
              <a:t>2.9. Toimenpiteet kokeen aikana</a:t>
            </a:r>
          </a:p>
        </p:txBody>
      </p:sp>
      <p:sp>
        <p:nvSpPr>
          <p:cNvPr id="3" name="Tekstin paikkamerkki 2"/>
          <p:cNvSpPr txBox="1">
            <a:spLocks noGrp="1"/>
          </p:cNvSpPr>
          <p:nvPr>
            <p:ph type="body" idx="4294967295"/>
          </p:nvPr>
        </p:nvSpPr>
        <p:spPr>
          <a:xfrm>
            <a:off x="0" y="713595"/>
            <a:ext cx="10080625" cy="6530506"/>
          </a:xfrm>
        </p:spPr>
        <p:txBody>
          <a:bodyPr wrap="square">
            <a:spAutoFit/>
          </a:bodyPr>
          <a:lstStyle/>
          <a:p>
            <a:pPr marL="457200" lvl="0" indent="-457200" algn="l">
              <a:spcBef>
                <a:spcPts val="870"/>
              </a:spcBef>
              <a:spcAft>
                <a:spcPts val="1125"/>
              </a:spcAft>
              <a:buFont typeface="+mj-lt"/>
              <a:buAutoNum type="arabicPeriod"/>
            </a:pPr>
            <a:r>
              <a:rPr lang="fi-FI" sz="2400" dirty="0">
                <a:latin typeface="Arial" pitchFamily="34"/>
              </a:rPr>
              <a:t>Kokeen avaaminen</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Koetoimikunnan </a:t>
            </a:r>
            <a:r>
              <a:rPr lang="fi-FI" sz="2400" dirty="0">
                <a:latin typeface="Arial" pitchFamily="34"/>
                <a:cs typeface="Arial" pitchFamily="2"/>
              </a:rPr>
              <a:t>puheenjohtaja</a:t>
            </a:r>
          </a:p>
          <a:p>
            <a:pPr marL="457200" lvl="0" indent="-457200" algn="l">
              <a:spcBef>
                <a:spcPts val="870"/>
              </a:spcBef>
              <a:spcAft>
                <a:spcPts val="1125"/>
              </a:spcAft>
              <a:buFont typeface="+mj-lt"/>
              <a:buAutoNum type="arabicPeriod"/>
            </a:pPr>
            <a:r>
              <a:rPr lang="fi-FI" sz="2400" dirty="0">
                <a:latin typeface="Arial" pitchFamily="34"/>
              </a:rPr>
              <a:t>Ylituomarin puhuttelu (koe alkaa varsinaisesti tästä)</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Määrätään irtilaskuaika sekä etu- ja takarajat (ylituomari)</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Kettukokeessa vain irtilaskuaika</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Koirien arpominen</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Ylituomari ja sihteeri</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Arvonta voidaan suorittaa myös etukäteen (arvokilpailut)</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Arpomisen jälkeen tarkistetaan kunkin maaston tuomarit ja mahdolliset jääviydet</a:t>
            </a:r>
          </a:p>
          <a:p>
            <a:pPr marL="457200" lvl="0" indent="-457200" algn="l">
              <a:buFont typeface="+mj-lt"/>
              <a:buAutoNum type="arabicPeriod"/>
            </a:pPr>
            <a:r>
              <a:rPr lang="fi-FI" sz="2400" dirty="0">
                <a:latin typeface="Arial" pitchFamily="34"/>
              </a:rPr>
              <a:t>Maastoryhmien läpikäynti</a:t>
            </a:r>
          </a:p>
          <a:p>
            <a:pPr marL="961171" lvl="3" indent="-457200" hangingPunct="0">
              <a:spcBef>
                <a:spcPts val="870"/>
              </a:spcBef>
              <a:spcAft>
                <a:spcPts val="1125"/>
              </a:spcAft>
              <a:buSzPct val="100000"/>
            </a:pPr>
            <a:r>
              <a:rPr lang="fi-FI" sz="2400" dirty="0">
                <a:latin typeface="Arial" pitchFamily="34"/>
                <a:ea typeface="Microsoft YaHei" pitchFamily="2"/>
                <a:cs typeface="Arial" pitchFamily="2"/>
              </a:rPr>
              <a:t>Jaetaan ryhmille arvostelukortit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ekstiruutu 1"/>
          <p:cNvSpPr txBox="1"/>
          <p:nvPr/>
        </p:nvSpPr>
        <p:spPr>
          <a:xfrm>
            <a:off x="0" y="288000"/>
            <a:ext cx="10080625" cy="6798240"/>
          </a:xfrm>
          <a:prstGeom prst="rect">
            <a:avLst/>
          </a:prstGeom>
          <a:noFill/>
          <a:ln>
            <a:noFill/>
          </a:ln>
        </p:spPr>
        <p:txBody>
          <a:bodyPr vert="horz" wrap="square" lIns="90000" tIns="45000" rIns="90000" bIns="45000" anchor="t" anchorCtr="0" compatLnSpc="0"/>
          <a:lstStyle/>
          <a:p>
            <a:pPr marL="457200" marR="0" indent="-457200" defTabSz="1007943">
              <a:spcBef>
                <a:spcPts val="870"/>
              </a:spcBef>
              <a:spcAft>
                <a:spcPts val="1125"/>
              </a:spcAft>
              <a:buFont typeface="+mj-lt"/>
              <a:buAutoNum type="arabicPeriod" startAt="4"/>
              <a:tabLst/>
            </a:pPr>
            <a:r>
              <a:rPr lang="fi-FI" sz="2400" dirty="0">
                <a:latin typeface="Arial" pitchFamily="34"/>
              </a:rPr>
              <a:t>Ylituomarin kuljetus ja opastus maastoissa</a:t>
            </a:r>
          </a:p>
          <a:p>
            <a:pPr marL="457200" marR="0" indent="-457200" defTabSz="1007943">
              <a:spcBef>
                <a:spcPts val="870"/>
              </a:spcBef>
              <a:spcAft>
                <a:spcPts val="1125"/>
              </a:spcAft>
              <a:buFont typeface="+mj-lt"/>
              <a:buAutoNum type="arabicPeriod" startAt="4"/>
              <a:tabLst/>
            </a:pPr>
            <a:r>
              <a:rPr lang="fi-FI" sz="2400" dirty="0">
                <a:latin typeface="Arial" pitchFamily="34"/>
              </a:rPr>
              <a:t>Ylituomari tarkkailee toimintaa useassa maastossa ja tekee havainnoistaan merkinnät omaan arvostelukorttiinsa</a:t>
            </a:r>
          </a:p>
          <a:p>
            <a:pPr marL="457200" marR="0" indent="-457200" defTabSz="1007943">
              <a:spcBef>
                <a:spcPts val="870"/>
              </a:spcBef>
              <a:spcAft>
                <a:spcPts val="1125"/>
              </a:spcAft>
              <a:buFont typeface="+mj-lt"/>
              <a:buAutoNum type="arabicPeriod" startAt="4"/>
              <a:tabLst/>
            </a:pPr>
            <a:r>
              <a:rPr lang="fi-FI" sz="2400" dirty="0">
                <a:latin typeface="Arial" pitchFamily="34"/>
              </a:rPr>
              <a:t>Koirakohtaisen pöytäkirjan täyttö ja tarkastaminen</a:t>
            </a:r>
          </a:p>
          <a:p>
            <a:pPr marL="846871" lvl="3" indent="-342900" defTabSz="1007943" hangingPunct="0">
              <a:spcBef>
                <a:spcPts val="870"/>
              </a:spcBef>
              <a:spcAft>
                <a:spcPts val="1125"/>
              </a:spcAft>
              <a:buSzPct val="100000"/>
              <a:buFont typeface="Arial" panose="020B0604020202020204" pitchFamily="34" charset="0"/>
              <a:buChar char="•"/>
            </a:pPr>
            <a:r>
              <a:rPr lang="fi-FI" sz="2400" dirty="0">
                <a:latin typeface="Arial" pitchFamily="34"/>
                <a:ea typeface="Microsoft YaHei" pitchFamily="2"/>
                <a:cs typeface="Arial" pitchFamily="2"/>
              </a:rPr>
              <a:t>Ylituomari tarkistaa ennen nimensä allekirjoitusta</a:t>
            </a:r>
          </a:p>
          <a:p>
            <a:pPr marL="457200" marR="0" indent="-457200" defTabSz="1007943">
              <a:spcBef>
                <a:spcPts val="870"/>
              </a:spcBef>
              <a:spcAft>
                <a:spcPts val="1125"/>
              </a:spcAft>
              <a:buFont typeface="+mj-lt"/>
              <a:buAutoNum type="arabicPeriod" startAt="4"/>
              <a:tabLst/>
            </a:pPr>
            <a:r>
              <a:rPr lang="fi-FI" sz="2400" dirty="0">
                <a:latin typeface="Arial" pitchFamily="34"/>
              </a:rPr>
              <a:t>Palkintojen järjestäminen</a:t>
            </a:r>
          </a:p>
          <a:p>
            <a:pPr marL="846871" lvl="3" indent="-342900" defTabSz="1007943" hangingPunct="0">
              <a:spcBef>
                <a:spcPts val="870"/>
              </a:spcBef>
              <a:spcAft>
                <a:spcPts val="1125"/>
              </a:spcAft>
              <a:buSzPct val="100000"/>
              <a:buFont typeface="Arial" panose="020B0604020202020204" pitchFamily="34" charset="0"/>
              <a:buChar char="•"/>
            </a:pPr>
            <a:r>
              <a:rPr lang="fi-FI" sz="2400" dirty="0">
                <a:latin typeface="Arial" pitchFamily="34"/>
                <a:ea typeface="Microsoft YaHei" pitchFamily="2"/>
                <a:cs typeface="Arial" pitchFamily="2"/>
              </a:rPr>
              <a:t>Koetoimikunnan puheenjohtaja ja sihteeri</a:t>
            </a:r>
          </a:p>
          <a:p>
            <a:pPr marL="457200" marR="0" indent="-457200" defTabSz="1007943">
              <a:spcBef>
                <a:spcPts val="870"/>
              </a:spcBef>
              <a:spcAft>
                <a:spcPts val="1125"/>
              </a:spcAft>
              <a:buFont typeface="+mj-lt"/>
              <a:buAutoNum type="arabicPeriod" startAt="4"/>
              <a:tabLst/>
            </a:pPr>
            <a:r>
              <a:rPr lang="fi-FI" sz="2400" dirty="0">
                <a:latin typeface="Arial" pitchFamily="34"/>
              </a:rPr>
              <a:t>Koepöytäkirjan tulostaminen tallennusohjelmasta</a:t>
            </a:r>
          </a:p>
          <a:p>
            <a:pPr marL="846871" marR="0" lvl="3" indent="-342900" defTabSz="1007943" hangingPunct="0">
              <a:spcBef>
                <a:spcPts val="870"/>
              </a:spcBef>
              <a:spcAft>
                <a:spcPts val="1125"/>
              </a:spcAft>
              <a:buSzPct val="100000"/>
              <a:buFont typeface="Arial" panose="020B0604020202020204" pitchFamily="34" charset="0"/>
              <a:buChar char="•"/>
              <a:tabLst/>
            </a:pPr>
            <a:r>
              <a:rPr lang="fi-FI" sz="2400" dirty="0">
                <a:latin typeface="Arial" pitchFamily="34"/>
                <a:ea typeface="Microsoft YaHei" pitchFamily="2"/>
                <a:cs typeface="Arial" pitchFamily="2"/>
              </a:rPr>
              <a:t>Myös mahdolliset jatkokappaleet (sihteeri)</a:t>
            </a:r>
          </a:p>
          <a:p>
            <a:pPr marL="457200" marR="0" indent="-457200" defTabSz="1007943">
              <a:spcBef>
                <a:spcPts val="870"/>
              </a:spcBef>
              <a:spcAft>
                <a:spcPts val="1125"/>
              </a:spcAft>
              <a:buFont typeface="+mj-lt"/>
              <a:buAutoNum type="arabicPeriod" startAt="4"/>
              <a:tabLst/>
            </a:pPr>
            <a:r>
              <a:rPr lang="fi-FI" sz="2400" dirty="0">
                <a:latin typeface="Arial" pitchFamily="34"/>
              </a:rPr>
              <a:t>Koiranohjaajalle tuleva koirakohtaisen pöytäkirjan osa jaetaan ennen palkintojen jakoa (sihteeri) mahdollisten korjauksien varalta</a:t>
            </a:r>
          </a:p>
          <a:p>
            <a:pPr marL="457200" marR="0" indent="-457200" defTabSz="1007943">
              <a:spcBef>
                <a:spcPts val="870"/>
              </a:spcBef>
              <a:spcAft>
                <a:spcPts val="1125"/>
              </a:spcAft>
              <a:buFont typeface="+mj-lt"/>
              <a:buAutoNum type="arabicPeriod" startAt="4"/>
              <a:tabLst/>
            </a:pPr>
            <a:r>
              <a:rPr lang="fi-FI" sz="2400" dirty="0">
                <a:latin typeface="Arial" pitchFamily="34"/>
              </a:rPr>
              <a:t>Tulosten julkistaminen ja palkintojen jako</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535531"/>
          </a:xfrm>
        </p:spPr>
        <p:txBody>
          <a:bodyPr wrap="square" anchor="t">
            <a:spAutoFit/>
          </a:bodyPr>
          <a:lstStyle/>
          <a:p>
            <a:pPr lvl="0" algn="ctr"/>
            <a:r>
              <a:rPr lang="fi-FI" sz="3200" b="1" dirty="0">
                <a:latin typeface="Arial" pitchFamily="34"/>
              </a:rPr>
              <a:t>2.10. Toimenpiteet kokeen jälkeen</a:t>
            </a:r>
          </a:p>
        </p:txBody>
      </p:sp>
      <p:sp>
        <p:nvSpPr>
          <p:cNvPr id="3" name="Tekstin paikkamerkki 2"/>
          <p:cNvSpPr txBox="1">
            <a:spLocks noGrp="1"/>
          </p:cNvSpPr>
          <p:nvPr>
            <p:ph type="body" idx="4294967295"/>
          </p:nvPr>
        </p:nvSpPr>
        <p:spPr>
          <a:xfrm>
            <a:off x="0" y="1101767"/>
            <a:ext cx="10080625" cy="5909310"/>
          </a:xfrm>
        </p:spPr>
        <p:txBody>
          <a:bodyPr wrap="square" anchor="ctr" anchorCtr="1">
            <a:spAutoFit/>
          </a:bodyPr>
          <a:lstStyle/>
          <a:p>
            <a:pPr marL="457200" lvl="0" indent="-457200" algn="l">
              <a:lnSpc>
                <a:spcPct val="100000"/>
              </a:lnSpc>
              <a:spcBef>
                <a:spcPts val="600"/>
              </a:spcBef>
              <a:spcAft>
                <a:spcPts val="600"/>
              </a:spcAft>
              <a:buFont typeface="+mj-lt"/>
              <a:buAutoNum type="arabicPeriod"/>
            </a:pPr>
            <a:r>
              <a:rPr lang="fi-FI" sz="2400" dirty="0">
                <a:latin typeface="Arial" pitchFamily="34"/>
              </a:rPr>
              <a:t>Kulukorvaukset</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Ylituomarin matkakulut (rahastonhoitaja)</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Kuitit kirjanpitoon</a:t>
            </a:r>
          </a:p>
          <a:p>
            <a:pPr marL="457200" lvl="0" indent="-457200" algn="l">
              <a:lnSpc>
                <a:spcPct val="100000"/>
              </a:lnSpc>
              <a:spcBef>
                <a:spcPts val="600"/>
              </a:spcBef>
              <a:spcAft>
                <a:spcPts val="600"/>
              </a:spcAft>
              <a:buFont typeface="+mj-lt"/>
              <a:buAutoNum type="arabicPeriod"/>
            </a:pPr>
            <a:r>
              <a:rPr lang="fi-FI" sz="2400" dirty="0">
                <a:latin typeface="Arial" pitchFamily="34"/>
              </a:rPr>
              <a:t>Tulosten toimittaminen</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Järjestön ja yhdistyksen nettisivuille</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Mukaan lyhyt selostus kokeen kulusta (sihteeri)</a:t>
            </a:r>
          </a:p>
          <a:p>
            <a:pPr marL="457200" lvl="0" indent="-457200">
              <a:lnSpc>
                <a:spcPct val="100000"/>
              </a:lnSpc>
              <a:spcBef>
                <a:spcPts val="600"/>
              </a:spcBef>
              <a:spcAft>
                <a:spcPts val="600"/>
              </a:spcAft>
              <a:buFont typeface="+mj-lt"/>
              <a:buAutoNum type="arabicPeriod"/>
            </a:pPr>
            <a:r>
              <a:rPr lang="fi-FI" sz="2400" dirty="0">
                <a:latin typeface="Arial" pitchFamily="34"/>
              </a:rPr>
              <a:t>Tulokset ja koepöytäkirjat sähköpostilla tallennusohjelmasta sen kennelpiirin pöytäkirjantarkastajalle, jonka alueella kokeet on järjestetty</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Mahdollisimman pian kokeen päättyessä</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Kuitenkin viimeistään viikon kuluessa</a:t>
            </a:r>
          </a:p>
          <a:p>
            <a:pPr marL="846871" lvl="3" indent="-342900" hangingPunct="0">
              <a:lnSpc>
                <a:spcPct val="100000"/>
              </a:lnSpc>
              <a:spcBef>
                <a:spcPts val="600"/>
              </a:spcBef>
              <a:spcAft>
                <a:spcPts val="600"/>
              </a:spcAft>
              <a:buSzPct val="100000"/>
            </a:pPr>
            <a:r>
              <a:rPr lang="fi-FI" sz="2400" dirty="0">
                <a:latin typeface="Arial" pitchFamily="34"/>
                <a:ea typeface="Microsoft YaHei" pitchFamily="2"/>
                <a:cs typeface="Arial" pitchFamily="2"/>
              </a:rPr>
              <a:t>Mahdollisesti muille rotujärjestöille lähetettävät pöytäkirjat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ekstiruutu 1"/>
          <p:cNvSpPr txBox="1"/>
          <p:nvPr/>
        </p:nvSpPr>
        <p:spPr>
          <a:xfrm>
            <a:off x="0" y="1267327"/>
            <a:ext cx="10080625" cy="5967662"/>
          </a:xfrm>
          <a:prstGeom prst="rect">
            <a:avLst/>
          </a:prstGeom>
          <a:noFill/>
          <a:ln>
            <a:noFill/>
          </a:ln>
        </p:spPr>
        <p:txBody>
          <a:bodyPr vert="horz" wrap="square" lIns="90000" tIns="45000" rIns="90000" bIns="45000" anchor="t" anchorCtr="1" compatLnSpc="0"/>
          <a:lstStyle/>
          <a:p>
            <a:pPr marL="457200" marR="0" lvl="0" indent="-457200" defTabSz="1007943" hangingPunct="0">
              <a:lnSpc>
                <a:spcPct val="150000"/>
              </a:lnSpc>
              <a:spcBef>
                <a:spcPts val="600"/>
              </a:spcBef>
              <a:spcAft>
                <a:spcPts val="600"/>
              </a:spcAft>
              <a:buFont typeface="+mj-lt"/>
              <a:buAutoNum type="arabicPeriod"/>
              <a:tabLst/>
            </a:pPr>
            <a:r>
              <a:rPr lang="fi-FI" sz="2400" dirty="0">
                <a:latin typeface="Arial" pitchFamily="34"/>
              </a:rPr>
              <a:t>Risut ja ruusut</a:t>
            </a:r>
          </a:p>
          <a:p>
            <a:pPr marL="457200" marR="0" lvl="0" indent="-457200" defTabSz="1007943" hangingPunct="0">
              <a:lnSpc>
                <a:spcPct val="150000"/>
              </a:lnSpc>
              <a:spcBef>
                <a:spcPts val="600"/>
              </a:spcBef>
              <a:spcAft>
                <a:spcPts val="600"/>
              </a:spcAft>
              <a:buFont typeface="+mj-lt"/>
              <a:buAutoNum type="arabicPeriod"/>
              <a:tabLst/>
            </a:pPr>
            <a:r>
              <a:rPr lang="fi-FI" sz="2400" dirty="0">
                <a:latin typeface="Arial" pitchFamily="34"/>
              </a:rPr>
              <a:t>Käsitellään kokeesta välittömästi saatu palaute esim. osanottajilta,       ylituomarilta, kutsuvierailta</a:t>
            </a:r>
          </a:p>
          <a:p>
            <a:pPr marL="457200" marR="0" lvl="0" indent="-457200" defTabSz="1007943" hangingPunct="0">
              <a:lnSpc>
                <a:spcPct val="150000"/>
              </a:lnSpc>
              <a:spcBef>
                <a:spcPts val="600"/>
              </a:spcBef>
              <a:spcAft>
                <a:spcPts val="600"/>
              </a:spcAft>
              <a:buFont typeface="+mj-lt"/>
              <a:buAutoNum type="arabicPeriod"/>
              <a:tabLst/>
            </a:pPr>
            <a:r>
              <a:rPr lang="fi-FI" sz="2400" dirty="0">
                <a:latin typeface="Arial" pitchFamily="34"/>
              </a:rPr>
              <a:t>Mitä opimme tästä kokeesta?</a:t>
            </a:r>
          </a:p>
          <a:p>
            <a:pPr marL="457200" marR="0" lvl="0" indent="-457200" defTabSz="1007943" hangingPunct="0">
              <a:lnSpc>
                <a:spcPct val="150000"/>
              </a:lnSpc>
              <a:spcBef>
                <a:spcPts val="600"/>
              </a:spcBef>
              <a:spcAft>
                <a:spcPts val="600"/>
              </a:spcAft>
              <a:buFont typeface="+mj-lt"/>
              <a:buAutoNum type="arabicPeriod"/>
              <a:tabLst/>
            </a:pPr>
            <a:r>
              <a:rPr lang="fi-FI" sz="2400" dirty="0">
                <a:latin typeface="Arial" pitchFamily="34"/>
              </a:rPr>
              <a:t>Toteamusten kirjaaminen, jotta samoja virheitä ei tehdä                        seuraavassa kokeessa.</a:t>
            </a:r>
          </a:p>
          <a:p>
            <a:pPr marL="457200" marR="0" lvl="0" indent="-457200" defTabSz="1007943" hangingPunct="0">
              <a:lnSpc>
                <a:spcPct val="150000"/>
              </a:lnSpc>
              <a:spcBef>
                <a:spcPts val="600"/>
              </a:spcBef>
              <a:spcAft>
                <a:spcPts val="600"/>
              </a:spcAft>
              <a:buFont typeface="+mj-lt"/>
              <a:buAutoNum type="arabicPeriod"/>
              <a:tabLst/>
            </a:pPr>
            <a:r>
              <a:rPr lang="fi-FI" sz="2400" dirty="0">
                <a:latin typeface="Arial" pitchFamily="34"/>
              </a:rPr>
              <a:t>Taloudellinen yhteenveto</a:t>
            </a:r>
          </a:p>
        </p:txBody>
      </p:sp>
      <p:sp>
        <p:nvSpPr>
          <p:cNvPr id="3" name="Otsikko 2"/>
          <p:cNvSpPr txBox="1">
            <a:spLocks noGrp="1"/>
          </p:cNvSpPr>
          <p:nvPr>
            <p:ph type="title" idx="4294967295"/>
          </p:nvPr>
        </p:nvSpPr>
        <p:spPr>
          <a:xfrm>
            <a:off x="0" y="478912"/>
            <a:ext cx="10080625" cy="535531"/>
          </a:xfrm>
        </p:spPr>
        <p:txBody>
          <a:bodyPr wrap="square">
            <a:spAutoFit/>
          </a:bodyPr>
          <a:lstStyle/>
          <a:p>
            <a:pPr lvl="0" algn="ctr"/>
            <a:r>
              <a:rPr lang="fi-FI" sz="3200" b="1" dirty="0">
                <a:latin typeface="Arial" pitchFamily="34"/>
              </a:rPr>
              <a:t>2.11. Kokeen yhteenveto</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869950"/>
          </a:xfrm>
        </p:spPr>
        <p:txBody>
          <a:bodyPr anchor="t">
            <a:normAutofit fontScale="90000"/>
          </a:bodyPr>
          <a:lstStyle/>
          <a:p>
            <a:pPr lvl="0" algn="ctr"/>
            <a:r>
              <a:rPr lang="fi-FI" sz="3200" b="1" dirty="0">
                <a:latin typeface="Arial" pitchFamily="34"/>
              </a:rPr>
              <a:t>3. Kokeen siirtäminen ja peruuttaminen</a:t>
            </a:r>
            <a:br>
              <a:rPr lang="fi-FI" sz="2800" b="1" dirty="0">
                <a:latin typeface="TimesNewRomanPS-BoldMT" pitchFamily="18"/>
              </a:rPr>
            </a:br>
            <a:endParaRPr lang="fi-FI" sz="2800" b="1" dirty="0">
              <a:latin typeface="TimesNewRomanPS-BoldMT" pitchFamily="18"/>
            </a:endParaRPr>
          </a:p>
        </p:txBody>
      </p:sp>
      <p:sp>
        <p:nvSpPr>
          <p:cNvPr id="3" name="Tekstin paikkamerkki 2"/>
          <p:cNvSpPr txBox="1">
            <a:spLocks noGrp="1"/>
          </p:cNvSpPr>
          <p:nvPr>
            <p:ph type="body" idx="4294967295"/>
          </p:nvPr>
        </p:nvSpPr>
        <p:spPr>
          <a:xfrm>
            <a:off x="0" y="1768475"/>
            <a:ext cx="10080625" cy="3025444"/>
          </a:xfrm>
        </p:spPr>
        <p:txBody>
          <a:bodyPr wrap="square">
            <a:spAutoFit/>
          </a:bodyPr>
          <a:lstStyle/>
          <a:p>
            <a:pPr lvl="0" algn="l"/>
            <a:endParaRPr lang="fi-FI" sz="2400" b="1" dirty="0">
              <a:latin typeface="Arial" pitchFamily="34"/>
            </a:endParaRPr>
          </a:p>
          <a:p>
            <a:pPr hangingPunct="0">
              <a:lnSpc>
                <a:spcPct val="150000"/>
              </a:lnSpc>
              <a:spcBef>
                <a:spcPts val="600"/>
              </a:spcBef>
              <a:spcAft>
                <a:spcPts val="600"/>
              </a:spcAft>
              <a:buSzPct val="100000"/>
            </a:pPr>
            <a:r>
              <a:rPr lang="fi-FI" sz="2400" dirty="0">
                <a:latin typeface="Arial" pitchFamily="34"/>
              </a:rPr>
              <a:t>Kokeet on anottava voimassaolevien määräaikaisilmoitusten mukaisesti.</a:t>
            </a:r>
          </a:p>
          <a:p>
            <a:pPr hangingPunct="0">
              <a:lnSpc>
                <a:spcPct val="150000"/>
              </a:lnSpc>
              <a:spcBef>
                <a:spcPts val="600"/>
              </a:spcBef>
              <a:spcAft>
                <a:spcPts val="600"/>
              </a:spcAft>
              <a:buSzPct val="100000"/>
            </a:pPr>
            <a:r>
              <a:rPr lang="fi-FI" sz="2400" dirty="0">
                <a:latin typeface="Arial" pitchFamily="34"/>
              </a:rPr>
              <a:t>Hyväksytty koe tulee järjestää myönnettynä ajankohtana</a:t>
            </a:r>
          </a:p>
          <a:p>
            <a:pPr hangingPunct="0">
              <a:lnSpc>
                <a:spcPct val="150000"/>
              </a:lnSpc>
              <a:spcBef>
                <a:spcPts val="600"/>
              </a:spcBef>
              <a:spcAft>
                <a:spcPts val="600"/>
              </a:spcAft>
              <a:buSzPct val="100000"/>
            </a:pPr>
            <a:r>
              <a:rPr lang="fi-FI" sz="2400" dirty="0">
                <a:latin typeface="Arial" pitchFamily="34"/>
              </a:rPr>
              <a:t>Vain poikkeustapauksissa se voidaan siirtää tai peruuttaa.</a:t>
            </a:r>
          </a:p>
        </p:txBody>
      </p:sp>
    </p:spTree>
  </p:cSld>
  <p:clrMapOvr>
    <a:masterClrMapping/>
  </p:clrMapOvr>
  <p:transition spd="med">
    <p:pull dir="d"/>
  </p:transition>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561975"/>
          </a:xfrm>
        </p:spPr>
        <p:txBody>
          <a:bodyPr anchor="t"/>
          <a:lstStyle/>
          <a:p>
            <a:pPr lvl="0" algn="ctr"/>
            <a:r>
              <a:rPr lang="fi-FI" sz="3200" b="1" dirty="0">
                <a:latin typeface="Arial" pitchFamily="34"/>
              </a:rPr>
              <a:t>3.1. Kokeen ajankohdan siirto</a:t>
            </a:r>
          </a:p>
        </p:txBody>
      </p:sp>
      <p:sp>
        <p:nvSpPr>
          <p:cNvPr id="3" name="Tekstin paikkamerkki 2"/>
          <p:cNvSpPr txBox="1">
            <a:spLocks noGrp="1"/>
          </p:cNvSpPr>
          <p:nvPr>
            <p:ph type="body" idx="4294967295"/>
          </p:nvPr>
        </p:nvSpPr>
        <p:spPr>
          <a:xfrm>
            <a:off x="0" y="1511595"/>
            <a:ext cx="10080625" cy="5970865"/>
          </a:xfrm>
        </p:spPr>
        <p:txBody>
          <a:bodyPr wrap="square" anchor="ctr" anchorCtr="1">
            <a:spAutoFit/>
          </a:bodyPr>
          <a:lstStyle/>
          <a:p>
            <a:pPr>
              <a:lnSpc>
                <a:spcPct val="100000"/>
              </a:lnSpc>
              <a:spcBef>
                <a:spcPts val="600"/>
              </a:spcBef>
              <a:spcAft>
                <a:spcPts val="600"/>
              </a:spcAft>
              <a:buSzPct val="100000"/>
            </a:pPr>
            <a:r>
              <a:rPr lang="fi-FI" sz="2400" dirty="0">
                <a:latin typeface="Arial" pitchFamily="34"/>
              </a:rPr>
              <a:t>Suositusluonteiset lämpötilarajat kaikissa kokeissa +/- 20</a:t>
            </a:r>
            <a:r>
              <a:rPr lang="fi-FI" altLang="zh-CN" sz="2400" dirty="0"/>
              <a:t>°</a:t>
            </a:r>
            <a:r>
              <a:rPr lang="fi-FI" sz="2400" dirty="0">
                <a:latin typeface="Arial" pitchFamily="34"/>
              </a:rPr>
              <a:t>C</a:t>
            </a:r>
          </a:p>
          <a:p>
            <a:pPr>
              <a:lnSpc>
                <a:spcPct val="100000"/>
              </a:lnSpc>
              <a:spcBef>
                <a:spcPts val="600"/>
              </a:spcBef>
              <a:spcAft>
                <a:spcPts val="600"/>
              </a:spcAft>
              <a:buSzPct val="100000"/>
            </a:pPr>
            <a:r>
              <a:rPr lang="fi-FI" sz="2400" dirty="0">
                <a:latin typeface="Arial" pitchFamily="34"/>
              </a:rPr>
              <a:t>Kokeen siirto koskee koko koetta / koelajia, sekä siihen ilmoittautuneita koiria.</a:t>
            </a:r>
          </a:p>
          <a:p>
            <a:pPr>
              <a:lnSpc>
                <a:spcPct val="100000"/>
              </a:lnSpc>
              <a:spcBef>
                <a:spcPts val="600"/>
              </a:spcBef>
              <a:spcAft>
                <a:spcPts val="600"/>
              </a:spcAft>
              <a:buSzPct val="100000"/>
            </a:pPr>
            <a:r>
              <a:rPr lang="fi-FI" sz="2400" dirty="0">
                <a:latin typeface="Arial" pitchFamily="34"/>
              </a:rPr>
              <a:t>Päätös siirrosta tulee tehdä ennen kokeen alkamista</a:t>
            </a:r>
          </a:p>
          <a:p>
            <a:pPr marL="846871" lvl="3" indent="-342900" hangingPunct="0">
              <a:lnSpc>
                <a:spcPct val="100000"/>
              </a:lnSpc>
              <a:spcBef>
                <a:spcPts val="600"/>
              </a:spcBef>
              <a:spcAft>
                <a:spcPts val="600"/>
              </a:spcAft>
              <a:buSzPct val="100000"/>
            </a:pPr>
            <a:r>
              <a:rPr lang="fi-FI" sz="2400" dirty="0">
                <a:latin typeface="Arial" pitchFamily="34"/>
                <a:cs typeface="Arial" pitchFamily="2"/>
              </a:rPr>
              <a:t>Ennen </a:t>
            </a:r>
            <a:r>
              <a:rPr lang="fi-FI" sz="2400" dirty="0" err="1">
                <a:latin typeface="Arial" pitchFamily="34"/>
                <a:cs typeface="Arial" pitchFamily="2"/>
              </a:rPr>
              <a:t>yt</a:t>
            </a:r>
            <a:r>
              <a:rPr lang="fi-FI" sz="2400" dirty="0">
                <a:latin typeface="Arial" pitchFamily="34"/>
                <a:cs typeface="Arial" pitchFamily="2"/>
              </a:rPr>
              <a:t>-puhuttelua ja koirien arvontaa</a:t>
            </a:r>
          </a:p>
          <a:p>
            <a:pPr>
              <a:lnSpc>
                <a:spcPct val="100000"/>
              </a:lnSpc>
              <a:spcBef>
                <a:spcPts val="600"/>
              </a:spcBef>
              <a:spcAft>
                <a:spcPts val="600"/>
              </a:spcAft>
              <a:buSzPct val="100000"/>
            </a:pPr>
            <a:r>
              <a:rPr lang="fi-FI" sz="2400" dirty="0">
                <a:latin typeface="Arial" pitchFamily="34"/>
              </a:rPr>
              <a:t>Kokeen siirtämisestä ja sen uudesta ajankohdasta päättävät</a:t>
            </a:r>
          </a:p>
          <a:p>
            <a:pPr marL="846871" lvl="3" indent="-342900" hangingPunct="0">
              <a:lnSpc>
                <a:spcPct val="100000"/>
              </a:lnSpc>
              <a:spcBef>
                <a:spcPts val="600"/>
              </a:spcBef>
              <a:spcAft>
                <a:spcPts val="600"/>
              </a:spcAft>
              <a:buSzPct val="100000"/>
            </a:pPr>
            <a:r>
              <a:rPr lang="fi-FI" sz="2400" dirty="0">
                <a:latin typeface="Arial" pitchFamily="34"/>
                <a:cs typeface="Arial" pitchFamily="2"/>
              </a:rPr>
              <a:t>Kokeen ylituomari ja koetoimikunnan puheenjohtaja tai kokeesta vastaava koetoimitsija yhteisellä päätöksellä</a:t>
            </a:r>
          </a:p>
          <a:p>
            <a:pPr marL="846871" lvl="3" indent="-342900" hangingPunct="0">
              <a:lnSpc>
                <a:spcPct val="100000"/>
              </a:lnSpc>
              <a:spcBef>
                <a:spcPts val="600"/>
              </a:spcBef>
              <a:spcAft>
                <a:spcPts val="600"/>
              </a:spcAft>
              <a:buSzPct val="100000"/>
            </a:pPr>
            <a:r>
              <a:rPr lang="fi-FI" sz="2400" dirty="0">
                <a:latin typeface="Arial" pitchFamily="34"/>
                <a:cs typeface="Arial" pitchFamily="2"/>
              </a:rPr>
              <a:t>Mikäli toinen näistä on koepäivänä estynyt, paikalla oleva tekee päätöksen yksin</a:t>
            </a:r>
          </a:p>
          <a:p>
            <a:pPr>
              <a:lnSpc>
                <a:spcPct val="100000"/>
              </a:lnSpc>
              <a:spcBef>
                <a:spcPts val="600"/>
              </a:spcBef>
              <a:spcAft>
                <a:spcPts val="600"/>
              </a:spcAft>
              <a:buSzPct val="100000"/>
            </a:pPr>
            <a:r>
              <a:rPr lang="fi-FI" sz="2400" dirty="0">
                <a:latin typeface="Arial" pitchFamily="34"/>
              </a:rPr>
              <a:t>Koe voidaan siirtää vain yhden kerran ja uuden ajankohdan tulee olla samalla koekaudella, muita vastaavalle ajankohdalle myönnettyjä kokeita häiritsemättä</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ekstiruutu 1"/>
          <p:cNvSpPr txBox="1"/>
          <p:nvPr/>
        </p:nvSpPr>
        <p:spPr>
          <a:xfrm>
            <a:off x="0" y="-1"/>
            <a:ext cx="10080625" cy="7559675"/>
          </a:xfrm>
          <a:prstGeom prst="rect">
            <a:avLst/>
          </a:prstGeom>
          <a:noFill/>
          <a:ln>
            <a:noFill/>
          </a:ln>
        </p:spPr>
        <p:txBody>
          <a:bodyPr vert="horz" wrap="square" lIns="90000" tIns="45000" rIns="90000" bIns="45000" anchor="ctr" anchorCtr="1" compatLnSpc="0"/>
          <a:lstStyle/>
          <a:p>
            <a:pPr marL="342900" marR="0" lvl="0" indent="-342900" algn="l" rtl="0" hangingPunct="0">
              <a:lnSpc>
                <a:spcPct val="100000"/>
              </a:lnSpc>
              <a:spcBef>
                <a:spcPts val="0"/>
              </a:spcBef>
              <a:spcAft>
                <a:spcPts val="0"/>
              </a:spcAft>
              <a:buSzPct val="100000"/>
              <a:buFont typeface="Arial" panose="020B0604020202020204" pitchFamily="34" charset="0"/>
              <a:buChar char="•"/>
              <a:tabLst/>
            </a:pPr>
            <a:r>
              <a:rPr lang="fi-FI" sz="2400" b="0" i="0" u="none" strike="noStrike" kern="1200" dirty="0">
                <a:ln>
                  <a:noFill/>
                </a:ln>
                <a:latin typeface="Arial" pitchFamily="34"/>
                <a:ea typeface="TimesNewRomanPS-BoldItalicMT" pitchFamily="66"/>
                <a:cs typeface="Arial" pitchFamily="2"/>
              </a:rPr>
              <a:t>Siirrettyyn kokeeseen voidaan ottaa mukaan myös uusia koiria koesäännön mukaisen ilmoittautumisajan puitteissa, (5 vrk.)</a:t>
            </a:r>
          </a:p>
          <a:p>
            <a:pPr marL="285750" marR="0" lvl="0" indent="-285750" algn="l" rtl="0" hangingPunct="0">
              <a:lnSpc>
                <a:spcPct val="100000"/>
              </a:lnSpc>
              <a:spcBef>
                <a:spcPts val="0"/>
              </a:spcBef>
              <a:spcAft>
                <a:spcPts val="0"/>
              </a:spcAft>
              <a:buSzPct val="100000"/>
              <a:buFont typeface="Arial" panose="020B0604020202020204" pitchFamily="34" charset="0"/>
              <a:buChar char="•"/>
              <a:tabLst/>
            </a:pPr>
            <a:endParaRPr lang="fi-FI" sz="1800" b="0" i="0" u="none" strike="noStrike" kern="1200" dirty="0">
              <a:ln>
                <a:noFill/>
              </a:ln>
              <a:latin typeface="Times New Roman" pitchFamily="18"/>
              <a:ea typeface="Microsoft YaHei" pitchFamily="2"/>
              <a:cs typeface="Arial" pitchFamily="2"/>
            </a:endParaRPr>
          </a:p>
          <a:p>
            <a:pPr marL="342900" marR="0" lvl="0" indent="-342900" algn="l" rtl="0" hangingPunct="0">
              <a:lnSpc>
                <a:spcPct val="100000"/>
              </a:lnSpc>
              <a:spcBef>
                <a:spcPts val="0"/>
              </a:spcBef>
              <a:spcAft>
                <a:spcPts val="0"/>
              </a:spcAft>
              <a:buSzPct val="100000"/>
              <a:buFont typeface="Arial" panose="020B0604020202020204" pitchFamily="34" charset="0"/>
              <a:buChar char="•"/>
              <a:tabLst/>
            </a:pPr>
            <a:r>
              <a:rPr lang="fi-FI" sz="2400" b="0" i="0" u="none" strike="noStrike" kern="1200" dirty="0">
                <a:ln>
                  <a:noFill/>
                </a:ln>
                <a:latin typeface="Arial" pitchFamily="34"/>
                <a:ea typeface="TimesNewRomanPSMT" pitchFamily="18"/>
                <a:cs typeface="Arial" pitchFamily="2"/>
              </a:rPr>
              <a:t>Koe voidaan </a:t>
            </a:r>
            <a:r>
              <a:rPr lang="fi-FI" sz="2400" b="0" i="0" u="none" strike="noStrike" kern="1200" dirty="0">
                <a:ln>
                  <a:noFill/>
                </a:ln>
                <a:latin typeface="Arial" pitchFamily="34"/>
                <a:ea typeface="TimesNewRomanPS-BoldMT" pitchFamily="2"/>
                <a:cs typeface="Arial" pitchFamily="2"/>
              </a:rPr>
              <a:t>siirtää </a:t>
            </a:r>
            <a:r>
              <a:rPr lang="fi-FI" sz="2400" b="0" i="0" u="none" strike="noStrike" kern="1200" dirty="0">
                <a:ln>
                  <a:noFill/>
                </a:ln>
                <a:latin typeface="Arial" pitchFamily="34"/>
                <a:ea typeface="TimesNewRomanPSMT" pitchFamily="18"/>
                <a:cs typeface="Arial" pitchFamily="2"/>
              </a:rPr>
              <a:t>vain </a:t>
            </a:r>
            <a:r>
              <a:rPr lang="fi-FI" sz="2400" b="0" i="0" u="none" strike="noStrike" kern="1200" dirty="0">
                <a:ln>
                  <a:noFill/>
                </a:ln>
                <a:latin typeface="Arial" pitchFamily="34"/>
                <a:ea typeface="TimesNewRomanPS-BoldMT" pitchFamily="2"/>
                <a:cs typeface="Arial" pitchFamily="2"/>
              </a:rPr>
              <a:t>seuraavin perustein</a:t>
            </a:r>
          </a:p>
          <a:p>
            <a:pPr marL="800100" lvl="3" indent="-342900" hangingPunct="0">
              <a:spcBef>
                <a:spcPts val="1159"/>
              </a:spcBef>
              <a:spcAft>
                <a:spcPts val="1159"/>
              </a:spcAft>
              <a:buSzPct val="100000"/>
              <a:buFont typeface="Arial" panose="020B0604020202020204" pitchFamily="34" charset="0"/>
              <a:buChar char="•"/>
            </a:pPr>
            <a:r>
              <a:rPr lang="fi-FI" sz="2400" b="0" i="0" u="none" strike="noStrike" kern="1200" dirty="0">
                <a:ln>
                  <a:noFill/>
                </a:ln>
                <a:latin typeface="Arial" pitchFamily="34"/>
                <a:ea typeface="Microsoft YaHei" pitchFamily="2"/>
                <a:cs typeface="Arial" pitchFamily="2"/>
              </a:rPr>
              <a:t>Sääolosuhteet ovat koirille kohtuuttoman epäedulliset tai koiria vahingoittavat</a:t>
            </a:r>
          </a:p>
          <a:p>
            <a:pPr marL="800100" lvl="3" indent="-342900" hangingPunct="0">
              <a:spcBef>
                <a:spcPts val="1159"/>
              </a:spcBef>
              <a:spcAft>
                <a:spcPts val="1159"/>
              </a:spcAft>
              <a:buSzPct val="100000"/>
              <a:buFont typeface="Arial" panose="020B0604020202020204" pitchFamily="34" charset="0"/>
              <a:buChar char="•"/>
            </a:pPr>
            <a:r>
              <a:rPr lang="fi-FI" sz="2400" b="0" i="0" u="none" strike="noStrike" kern="1200" dirty="0">
                <a:ln>
                  <a:noFill/>
                </a:ln>
                <a:latin typeface="Arial" pitchFamily="34"/>
                <a:ea typeface="Microsoft YaHei" pitchFamily="2"/>
                <a:cs typeface="Arial" pitchFamily="2"/>
              </a:rPr>
              <a:t>Järjestäjästä riippumaton koealueen peruutus tai käytön este</a:t>
            </a:r>
          </a:p>
          <a:p>
            <a:pPr marL="800100" lvl="3" indent="-342900" hangingPunct="0">
              <a:spcBef>
                <a:spcPts val="1159"/>
              </a:spcBef>
              <a:spcAft>
                <a:spcPts val="1159"/>
              </a:spcAft>
              <a:buSzPct val="100000"/>
              <a:buFont typeface="Arial" panose="020B0604020202020204" pitchFamily="34" charset="0"/>
              <a:buChar char="•"/>
            </a:pPr>
            <a:r>
              <a:rPr lang="fi-FI" sz="2400" b="0" i="0" u="none" strike="noStrike" kern="1200" dirty="0">
                <a:ln>
                  <a:noFill/>
                </a:ln>
                <a:latin typeface="Arial" pitchFamily="34"/>
                <a:ea typeface="Microsoft YaHei" pitchFamily="2"/>
                <a:cs typeface="Arial" pitchFamily="2"/>
              </a:rPr>
              <a:t>Koetta ei voi järjestää sääntöjen edellyttämällä tavalla</a:t>
            </a:r>
          </a:p>
          <a:p>
            <a:pPr marL="800100" lvl="3" indent="-342900" hangingPunct="0">
              <a:spcBef>
                <a:spcPts val="1159"/>
              </a:spcBef>
              <a:spcAft>
                <a:spcPts val="1159"/>
              </a:spcAft>
              <a:buSzPct val="100000"/>
              <a:buFont typeface="Arial" panose="020B0604020202020204" pitchFamily="34" charset="0"/>
              <a:buChar char="•"/>
            </a:pPr>
            <a:r>
              <a:rPr lang="fi-FI" sz="2400" b="0" i="0" u="none" strike="noStrike" kern="1200" dirty="0">
                <a:ln>
                  <a:noFill/>
                </a:ln>
                <a:latin typeface="Arial" pitchFamily="34"/>
                <a:ea typeface="Microsoft YaHei" pitchFamily="2"/>
                <a:cs typeface="Arial" pitchFamily="2"/>
              </a:rPr>
              <a:t>Ylituomarin äkillinen, ylivoimainen este, mikäli sijaista ei kohtuudella saada hankittua; esim. sairaus, onnettomuus, kuolema tms.</a:t>
            </a:r>
          </a:p>
          <a:p>
            <a:pPr marL="800100" lvl="3" indent="-342900" hangingPunct="0">
              <a:spcBef>
                <a:spcPts val="1159"/>
              </a:spcBef>
              <a:spcAft>
                <a:spcPts val="1159"/>
              </a:spcAft>
              <a:buSzPct val="100000"/>
              <a:buFont typeface="Arial" panose="020B0604020202020204" pitchFamily="34" charset="0"/>
              <a:buChar char="•"/>
            </a:pPr>
            <a:r>
              <a:rPr lang="fi-FI" sz="2400" b="0" i="0" u="none" strike="noStrike" kern="1200" dirty="0">
                <a:ln>
                  <a:noFill/>
                </a:ln>
                <a:latin typeface="Arial" pitchFamily="34"/>
                <a:ea typeface="Microsoft YaHei" pitchFamily="2"/>
                <a:cs typeface="Arial" pitchFamily="2"/>
              </a:rPr>
              <a:t>Muun ko. lajin säännöissä / koeohjeissa mainitun syyn vuoksi</a:t>
            </a:r>
          </a:p>
          <a:p>
            <a:pPr marL="0" marR="0" lvl="0" indent="0" algn="l" rtl="0" hangingPunct="0">
              <a:lnSpc>
                <a:spcPct val="100000"/>
              </a:lnSpc>
              <a:spcBef>
                <a:spcPts val="0"/>
              </a:spcBef>
              <a:spcAft>
                <a:spcPts val="0"/>
              </a:spcAft>
              <a:buSzPct val="45000"/>
              <a:buFont typeface="StarSymbol"/>
              <a:buChar char="●"/>
              <a:tabLst/>
            </a:pPr>
            <a:endParaRPr lang="fi-FI" sz="2400" b="0" i="0" u="none" strike="noStrike" kern="1200" dirty="0">
              <a:ln>
                <a:noFill/>
              </a:ln>
              <a:latin typeface="Arial" pitchFamily="34"/>
              <a:ea typeface="TimesNewRomanPSMT" pitchFamily="18"/>
              <a:cs typeface="Arial" pitchFamily="2"/>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0" y="710256"/>
            <a:ext cx="10080625" cy="623687"/>
          </a:xfrm>
        </p:spPr>
        <p:txBody>
          <a:bodyPr anchor="t" anchorCtr="1">
            <a:normAutofit/>
          </a:bodyPr>
          <a:lstStyle/>
          <a:p>
            <a:pPr lvl="0"/>
            <a:r>
              <a:rPr lang="fi-FI" sz="3200" b="1" dirty="0">
                <a:latin typeface="Arial" pitchFamily="34"/>
                <a:cs typeface="Tahoma" pitchFamily="2"/>
              </a:rPr>
              <a:t>SISÄLLYSLUETTELO</a:t>
            </a:r>
          </a:p>
        </p:txBody>
      </p:sp>
      <p:sp>
        <p:nvSpPr>
          <p:cNvPr id="3" name="Tekstin paikkamerkki 2"/>
          <p:cNvSpPr txBox="1">
            <a:spLocks noGrp="1"/>
          </p:cNvSpPr>
          <p:nvPr>
            <p:ph type="subTitle" idx="1"/>
          </p:nvPr>
        </p:nvSpPr>
        <p:spPr>
          <a:xfrm>
            <a:off x="0" y="1952785"/>
            <a:ext cx="9785684" cy="5606889"/>
          </a:xfrm>
          <a:noFill/>
        </p:spPr>
        <p:txBody>
          <a:bodyPr wrap="square" lIns="180000" tIns="36000" rIns="36000" bIns="36000" anchor="t" anchorCtr="0">
            <a:noAutofit/>
          </a:bodyPr>
          <a:lstStyle/>
          <a:p>
            <a:pPr marL="342900" lvl="0" indent="-342900" algn="l">
              <a:buFont typeface="Arial" panose="020B0604020202020204" pitchFamily="34" charset="0"/>
              <a:buChar char="•"/>
            </a:pPr>
            <a:r>
              <a:rPr lang="fi-FI" sz="2400" dirty="0">
                <a:latin typeface="Arial" pitchFamily="34"/>
              </a:rPr>
              <a:t>KOETOIMITSIJALLE ASETETTAVAT VAATIMUKSET 		</a:t>
            </a:r>
          </a:p>
          <a:p>
            <a:pPr marL="342900" lvl="0" indent="-342900" algn="l">
              <a:buFont typeface="Arial" panose="020B0604020202020204" pitchFamily="34" charset="0"/>
              <a:buChar char="•"/>
            </a:pPr>
            <a:r>
              <a:rPr lang="fi-FI" sz="2400" dirty="0">
                <a:latin typeface="Arial" pitchFamily="34"/>
              </a:rPr>
              <a:t>KURSSIN TARKOITUS 					</a:t>
            </a:r>
          </a:p>
          <a:p>
            <a:pPr marL="342900" lvl="0" indent="-342900" algn="l">
              <a:buFont typeface="Arial" panose="020B0604020202020204" pitchFamily="34" charset="0"/>
              <a:buChar char="•"/>
            </a:pPr>
            <a:r>
              <a:rPr lang="fi-FI" sz="2400" dirty="0">
                <a:latin typeface="Arial" pitchFamily="34"/>
              </a:rPr>
              <a:t>PÄTEVÖINTI 						</a:t>
            </a:r>
          </a:p>
          <a:p>
            <a:pPr marL="342900" lvl="0" indent="-342900" algn="l">
              <a:buFont typeface="Arial" panose="020B0604020202020204" pitchFamily="34" charset="0"/>
              <a:buChar char="•"/>
            </a:pPr>
            <a:r>
              <a:rPr lang="fi-FI" sz="2400" dirty="0">
                <a:latin typeface="Arial" pitchFamily="34"/>
              </a:rPr>
              <a:t>VELVOLLISUUDET JA VASTUUT</a:t>
            </a:r>
          </a:p>
          <a:p>
            <a:pPr lvl="0" algn="l"/>
            <a:endParaRPr lang="fi-FI" sz="2400" dirty="0">
              <a:latin typeface="Arial" pitchFamily="34"/>
            </a:endParaRPr>
          </a:p>
          <a:p>
            <a:pPr marL="457200" lvl="0" indent="-457200" algn="l">
              <a:buFont typeface="+mj-lt"/>
              <a:buAutoNum type="arabicPeriod"/>
            </a:pPr>
            <a:r>
              <a:rPr lang="fi-FI" sz="2400" b="1" dirty="0">
                <a:latin typeface="Arial" pitchFamily="34"/>
              </a:rPr>
              <a:t>KOKEIDEN SUUNNITTELU JA JÄRJESTÄMISMAHDOLLISUUDET</a:t>
            </a:r>
          </a:p>
        </p:txBody>
      </p:sp>
    </p:spTree>
  </p:cSld>
  <p:clrMapOvr>
    <a:masterClrMapping/>
  </p:clrMapOvr>
  <p:transition spd="med">
    <p:pull dir="d"/>
  </p:transition>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ekstiruutu 1"/>
          <p:cNvSpPr txBox="1"/>
          <p:nvPr/>
        </p:nvSpPr>
        <p:spPr>
          <a:xfrm>
            <a:off x="0" y="0"/>
            <a:ext cx="9887919" cy="7559675"/>
          </a:xfrm>
          <a:prstGeom prst="rect">
            <a:avLst/>
          </a:prstGeom>
          <a:noFill/>
          <a:ln>
            <a:noFill/>
          </a:ln>
        </p:spPr>
        <p:txBody>
          <a:bodyPr vert="horz" wrap="square" lIns="90000" tIns="45000" rIns="90000" bIns="45000" anchor="ctr" anchorCtr="1" compatLnSpc="0"/>
          <a:lstStyle/>
          <a:p>
            <a:pPr marL="342900" marR="0" lvl="0" indent="-342900" algn="l" rtl="0" hangingPunct="0">
              <a:lnSpc>
                <a:spcPct val="100000"/>
              </a:lnSpc>
              <a:spcBef>
                <a:spcPts val="0"/>
              </a:spcBef>
              <a:spcAft>
                <a:spcPts val="0"/>
              </a:spcAft>
              <a:buSzPct val="100000"/>
              <a:buFont typeface="Arial" panose="020B0604020202020204" pitchFamily="34" charset="0"/>
              <a:buChar char="•"/>
              <a:tabLst/>
            </a:pPr>
            <a:r>
              <a:rPr lang="fi-FI" sz="2400" b="0" i="0" u="none" strike="noStrike" kern="1200" dirty="0">
                <a:ln>
                  <a:noFill/>
                </a:ln>
                <a:latin typeface="Arial" pitchFamily="34"/>
                <a:ea typeface="TimesNewRomanPSMT" pitchFamily="18"/>
                <a:cs typeface="Arial" pitchFamily="2"/>
              </a:rPr>
              <a:t>Siirto on aina </a:t>
            </a:r>
            <a:r>
              <a:rPr lang="fi-FI" sz="2400" b="0" i="0" u="none" strike="noStrike" kern="1200" dirty="0">
                <a:ln>
                  <a:noFill/>
                </a:ln>
                <a:latin typeface="Arial" pitchFamily="34"/>
                <a:ea typeface="TimesNewRomanPS-BoldMT" pitchFamily="2"/>
                <a:cs typeface="Arial" pitchFamily="2"/>
              </a:rPr>
              <a:t>välittömästi ilmoitettava kirjallisesti </a:t>
            </a:r>
            <a:r>
              <a:rPr lang="fi-FI" sz="2400" b="0" i="0" u="none" strike="noStrike" kern="1200" dirty="0">
                <a:ln>
                  <a:noFill/>
                </a:ln>
                <a:latin typeface="Arial" pitchFamily="34"/>
                <a:ea typeface="TimesNewRomanPSMT" pitchFamily="18"/>
                <a:cs typeface="Arial" pitchFamily="2"/>
              </a:rPr>
              <a:t>koeluvan myöntäneelle kennelpiirille tai liitolle voimassa olevia </a:t>
            </a:r>
            <a:r>
              <a:rPr lang="fi-FI" sz="2400" b="0" i="0" u="none" strike="noStrike" kern="1200" dirty="0" err="1">
                <a:ln>
                  <a:noFill/>
                </a:ln>
                <a:latin typeface="Arial" pitchFamily="34"/>
                <a:ea typeface="TimesNewRomanPSMT" pitchFamily="18"/>
                <a:cs typeface="Arial" pitchFamily="2"/>
              </a:rPr>
              <a:t>määräaikais</a:t>
            </a:r>
            <a:r>
              <a:rPr lang="fi-FI" sz="2400" b="0" i="0" u="none" strike="noStrike" kern="1200" dirty="0">
                <a:ln>
                  <a:noFill/>
                </a:ln>
                <a:latin typeface="Arial" pitchFamily="34"/>
                <a:ea typeface="TimesNewRomanPSMT" pitchFamily="18"/>
                <a:cs typeface="Arial" pitchFamily="2"/>
              </a:rPr>
              <a:t>-ilmoituksia noudattaen (sähköisesti pöytäkirjan tarkastajalle)</a:t>
            </a:r>
          </a:p>
          <a:p>
            <a:pPr marL="342900" marR="0" lvl="0" indent="-342900" algn="l" rtl="0" hangingPunct="0">
              <a:lnSpc>
                <a:spcPct val="100000"/>
              </a:lnSpc>
              <a:spcBef>
                <a:spcPts val="0"/>
              </a:spcBef>
              <a:spcAft>
                <a:spcPts val="0"/>
              </a:spcAft>
              <a:buSzPct val="100000"/>
              <a:buFont typeface="Arial" panose="020B0604020202020204" pitchFamily="34" charset="0"/>
              <a:buChar char="•"/>
              <a:tabLst/>
            </a:pPr>
            <a:endParaRPr lang="fi-FI" sz="2400" b="0" i="0" u="none" strike="noStrike" kern="1200" dirty="0">
              <a:ln>
                <a:noFill/>
              </a:ln>
              <a:latin typeface="Arial" pitchFamily="34"/>
              <a:ea typeface="TimesNewRomanPSMT" pitchFamily="18"/>
              <a:cs typeface="Arial" pitchFamily="2"/>
            </a:endParaRPr>
          </a:p>
          <a:p>
            <a:pPr marL="342900" marR="0" lvl="0" indent="-342900" algn="l" rtl="0" hangingPunct="0">
              <a:lnSpc>
                <a:spcPct val="100000"/>
              </a:lnSpc>
              <a:spcBef>
                <a:spcPts val="0"/>
              </a:spcBef>
              <a:spcAft>
                <a:spcPts val="0"/>
              </a:spcAft>
              <a:buSzPct val="100000"/>
              <a:buFont typeface="Arial" panose="020B0604020202020204" pitchFamily="34" charset="0"/>
              <a:buChar char="•"/>
              <a:tabLst/>
            </a:pPr>
            <a:r>
              <a:rPr lang="fi-FI" sz="2400" b="0" i="0" u="none" strike="noStrike" kern="1200" dirty="0">
                <a:ln>
                  <a:noFill/>
                </a:ln>
                <a:latin typeface="Arial" pitchFamily="34"/>
                <a:ea typeface="TimesNewRomanPSMT" pitchFamily="18"/>
                <a:cs typeface="Arial" pitchFamily="2"/>
              </a:rPr>
              <a:t>Siirretystä kokeesta on </a:t>
            </a:r>
            <a:r>
              <a:rPr lang="fi-FI" sz="2400" b="0" i="0" u="none" strike="noStrike" kern="1200" dirty="0">
                <a:ln>
                  <a:noFill/>
                </a:ln>
                <a:latin typeface="Arial" pitchFamily="34"/>
                <a:ea typeface="TimesNewRomanPS-BoldMT" pitchFamily="2"/>
                <a:cs typeface="Arial" pitchFamily="2"/>
              </a:rPr>
              <a:t>aina mainittava </a:t>
            </a:r>
            <a:r>
              <a:rPr lang="fi-FI" sz="2400" b="0" i="0" u="none" strike="noStrike" kern="1200" dirty="0">
                <a:ln>
                  <a:noFill/>
                </a:ln>
                <a:latin typeface="Arial" pitchFamily="34"/>
                <a:ea typeface="TimesNewRomanPSMT" pitchFamily="18"/>
                <a:cs typeface="Arial" pitchFamily="2"/>
              </a:rPr>
              <a:t>kokeen </a:t>
            </a:r>
            <a:r>
              <a:rPr lang="fi-FI" sz="2400" b="0" i="0" u="none" strike="noStrike" kern="1200" dirty="0">
                <a:ln>
                  <a:noFill/>
                </a:ln>
                <a:latin typeface="Arial" pitchFamily="34"/>
                <a:ea typeface="TimesNewRomanPS-BoldMT" pitchFamily="2"/>
                <a:cs typeface="Arial" pitchFamily="2"/>
              </a:rPr>
              <a:t>koepöytäkirjassa</a:t>
            </a:r>
          </a:p>
          <a:p>
            <a:pPr marL="800100" lvl="3" indent="-342900" hangingPunct="0">
              <a:lnSpc>
                <a:spcPct val="150000"/>
              </a:lnSpc>
              <a:buSzPct val="100000"/>
              <a:buFont typeface="Arial" panose="020B0604020202020204" pitchFamily="34" charset="0"/>
              <a:buChar char="•"/>
            </a:pPr>
            <a:r>
              <a:rPr lang="fi-FI" sz="2400" b="0" i="0" u="none" strike="noStrike" kern="1200" dirty="0">
                <a:ln>
                  <a:noFill/>
                </a:ln>
                <a:latin typeface="Arial" pitchFamily="34"/>
                <a:ea typeface="TimesNewRomanPS-BoldMT" pitchFamily="2"/>
                <a:cs typeface="Arial" pitchFamily="2"/>
              </a:rPr>
              <a:t>Siirron syy</a:t>
            </a:r>
          </a:p>
          <a:p>
            <a:pPr marL="800100" lvl="3" indent="-342900" hangingPunct="0">
              <a:lnSpc>
                <a:spcPct val="150000"/>
              </a:lnSpc>
              <a:buSzPct val="100000"/>
              <a:buFont typeface="Arial" panose="020B0604020202020204" pitchFamily="34" charset="0"/>
              <a:buChar char="•"/>
            </a:pPr>
            <a:r>
              <a:rPr lang="fi-FI" sz="2400" b="0" i="0" u="none" strike="noStrike" kern="1200" dirty="0">
                <a:ln>
                  <a:noFill/>
                </a:ln>
                <a:latin typeface="Arial" pitchFamily="34"/>
                <a:ea typeface="TimesNewRomanPSMT" pitchFamily="18"/>
                <a:cs typeface="Arial" pitchFamily="2"/>
              </a:rPr>
              <a:t>Ilmoitettujen koirien </a:t>
            </a:r>
            <a:r>
              <a:rPr lang="fi-FI" sz="2400" b="0" i="0" u="none" strike="noStrike" kern="1200" dirty="0">
                <a:ln>
                  <a:noFill/>
                </a:ln>
                <a:latin typeface="Arial" pitchFamily="34"/>
                <a:ea typeface="TimesNewRomanPS-BoldMT" pitchFamily="2"/>
                <a:cs typeface="Arial" pitchFamily="2"/>
              </a:rPr>
              <a:t>lukumäärä</a:t>
            </a:r>
          </a:p>
          <a:p>
            <a:pPr marL="800100" lvl="3" indent="-342900" hangingPunct="0">
              <a:lnSpc>
                <a:spcPct val="150000"/>
              </a:lnSpc>
              <a:buSzPct val="100000"/>
              <a:buFont typeface="Arial" panose="020B0604020202020204" pitchFamily="34" charset="0"/>
              <a:buChar char="•"/>
            </a:pPr>
            <a:r>
              <a:rPr lang="fi-FI" sz="2400" b="0" i="0" u="none" strike="noStrike" kern="1200" dirty="0">
                <a:ln>
                  <a:noFill/>
                </a:ln>
                <a:latin typeface="Arial" pitchFamily="34"/>
                <a:ea typeface="TimesNewRomanPS-BoldMT" pitchFamily="2"/>
                <a:cs typeface="Arial" pitchFamily="2"/>
              </a:rPr>
              <a:t>K</a:t>
            </a:r>
            <a:r>
              <a:rPr lang="fi-FI" sz="2400" b="0" i="0" u="none" strike="noStrike" kern="1200" dirty="0">
                <a:ln>
                  <a:noFill/>
                </a:ln>
                <a:latin typeface="Arial" pitchFamily="34"/>
                <a:ea typeface="TimesNewRomanPSMT" pitchFamily="18"/>
                <a:cs typeface="Arial" pitchFamily="2"/>
              </a:rPr>
              <a:t>oelaji (</a:t>
            </a:r>
            <a:r>
              <a:rPr lang="fi-FI" sz="2400" b="0" i="0" u="none" strike="noStrike" kern="1200" dirty="0">
                <a:ln>
                  <a:noFill/>
                </a:ln>
                <a:latin typeface="Arial" pitchFamily="34"/>
                <a:ea typeface="TimesNewRomanPS-BoldMT" pitchFamily="2"/>
                <a:cs typeface="Arial" pitchFamily="2"/>
              </a:rPr>
              <a:t>Ajokoe / Ketunajokoe)</a:t>
            </a:r>
          </a:p>
          <a:p>
            <a:pPr marL="800100" lvl="3" indent="-342900" hangingPunct="0">
              <a:lnSpc>
                <a:spcPct val="150000"/>
              </a:lnSpc>
              <a:buSzPct val="100000"/>
              <a:buFont typeface="Arial" panose="020B0604020202020204" pitchFamily="34" charset="0"/>
              <a:buChar char="•"/>
            </a:pPr>
            <a:r>
              <a:rPr lang="fi-FI" sz="2400" b="0" i="0" u="none" strike="noStrike" kern="1200" dirty="0">
                <a:ln>
                  <a:noFill/>
                </a:ln>
                <a:latin typeface="Arial" pitchFamily="34"/>
                <a:ea typeface="TimesNewRomanPSMT" pitchFamily="18"/>
                <a:cs typeface="Arial" pitchFamily="2"/>
              </a:rPr>
              <a:t>Esim. Ajokoe siirretty pidettäväksi 21.10.2018. Syy: Kova pakkanen 26 astetta, kokeeseen ilmoittautui 6 suomenajokoiraa, 1 venäjänajokoira ja 2 beaglea</a:t>
            </a:r>
          </a:p>
          <a:p>
            <a:pPr marL="342900" marR="0" lvl="0" indent="-342900" algn="l" rtl="0" hangingPunct="0">
              <a:lnSpc>
                <a:spcPct val="100000"/>
              </a:lnSpc>
              <a:spcBef>
                <a:spcPts val="0"/>
              </a:spcBef>
              <a:spcAft>
                <a:spcPts val="0"/>
              </a:spcAft>
              <a:buSzPct val="100000"/>
              <a:buFont typeface="Arial" panose="020B0604020202020204" pitchFamily="34" charset="0"/>
              <a:buChar char="•"/>
              <a:tabLst/>
            </a:pPr>
            <a:endParaRPr lang="fi-FI" sz="2400" b="0" i="0" u="none" strike="noStrike" kern="1200" dirty="0">
              <a:ln>
                <a:noFill/>
              </a:ln>
              <a:latin typeface="Arial" pitchFamily="34"/>
              <a:ea typeface="TimesNewRomanPSMT" pitchFamily="18"/>
              <a:cs typeface="Arial" pitchFamily="2"/>
            </a:endParaRPr>
          </a:p>
          <a:p>
            <a:pPr marL="342900" marR="0" lvl="0" indent="-342900" algn="l" rtl="0" hangingPunct="0">
              <a:lnSpc>
                <a:spcPct val="100000"/>
              </a:lnSpc>
              <a:spcBef>
                <a:spcPts val="0"/>
              </a:spcBef>
              <a:spcAft>
                <a:spcPts val="0"/>
              </a:spcAft>
              <a:buSzPct val="100000"/>
              <a:buFont typeface="Arial" panose="020B0604020202020204" pitchFamily="34" charset="0"/>
              <a:buChar char="•"/>
              <a:tabLst/>
            </a:pPr>
            <a:r>
              <a:rPr lang="fi-FI" sz="2400" b="0" i="0" u="none" strike="noStrike" kern="1200" dirty="0">
                <a:ln>
                  <a:noFill/>
                </a:ln>
                <a:latin typeface="Arial" pitchFamily="34"/>
                <a:ea typeface="TimesNewRomanPSMT" pitchFamily="18"/>
                <a:cs typeface="Arial" pitchFamily="2"/>
              </a:rPr>
              <a:t>Jos ilmoitettu koira </a:t>
            </a:r>
            <a:r>
              <a:rPr lang="fi-FI" sz="2400" b="0" i="0" u="none" strike="noStrike" kern="1200" dirty="0">
                <a:ln>
                  <a:noFill/>
                </a:ln>
                <a:latin typeface="Arial" pitchFamily="34"/>
                <a:ea typeface="TimesNewRomanPS-BoldMT" pitchFamily="2"/>
                <a:cs typeface="Arial" pitchFamily="2"/>
              </a:rPr>
              <a:t>ei voi osallistua</a:t>
            </a:r>
            <a:r>
              <a:rPr lang="fi-FI" sz="2400" b="1" i="0" u="none" strike="noStrike" kern="1200" dirty="0">
                <a:ln>
                  <a:noFill/>
                </a:ln>
                <a:latin typeface="Arial" pitchFamily="34"/>
                <a:ea typeface="TimesNewRomanPS-BoldMT" pitchFamily="2"/>
                <a:cs typeface="Arial" pitchFamily="2"/>
              </a:rPr>
              <a:t> </a:t>
            </a:r>
            <a:r>
              <a:rPr lang="fi-FI" sz="2400" b="0" i="0" u="none" strike="noStrike" kern="1200" dirty="0">
                <a:ln>
                  <a:noFill/>
                </a:ln>
                <a:latin typeface="Arial" pitchFamily="34"/>
                <a:ea typeface="TimesNewRomanPSMT" pitchFamily="18"/>
                <a:cs typeface="Arial" pitchFamily="2"/>
              </a:rPr>
              <a:t>siirrettyyn kokeeseen, osallistumismaksu on palautettava.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635000"/>
          </a:xfrm>
        </p:spPr>
        <p:txBody>
          <a:bodyPr/>
          <a:lstStyle/>
          <a:p>
            <a:pPr lvl="0" algn="ctr"/>
            <a:r>
              <a:rPr lang="fi-FI" sz="3200" b="1" dirty="0">
                <a:latin typeface="Arial" pitchFamily="34"/>
              </a:rPr>
              <a:t>3. 2. Kokeen peruuttaminen</a:t>
            </a:r>
          </a:p>
        </p:txBody>
      </p:sp>
      <p:sp>
        <p:nvSpPr>
          <p:cNvPr id="3" name="Tekstin paikkamerkki 2"/>
          <p:cNvSpPr txBox="1">
            <a:spLocks noGrp="1"/>
          </p:cNvSpPr>
          <p:nvPr>
            <p:ph type="body" idx="4294967295"/>
          </p:nvPr>
        </p:nvSpPr>
        <p:spPr>
          <a:xfrm>
            <a:off x="0" y="1256805"/>
            <a:ext cx="10080625" cy="6302870"/>
          </a:xfrm>
        </p:spPr>
        <p:txBody>
          <a:bodyPr wrap="square" rIns="0" anchor="t" anchorCtr="0">
            <a:noAutofit/>
          </a:bodyPr>
          <a:lstStyle/>
          <a:p>
            <a:pPr>
              <a:lnSpc>
                <a:spcPct val="100000"/>
              </a:lnSpc>
              <a:spcBef>
                <a:spcPts val="600"/>
              </a:spcBef>
              <a:spcAft>
                <a:spcPts val="600"/>
              </a:spcAft>
              <a:buSzPct val="119000"/>
            </a:pPr>
            <a:r>
              <a:rPr lang="fi-FI" sz="2400" dirty="0">
                <a:latin typeface="Arial" pitchFamily="34"/>
              </a:rPr>
              <a:t>Suositusluonteiset lämpötilarajat kaikissa kokeissa +/- 20</a:t>
            </a:r>
            <a:r>
              <a:rPr lang="fi-FI" altLang="zh-CN" sz="2400" dirty="0"/>
              <a:t>°</a:t>
            </a:r>
            <a:r>
              <a:rPr lang="fi-FI" sz="2400" dirty="0">
                <a:latin typeface="Arial" pitchFamily="34"/>
              </a:rPr>
              <a:t>C</a:t>
            </a:r>
          </a:p>
          <a:p>
            <a:pPr>
              <a:lnSpc>
                <a:spcPct val="100000"/>
              </a:lnSpc>
              <a:spcBef>
                <a:spcPts val="600"/>
              </a:spcBef>
              <a:spcAft>
                <a:spcPts val="600"/>
              </a:spcAft>
              <a:buSzPct val="119000"/>
            </a:pPr>
            <a:r>
              <a:rPr lang="fi-FI" sz="2400" dirty="0">
                <a:latin typeface="Arial" pitchFamily="34"/>
              </a:rPr>
              <a:t>Kokeen siirto koskee koko koetta / koelajia, sekä siihen ilmoittautuneita koiria.</a:t>
            </a:r>
          </a:p>
          <a:p>
            <a:pPr>
              <a:lnSpc>
                <a:spcPct val="100000"/>
              </a:lnSpc>
              <a:spcBef>
                <a:spcPts val="600"/>
              </a:spcBef>
              <a:spcAft>
                <a:spcPts val="600"/>
              </a:spcAft>
              <a:buSzPct val="119000"/>
            </a:pPr>
            <a:r>
              <a:rPr lang="fi-FI" sz="2400" dirty="0">
                <a:latin typeface="Arial" pitchFamily="34"/>
              </a:rPr>
              <a:t>Päätös siirrosta tulee tehdä ennen kokeen alkamista	</a:t>
            </a:r>
          </a:p>
          <a:p>
            <a:pPr marL="846872" lvl="2" indent="-342900" hangingPunct="0">
              <a:lnSpc>
                <a:spcPct val="100000"/>
              </a:lnSpc>
              <a:spcBef>
                <a:spcPts val="600"/>
              </a:spcBef>
              <a:spcAft>
                <a:spcPts val="600"/>
              </a:spcAft>
              <a:buSzPct val="100000"/>
              <a:buFont typeface="Courier New" panose="02070309020205020404" pitchFamily="49" charset="0"/>
              <a:buChar char="o"/>
            </a:pPr>
            <a:r>
              <a:rPr lang="fi-FI" sz="2400" dirty="0">
                <a:latin typeface="Arial" pitchFamily="34"/>
                <a:cs typeface="Arial" pitchFamily="2"/>
              </a:rPr>
              <a:t>Ennen </a:t>
            </a:r>
            <a:r>
              <a:rPr lang="fi-FI" sz="2400" dirty="0" err="1">
                <a:latin typeface="Arial" pitchFamily="34"/>
                <a:cs typeface="Arial" pitchFamily="2"/>
              </a:rPr>
              <a:t>yt</a:t>
            </a:r>
            <a:r>
              <a:rPr lang="fi-FI" sz="2400" dirty="0">
                <a:latin typeface="Arial" pitchFamily="34"/>
                <a:cs typeface="Arial" pitchFamily="2"/>
              </a:rPr>
              <a:t>-puhuttelua ja koirien arvontaa</a:t>
            </a:r>
          </a:p>
          <a:p>
            <a:pPr>
              <a:lnSpc>
                <a:spcPct val="100000"/>
              </a:lnSpc>
              <a:spcBef>
                <a:spcPts val="600"/>
              </a:spcBef>
              <a:spcAft>
                <a:spcPts val="600"/>
              </a:spcAft>
              <a:buSzPct val="119000"/>
            </a:pPr>
            <a:r>
              <a:rPr lang="fi-FI" sz="2400" dirty="0">
                <a:latin typeface="Arial" pitchFamily="34"/>
              </a:rPr>
              <a:t>Kokeen siirtämisestä ja sen uudesta ajankohdasta päättävät</a:t>
            </a:r>
          </a:p>
          <a:p>
            <a:pPr marL="846872" lvl="2" indent="-342900" hangingPunct="0">
              <a:lnSpc>
                <a:spcPct val="100000"/>
              </a:lnSpc>
              <a:spcBef>
                <a:spcPts val="600"/>
              </a:spcBef>
              <a:spcAft>
                <a:spcPts val="600"/>
              </a:spcAft>
              <a:buSzPct val="100000"/>
              <a:buFont typeface="Courier New" panose="02070309020205020404" pitchFamily="49" charset="0"/>
              <a:buChar char="o"/>
            </a:pPr>
            <a:r>
              <a:rPr lang="fi-FI" sz="2400" dirty="0">
                <a:latin typeface="Arial" pitchFamily="34"/>
                <a:cs typeface="Arial" pitchFamily="2"/>
              </a:rPr>
              <a:t>Kokeen ylituomari ja koetoimikunnan puheenjohtaja tai kokeesta vastaava koetoimitsija yhteisellä päätöksellä</a:t>
            </a:r>
          </a:p>
          <a:p>
            <a:pPr marL="846872" lvl="2" indent="-342900" hangingPunct="0">
              <a:lnSpc>
                <a:spcPct val="100000"/>
              </a:lnSpc>
              <a:spcBef>
                <a:spcPts val="600"/>
              </a:spcBef>
              <a:spcAft>
                <a:spcPts val="600"/>
              </a:spcAft>
              <a:buSzPct val="100000"/>
              <a:buFont typeface="Courier New" panose="02070309020205020404" pitchFamily="49" charset="0"/>
              <a:buChar char="o"/>
            </a:pPr>
            <a:r>
              <a:rPr lang="fi-FI" sz="2400" dirty="0">
                <a:latin typeface="Arial" pitchFamily="34"/>
                <a:cs typeface="Arial" pitchFamily="2"/>
              </a:rPr>
              <a:t>Mikäli toinen näistä on koepäivänä estynyt, paikalla oleva tekee päätöksen yksin</a:t>
            </a:r>
            <a:endParaRPr lang="fi-FI" dirty="0">
              <a:latin typeface="Arial" pitchFamily="34"/>
              <a:cs typeface="Arial" pitchFamily="2"/>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ekstiruutu 1"/>
          <p:cNvSpPr txBox="1"/>
          <p:nvPr/>
        </p:nvSpPr>
        <p:spPr>
          <a:xfrm>
            <a:off x="0" y="1"/>
            <a:ext cx="10080626" cy="7559674"/>
          </a:xfrm>
          <a:prstGeom prst="rect">
            <a:avLst/>
          </a:prstGeom>
          <a:noFill/>
          <a:ln>
            <a:noFill/>
          </a:ln>
        </p:spPr>
        <p:txBody>
          <a:bodyPr vert="horz" wrap="square" lIns="36000" tIns="45000" rIns="36000" bIns="45000" anchor="ctr" anchorCtr="1" compatLnSpc="0"/>
          <a:lstStyle/>
          <a:p>
            <a:pPr marL="342900" marR="0" lvl="0" indent="-342900" algn="l" rtl="0" hangingPunct="0">
              <a:lnSpc>
                <a:spcPct val="100000"/>
              </a:lnSpc>
              <a:spcBef>
                <a:spcPts val="600"/>
              </a:spcBef>
              <a:spcAft>
                <a:spcPts val="600"/>
              </a:spcAft>
              <a:buSzPct val="100000"/>
              <a:buFont typeface="Arial" panose="020B0604020202020204" pitchFamily="34" charset="0"/>
              <a:buChar char="•"/>
              <a:tabLst/>
              <a:defRPr sz="2400">
                <a:latin typeface="Arial" pitchFamily="34"/>
              </a:defRPr>
            </a:pPr>
            <a:r>
              <a:rPr lang="fi-FI" sz="2400" b="0" i="0" u="none" strike="noStrike" kern="1200" dirty="0">
                <a:ln>
                  <a:noFill/>
                </a:ln>
                <a:latin typeface="Arial" pitchFamily="34"/>
                <a:ea typeface="TimesNewRomanPSMT" pitchFamily="18"/>
                <a:cs typeface="Arial" pitchFamily="2"/>
              </a:rPr>
              <a:t>Koe voidaan </a:t>
            </a:r>
            <a:r>
              <a:rPr lang="fi-FI" sz="2400" b="0" i="0" u="none" strike="noStrike" kern="1200" dirty="0">
                <a:ln>
                  <a:noFill/>
                </a:ln>
                <a:latin typeface="Arial" pitchFamily="34"/>
                <a:ea typeface="TimesNewRomanPS-BoldMT" pitchFamily="2"/>
                <a:cs typeface="Arial" pitchFamily="2"/>
              </a:rPr>
              <a:t>peruuttaa </a:t>
            </a:r>
            <a:r>
              <a:rPr lang="fi-FI" sz="2400" b="0" i="0" u="none" strike="noStrike" kern="1200" dirty="0">
                <a:ln>
                  <a:noFill/>
                </a:ln>
                <a:latin typeface="Arial" pitchFamily="34"/>
                <a:ea typeface="TimesNewRomanPSMT" pitchFamily="18"/>
                <a:cs typeface="Arial" pitchFamily="2"/>
              </a:rPr>
              <a:t>vain seuraavin perustein</a:t>
            </a:r>
          </a:p>
          <a:p>
            <a:pPr marL="846872" lvl="2" indent="-342900" defTabSz="1007943" hangingPunct="0">
              <a:spcBef>
                <a:spcPts val="600"/>
              </a:spcBef>
              <a:spcAft>
                <a:spcPts val="600"/>
              </a:spcAft>
              <a:buSzPct val="100000"/>
              <a:buFont typeface="Courier New" panose="02070309020205020404" pitchFamily="49" charset="0"/>
              <a:buChar char="o"/>
              <a:defRPr sz="2400">
                <a:latin typeface="Arial" pitchFamily="34"/>
              </a:defRPr>
            </a:pPr>
            <a:r>
              <a:rPr lang="fi-FI" sz="2400" dirty="0">
                <a:latin typeface="Arial" pitchFamily="34"/>
                <a:cs typeface="Arial" pitchFamily="2"/>
              </a:rPr>
              <a:t>Kokeen siirtämiseen oikeuttava peruste (kts. kohta kokeen siirtäminen)</a:t>
            </a:r>
          </a:p>
          <a:p>
            <a:pPr marL="846872" lvl="2" indent="-342900" defTabSz="1007943" hangingPunct="0">
              <a:spcBef>
                <a:spcPts val="600"/>
              </a:spcBef>
              <a:spcAft>
                <a:spcPts val="600"/>
              </a:spcAft>
              <a:buSzPct val="100000"/>
              <a:buFont typeface="Courier New" panose="02070309020205020404" pitchFamily="49" charset="0"/>
              <a:buChar char="o"/>
              <a:defRPr sz="2400">
                <a:latin typeface="Arial" pitchFamily="34"/>
              </a:defRPr>
            </a:pPr>
            <a:r>
              <a:rPr lang="fi-FI" sz="2400" dirty="0">
                <a:latin typeface="Arial" pitchFamily="34"/>
                <a:cs typeface="Arial" pitchFamily="2"/>
              </a:rPr>
              <a:t>Muu ko. lajin säännöissä / koeohjeissa mainittu hyväksyttävä syy kokeen peruuttamisesta</a:t>
            </a:r>
          </a:p>
          <a:p>
            <a:pPr marL="1257300" lvl="4" indent="-342900" hangingPunct="0">
              <a:spcBef>
                <a:spcPts val="1159"/>
              </a:spcBef>
              <a:spcAft>
                <a:spcPts val="1159"/>
              </a:spcAft>
              <a:buSzPct val="100000"/>
              <a:buFont typeface="Wingdings" panose="05000000000000000000" pitchFamily="2" charset="2"/>
              <a:buChar char="ü"/>
              <a:defRPr sz="2400">
                <a:latin typeface="Arial" pitchFamily="34"/>
              </a:defRPr>
            </a:pPr>
            <a:r>
              <a:rPr lang="fi-FI" sz="2400" b="0" i="0" u="none" strike="noStrike" kern="1200" dirty="0">
                <a:ln>
                  <a:noFill/>
                </a:ln>
                <a:latin typeface="Arial" pitchFamily="34"/>
                <a:ea typeface="TimesNewRomanPSMT" pitchFamily="18"/>
                <a:cs typeface="Arial" pitchFamily="2"/>
              </a:rPr>
              <a:t>esim. kokeeseen ilmoittautuneiden määrä </a:t>
            </a:r>
            <a:r>
              <a:rPr lang="fi-FI" sz="2400" b="0" i="0" u="none" strike="noStrike" kern="1200" dirty="0">
                <a:ln>
                  <a:noFill/>
                </a:ln>
                <a:latin typeface="Arial" pitchFamily="34"/>
                <a:ea typeface="TimesNewRomanPS-BoldMT" pitchFamily="2"/>
                <a:cs typeface="Arial" pitchFamily="2"/>
              </a:rPr>
              <a:t>ei riittävä</a:t>
            </a:r>
            <a:r>
              <a:rPr lang="fi-FI" sz="2400" b="0" i="0" u="none" strike="noStrike" kern="1200" dirty="0">
                <a:ln>
                  <a:noFill/>
                </a:ln>
                <a:latin typeface="Arial" pitchFamily="34"/>
                <a:ea typeface="TimesNewRomanPSMT" pitchFamily="18"/>
                <a:cs typeface="Arial" pitchFamily="2"/>
              </a:rPr>
              <a:t>, kokeessa </a:t>
            </a:r>
            <a:r>
              <a:rPr lang="fi-FI" sz="2400" b="0" i="0" u="none" strike="noStrike" kern="1200" dirty="0">
                <a:ln>
                  <a:noFill/>
                </a:ln>
                <a:latin typeface="Arial" pitchFamily="34"/>
                <a:ea typeface="TimesNewRomanPS-BoldMT" pitchFamily="2"/>
                <a:cs typeface="Arial" pitchFamily="2"/>
              </a:rPr>
              <a:t>alle </a:t>
            </a:r>
            <a:r>
              <a:rPr lang="fi-FI" sz="2400" b="0" i="0" u="none" strike="noStrike" kern="1200" dirty="0">
                <a:ln>
                  <a:noFill/>
                </a:ln>
                <a:latin typeface="Arial" pitchFamily="34"/>
                <a:ea typeface="TimesNewRomanPSMT" pitchFamily="18"/>
                <a:cs typeface="Arial" pitchFamily="2"/>
              </a:rPr>
              <a:t>kolme (3) koiraa, </a:t>
            </a:r>
            <a:r>
              <a:rPr lang="fi-FI" sz="2400" b="0" i="0" u="none" strike="noStrike" kern="1200" dirty="0">
                <a:ln>
                  <a:noFill/>
                </a:ln>
                <a:latin typeface="Arial" pitchFamily="34"/>
                <a:ea typeface="TimesNewRomanPS-BoldMT" pitchFamily="2"/>
                <a:cs typeface="Arial" pitchFamily="2"/>
              </a:rPr>
              <a:t>tällöin ei siirtomahdollisuutta, vain peruutus</a:t>
            </a:r>
          </a:p>
          <a:p>
            <a:pPr marL="342900" marR="0" lvl="2" indent="-342900" algn="l" rtl="0" hangingPunct="0">
              <a:lnSpc>
                <a:spcPct val="100000"/>
              </a:lnSpc>
              <a:spcBef>
                <a:spcPts val="0"/>
              </a:spcBef>
              <a:spcAft>
                <a:spcPts val="0"/>
              </a:spcAft>
              <a:buSzPct val="100000"/>
              <a:buFont typeface="Arial" panose="020B0604020202020204" pitchFamily="34" charset="0"/>
              <a:buChar char="•"/>
              <a:tabLst/>
              <a:defRPr sz="2400">
                <a:latin typeface="Arial" pitchFamily="34"/>
              </a:defRPr>
            </a:pPr>
            <a:endParaRPr lang="fi-FI" sz="2400" b="0" i="0" u="none" strike="noStrike" kern="1200" dirty="0">
              <a:ln>
                <a:noFill/>
              </a:ln>
              <a:latin typeface="Arial" pitchFamily="34"/>
              <a:ea typeface="TimesNewRomanPS-BoldMT" pitchFamily="2"/>
              <a:cs typeface="Arial" pitchFamily="2"/>
            </a:endParaRPr>
          </a:p>
          <a:p>
            <a:pPr marL="342900" marR="0" lvl="0" indent="-342900" algn="l" rtl="0" hangingPunct="0">
              <a:lnSpc>
                <a:spcPct val="100000"/>
              </a:lnSpc>
              <a:spcBef>
                <a:spcPts val="0"/>
              </a:spcBef>
              <a:spcAft>
                <a:spcPts val="0"/>
              </a:spcAft>
              <a:buSzPct val="100000"/>
              <a:buFont typeface="Arial" panose="020B0604020202020204" pitchFamily="34" charset="0"/>
              <a:buChar char="•"/>
              <a:tabLst/>
              <a:defRPr sz="2400">
                <a:latin typeface="Arial" pitchFamily="34"/>
              </a:defRPr>
            </a:pPr>
            <a:r>
              <a:rPr lang="fi-FI" sz="2400" b="0" i="0" u="none" strike="noStrike" kern="1200" dirty="0">
                <a:ln>
                  <a:noFill/>
                </a:ln>
                <a:latin typeface="Arial" pitchFamily="34"/>
                <a:ea typeface="TimesNewRomanPSMT" pitchFamily="18"/>
                <a:cs typeface="Arial" pitchFamily="2"/>
              </a:rPr>
              <a:t>Peruutettu koe on peruutussyineen </a:t>
            </a:r>
            <a:r>
              <a:rPr lang="fi-FI" sz="2400" b="0" i="0" u="none" strike="noStrike" kern="1200" dirty="0">
                <a:ln>
                  <a:noFill/>
                </a:ln>
                <a:latin typeface="Arial" pitchFamily="34"/>
                <a:ea typeface="TimesNewRomanPS-BoldMT" pitchFamily="2"/>
                <a:cs typeface="Arial" pitchFamily="2"/>
              </a:rPr>
              <a:t>ilmoitettava koepöytäkirjalla </a:t>
            </a:r>
            <a:r>
              <a:rPr lang="fi-FI" sz="2400" b="0" i="0" u="none" strike="noStrike" kern="1200" dirty="0">
                <a:ln>
                  <a:noFill/>
                </a:ln>
                <a:latin typeface="Arial" pitchFamily="34"/>
                <a:ea typeface="TimesNewRomanPSMT" pitchFamily="18"/>
                <a:cs typeface="Arial" pitchFamily="2"/>
              </a:rPr>
              <a:t>täyttöohjeen mukaisesti voimassa olevia määräyksiä noudattaen kokeen myöntäjälle, </a:t>
            </a:r>
            <a:r>
              <a:rPr lang="fi-FI" sz="2400" b="0" i="0" u="none" strike="noStrike" kern="1200" dirty="0">
                <a:ln>
                  <a:noFill/>
                </a:ln>
                <a:latin typeface="Arial" pitchFamily="34"/>
                <a:ea typeface="TimesNewRomanPS-BoldMT" pitchFamily="2"/>
                <a:cs typeface="Arial" pitchFamily="2"/>
              </a:rPr>
              <a:t>mainittava </a:t>
            </a:r>
            <a:r>
              <a:rPr lang="fi-FI" sz="2400" b="0" i="0" u="none" strike="noStrike" kern="1200" dirty="0">
                <a:ln>
                  <a:noFill/>
                </a:ln>
                <a:latin typeface="Arial" pitchFamily="34"/>
                <a:ea typeface="TimesNewRomanPSMT" pitchFamily="18"/>
                <a:cs typeface="Arial" pitchFamily="2"/>
              </a:rPr>
              <a:t>koelaji </a:t>
            </a:r>
            <a:r>
              <a:rPr lang="fi-FI" sz="2400" b="0" i="0" u="none" strike="noStrike" kern="1200" dirty="0">
                <a:ln>
                  <a:noFill/>
                </a:ln>
                <a:latin typeface="Arial" pitchFamily="34"/>
                <a:ea typeface="TimesNewRomanPS-BoldMT" pitchFamily="2"/>
                <a:cs typeface="Arial" pitchFamily="2"/>
              </a:rPr>
              <a:t>Ajokoe / Ketunajokoe </a:t>
            </a:r>
            <a:r>
              <a:rPr lang="fi-FI" sz="2400" b="0" i="0" u="none" strike="noStrike" kern="1200" dirty="0">
                <a:ln>
                  <a:noFill/>
                </a:ln>
                <a:latin typeface="Arial" pitchFamily="34"/>
                <a:ea typeface="TimesNewRomanPSMT" pitchFamily="18"/>
                <a:cs typeface="Arial" pitchFamily="2"/>
              </a:rPr>
              <a:t>(pöytäkirjantarkastajalle)</a:t>
            </a:r>
          </a:p>
          <a:p>
            <a:pPr marL="342900" marR="0" lvl="0" indent="-342900" algn="l" rtl="0" hangingPunct="0">
              <a:lnSpc>
                <a:spcPct val="100000"/>
              </a:lnSpc>
              <a:spcBef>
                <a:spcPts val="0"/>
              </a:spcBef>
              <a:spcAft>
                <a:spcPts val="0"/>
              </a:spcAft>
              <a:buSzPct val="100000"/>
              <a:buFont typeface="Arial" panose="020B0604020202020204" pitchFamily="34" charset="0"/>
              <a:buChar char="•"/>
              <a:tabLst/>
              <a:defRPr sz="2400">
                <a:latin typeface="Arial" pitchFamily="34"/>
              </a:defRPr>
            </a:pPr>
            <a:endParaRPr lang="fi-FI" sz="2400" b="0" i="0" u="none" strike="noStrike" kern="1200" dirty="0">
              <a:ln>
                <a:noFill/>
              </a:ln>
              <a:latin typeface="Arial" pitchFamily="34"/>
              <a:ea typeface="TimesNewRomanPSMT" pitchFamily="18"/>
              <a:cs typeface="Arial" pitchFamily="2"/>
            </a:endParaRPr>
          </a:p>
          <a:p>
            <a:pPr marL="342900" marR="0" lvl="0" indent="-342900" algn="l" rtl="0" hangingPunct="0">
              <a:lnSpc>
                <a:spcPct val="100000"/>
              </a:lnSpc>
              <a:spcBef>
                <a:spcPts val="0"/>
              </a:spcBef>
              <a:spcAft>
                <a:spcPts val="0"/>
              </a:spcAft>
              <a:buSzPct val="100000"/>
              <a:buFont typeface="Arial" panose="020B0604020202020204" pitchFamily="34" charset="0"/>
              <a:buChar char="•"/>
              <a:tabLst/>
              <a:defRPr sz="2400">
                <a:latin typeface="Arial" pitchFamily="34"/>
              </a:defRPr>
            </a:pPr>
            <a:r>
              <a:rPr lang="fi-FI" sz="2400" b="0" i="0" u="none" strike="noStrike" kern="1200" dirty="0">
                <a:ln>
                  <a:noFill/>
                </a:ln>
                <a:latin typeface="Arial" pitchFamily="34"/>
                <a:ea typeface="TimesNewRomanPSMT" pitchFamily="18"/>
                <a:cs typeface="Arial" pitchFamily="2"/>
              </a:rPr>
              <a:t>Jos koe joudutaan </a:t>
            </a:r>
            <a:r>
              <a:rPr lang="fi-FI" sz="2400" b="0" i="0" u="none" strike="noStrike" kern="1200" dirty="0">
                <a:ln>
                  <a:noFill/>
                </a:ln>
                <a:latin typeface="Arial" pitchFamily="34"/>
                <a:ea typeface="TimesNewRomanPS-BoldMT" pitchFamily="2"/>
                <a:cs typeface="Arial" pitchFamily="2"/>
              </a:rPr>
              <a:t>peruuttamaan, </a:t>
            </a:r>
            <a:r>
              <a:rPr lang="fi-FI" sz="2400" b="0" i="0" u="none" strike="noStrike" kern="1200" dirty="0">
                <a:ln>
                  <a:noFill/>
                </a:ln>
                <a:latin typeface="Arial" pitchFamily="34"/>
                <a:ea typeface="TimesNewRomanPSMT" pitchFamily="18"/>
                <a:cs typeface="Arial" pitchFamily="2"/>
              </a:rPr>
              <a:t>ilmoittautumismaksu on palautettava.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664891"/>
            <a:ext cx="10080625" cy="535531"/>
          </a:xfrm>
        </p:spPr>
        <p:txBody>
          <a:bodyPr wrap="square">
            <a:spAutoFit/>
          </a:bodyPr>
          <a:lstStyle/>
          <a:p>
            <a:pPr lvl="0" algn="ctr"/>
            <a:r>
              <a:rPr lang="fi-FI" sz="3200" b="1" dirty="0">
                <a:latin typeface="Arial" pitchFamily="34"/>
              </a:rPr>
              <a:t>3. 3. Kokeen keskeytys</a:t>
            </a:r>
          </a:p>
        </p:txBody>
      </p:sp>
      <p:sp>
        <p:nvSpPr>
          <p:cNvPr id="3" name="Tekstin paikkamerkki 2"/>
          <p:cNvSpPr txBox="1">
            <a:spLocks noGrp="1"/>
          </p:cNvSpPr>
          <p:nvPr>
            <p:ph type="body" idx="4294967295"/>
          </p:nvPr>
        </p:nvSpPr>
        <p:spPr>
          <a:xfrm>
            <a:off x="0" y="1432895"/>
            <a:ext cx="9934414" cy="6126779"/>
          </a:xfrm>
        </p:spPr>
        <p:txBody>
          <a:bodyPr wrap="square" anchor="ctr" anchorCtr="1">
            <a:noAutofit/>
          </a:bodyPr>
          <a:lstStyle/>
          <a:p>
            <a:pPr lvl="0" hangingPunct="0">
              <a:lnSpc>
                <a:spcPct val="100000"/>
              </a:lnSpc>
              <a:spcBef>
                <a:spcPts val="600"/>
              </a:spcBef>
              <a:spcAft>
                <a:spcPts val="600"/>
              </a:spcAft>
              <a:buSzPct val="100000"/>
              <a:defRPr sz="2400">
                <a:latin typeface="Arial" pitchFamily="34"/>
              </a:defRPr>
            </a:pPr>
            <a:r>
              <a:rPr lang="fi-FI" sz="2400" dirty="0">
                <a:latin typeface="Arial" pitchFamily="34"/>
                <a:cs typeface="Arial" pitchFamily="2"/>
              </a:rPr>
              <a:t>Olosuhteet muuttuvat sellaisiksi, että kokeen jatkaminen olisi eläinsuojelumääräysten vastaista</a:t>
            </a:r>
          </a:p>
          <a:p>
            <a:pPr lvl="0" hangingPunct="0">
              <a:lnSpc>
                <a:spcPct val="100000"/>
              </a:lnSpc>
              <a:spcBef>
                <a:spcPts val="600"/>
              </a:spcBef>
              <a:spcAft>
                <a:spcPts val="600"/>
              </a:spcAft>
              <a:buSzPct val="100000"/>
              <a:defRPr sz="2400">
                <a:latin typeface="Arial" pitchFamily="34"/>
              </a:defRPr>
            </a:pPr>
            <a:r>
              <a:rPr lang="fi-FI" sz="2400" dirty="0">
                <a:latin typeface="Arial" pitchFamily="34"/>
                <a:cs typeface="Arial" pitchFamily="2"/>
              </a:rPr>
              <a:t>Koira vahingoittuu kokeen aikana niin, että sen koetteleminen olisi eläinsuojelumääräysten vastaista. (kts. sääntökirjan sivu 60 lopussa)</a:t>
            </a:r>
          </a:p>
          <a:p>
            <a:pPr lvl="0" hangingPunct="0">
              <a:lnSpc>
                <a:spcPct val="100000"/>
              </a:lnSpc>
              <a:spcBef>
                <a:spcPts val="600"/>
              </a:spcBef>
              <a:spcAft>
                <a:spcPts val="600"/>
              </a:spcAft>
              <a:buSzPct val="100000"/>
              <a:defRPr sz="2400">
                <a:latin typeface="Arial" pitchFamily="34"/>
              </a:defRPr>
            </a:pPr>
            <a:r>
              <a:rPr lang="fi-FI" sz="2400" dirty="0">
                <a:latin typeface="Arial" pitchFamily="34"/>
                <a:cs typeface="Arial" pitchFamily="2"/>
              </a:rPr>
              <a:t>Helle –ja pakkasraja (+/-20 astetta) suositusluonteiset lämpötilat.</a:t>
            </a:r>
          </a:p>
          <a:p>
            <a:pPr lvl="0" hangingPunct="0">
              <a:lnSpc>
                <a:spcPct val="100000"/>
              </a:lnSpc>
              <a:spcBef>
                <a:spcPts val="600"/>
              </a:spcBef>
              <a:spcAft>
                <a:spcPts val="600"/>
              </a:spcAft>
              <a:buSzPct val="100000"/>
              <a:defRPr sz="2400">
                <a:latin typeface="Arial" pitchFamily="34"/>
              </a:defRPr>
            </a:pPr>
            <a:r>
              <a:rPr lang="fi-FI" sz="2400" dirty="0">
                <a:latin typeface="Arial" pitchFamily="34"/>
                <a:cs typeface="Arial" pitchFamily="2"/>
              </a:rPr>
              <a:t>Pöytäkirjoihin merkitään syyksi keskeytys (ei luopunut)</a:t>
            </a:r>
          </a:p>
          <a:p>
            <a:pPr marL="846872" lvl="2" indent="-342900" hangingPunct="0">
              <a:lnSpc>
                <a:spcPct val="100000"/>
              </a:lnSpc>
              <a:spcBef>
                <a:spcPts val="600"/>
              </a:spcBef>
              <a:spcAft>
                <a:spcPts val="600"/>
              </a:spcAft>
              <a:buSzPct val="100000"/>
              <a:buFont typeface="Courier New" panose="02070309020205020404" pitchFamily="49" charset="0"/>
              <a:buChar char="o"/>
              <a:defRPr sz="2400">
                <a:latin typeface="Arial" pitchFamily="34"/>
              </a:defRPr>
            </a:pPr>
            <a:r>
              <a:rPr lang="fi-FI" sz="2400" dirty="0">
                <a:latin typeface="Arial" pitchFamily="34"/>
                <a:cs typeface="Arial" pitchFamily="2"/>
              </a:rPr>
              <a:t>usein jäänyt merkitsemättä koepöytäkirjaan huomautus kohtaan</a:t>
            </a:r>
          </a:p>
          <a:p>
            <a:pPr lvl="0" hangingPunct="0">
              <a:lnSpc>
                <a:spcPct val="100000"/>
              </a:lnSpc>
              <a:spcBef>
                <a:spcPts val="600"/>
              </a:spcBef>
              <a:spcAft>
                <a:spcPts val="600"/>
              </a:spcAft>
              <a:buSzPct val="100000"/>
              <a:defRPr sz="2400">
                <a:latin typeface="Arial" pitchFamily="34"/>
              </a:defRPr>
            </a:pPr>
            <a:r>
              <a:rPr lang="fi-FI" sz="2400" dirty="0">
                <a:latin typeface="Arial" pitchFamily="34"/>
                <a:cs typeface="Arial" pitchFamily="2"/>
              </a:rPr>
              <a:t>Keskeytetyn kokeen tulos lasketaan</a:t>
            </a:r>
          </a:p>
          <a:p>
            <a:pPr lvl="0" hangingPunct="0">
              <a:lnSpc>
                <a:spcPct val="100000"/>
              </a:lnSpc>
              <a:spcBef>
                <a:spcPts val="600"/>
              </a:spcBef>
              <a:spcAft>
                <a:spcPts val="600"/>
              </a:spcAft>
              <a:buSzPct val="100000"/>
              <a:defRPr sz="2400">
                <a:latin typeface="Arial" pitchFamily="34"/>
              </a:defRPr>
            </a:pPr>
            <a:r>
              <a:rPr lang="fi-FI" sz="2400" dirty="0">
                <a:latin typeface="Arial" pitchFamily="34"/>
                <a:cs typeface="Arial" pitchFamily="2"/>
              </a:rPr>
              <a:t>Luopuneen ja suljetun tulosta ei lasketa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8429"/>
            <a:ext cx="10080625" cy="535531"/>
          </a:xfrm>
        </p:spPr>
        <p:txBody>
          <a:bodyPr wrap="square" anchor="ctr" anchorCtr="1">
            <a:spAutoFit/>
          </a:bodyPr>
          <a:lstStyle/>
          <a:p>
            <a:pPr lvl="0" algn="ctr"/>
            <a:r>
              <a:rPr lang="fi-FI" sz="3200" b="1" dirty="0">
                <a:latin typeface="Arial" pitchFamily="34"/>
              </a:rPr>
              <a:t>AJOKOKEIDEN PÖYTÄKIRJAT</a:t>
            </a:r>
            <a:endParaRPr lang="fi-FI" sz="2200" b="1" dirty="0">
              <a:latin typeface="Arial" pitchFamily="34"/>
            </a:endParaRPr>
          </a:p>
        </p:txBody>
      </p:sp>
      <p:sp>
        <p:nvSpPr>
          <p:cNvPr id="3" name="Alaotsikko 2"/>
          <p:cNvSpPr txBox="1">
            <a:spLocks noGrp="1"/>
          </p:cNvSpPr>
          <p:nvPr>
            <p:ph type="subTitle" idx="4294967295"/>
          </p:nvPr>
        </p:nvSpPr>
        <p:spPr>
          <a:xfrm>
            <a:off x="0" y="1328738"/>
            <a:ext cx="10080625" cy="5654675"/>
          </a:xfrm>
        </p:spPr>
        <p:txBody>
          <a:bodyPr anchor="ctr">
            <a:normAutofit/>
          </a:bodyPr>
          <a:lstStyle/>
          <a:p>
            <a:pPr marL="0" lvl="0" indent="0" algn="l">
              <a:buNone/>
            </a:pPr>
            <a:r>
              <a:rPr lang="fi-FI" b="1" dirty="0">
                <a:latin typeface="Arial" pitchFamily="34"/>
              </a:rPr>
              <a:t>1. </a:t>
            </a:r>
            <a:r>
              <a:rPr lang="fi-FI" sz="2800" b="1" dirty="0">
                <a:latin typeface="Arial" pitchFamily="34"/>
              </a:rPr>
              <a:t>Koepöytäkirjojen</a:t>
            </a:r>
            <a:r>
              <a:rPr lang="fi-FI" b="1" dirty="0">
                <a:latin typeface="Arial" pitchFamily="34"/>
              </a:rPr>
              <a:t> </a:t>
            </a:r>
            <a:r>
              <a:rPr lang="fi-FI" sz="2800" b="1" dirty="0">
                <a:latin typeface="Arial" pitchFamily="34"/>
              </a:rPr>
              <a:t>lähettäminen</a:t>
            </a:r>
          </a:p>
          <a:p>
            <a:pPr lvl="0" algn="ctr"/>
            <a:endParaRPr lang="fi-FI" sz="2400" dirty="0"/>
          </a:p>
          <a:p>
            <a:pPr lvl="0" algn="l">
              <a:spcBef>
                <a:spcPts val="600"/>
              </a:spcBef>
              <a:spcAft>
                <a:spcPts val="600"/>
              </a:spcAft>
              <a:buSzPct val="100000"/>
            </a:pPr>
            <a:r>
              <a:rPr lang="fi-FI" sz="2400" dirty="0">
                <a:latin typeface="Arial" pitchFamily="34"/>
              </a:rPr>
              <a:t>Kokeen järjestävä yhdistys lähettää tulokset ja koepöytäkirjat</a:t>
            </a:r>
          </a:p>
          <a:p>
            <a:pPr lvl="0" algn="l">
              <a:spcBef>
                <a:spcPts val="600"/>
              </a:spcBef>
              <a:spcAft>
                <a:spcPts val="600"/>
              </a:spcAft>
              <a:buSzPct val="100000"/>
            </a:pPr>
            <a:r>
              <a:rPr lang="fi-FI" sz="2400" dirty="0">
                <a:latin typeface="Arial" pitchFamily="34"/>
              </a:rPr>
              <a:t>Sähköpostilla tallennusohjelmasta</a:t>
            </a:r>
          </a:p>
          <a:p>
            <a:pPr lvl="0" algn="l">
              <a:spcBef>
                <a:spcPts val="600"/>
              </a:spcBef>
              <a:spcAft>
                <a:spcPts val="600"/>
              </a:spcAft>
              <a:buSzPct val="100000"/>
            </a:pPr>
            <a:r>
              <a:rPr lang="fi-FI" sz="2400" dirty="0">
                <a:latin typeface="Arial" pitchFamily="34"/>
              </a:rPr>
              <a:t>Sen kennelpiirin pöytäkirjantarkastajalle, jonka alueella kokeet on järjestetty</a:t>
            </a:r>
          </a:p>
          <a:p>
            <a:pPr lvl="0" algn="l">
              <a:spcBef>
                <a:spcPts val="600"/>
              </a:spcBef>
              <a:spcAft>
                <a:spcPts val="600"/>
              </a:spcAft>
              <a:buSzPct val="100000"/>
            </a:pPr>
            <a:r>
              <a:rPr lang="fi-FI" sz="2400" dirty="0">
                <a:latin typeface="Arial" pitchFamily="34"/>
              </a:rPr>
              <a:t>Kokeen päättyessä mahdollisimman pian, viimeistään viikon kuluessa, sekä selvitettävä mahdollisesti muille rotujärjestöille lähetettävät paperiset/sähköiset pöytäkirjat</a:t>
            </a:r>
            <a:r>
              <a:rPr lang="fi-FI" sz="2400" b="1" dirty="0">
                <a:latin typeface="Arial" pitchFamily="34"/>
              </a:rPr>
              <a:t>.</a:t>
            </a:r>
          </a:p>
          <a:p>
            <a:pPr marL="0" lvl="0" indent="0" algn="l">
              <a:buNone/>
            </a:pPr>
            <a:endParaRPr lang="fi-FI" sz="2400" dirty="0">
              <a:latin typeface="Arial" pitchFamily="34"/>
            </a:endParaRPr>
          </a:p>
          <a:p>
            <a:pPr marL="0" lvl="0" indent="0" algn="l">
              <a:buNone/>
            </a:pPr>
            <a:r>
              <a:rPr lang="fi-FI" sz="2400" b="1" dirty="0">
                <a:latin typeface="Arial" pitchFamily="34"/>
              </a:rPr>
              <a:t>HUOM!</a:t>
            </a:r>
          </a:p>
          <a:p>
            <a:pPr marL="0" lvl="0" indent="0" algn="l">
              <a:buNone/>
            </a:pPr>
            <a:r>
              <a:rPr lang="fi-FI" sz="2400" dirty="0">
                <a:latin typeface="Arial" pitchFamily="34"/>
              </a:rPr>
              <a:t>Koepöytäkirjat lähetetään myös siirretyistä ja peruutetuista kokeista, sekä merkitään siirretyn ja peruutuksen syy.</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6"/>
            <a:ext cx="10080625" cy="566280"/>
          </a:xfrm>
        </p:spPr>
        <p:txBody>
          <a:bodyPr/>
          <a:lstStyle/>
          <a:p>
            <a:pPr lvl="0" algn="ctr"/>
            <a:r>
              <a:rPr lang="fi-FI" sz="2800" b="1" dirty="0">
                <a:latin typeface="Arial" pitchFamily="34"/>
              </a:rPr>
              <a:t>2. Koepöytäkirjojen lähetyksestä yleensä</a:t>
            </a:r>
          </a:p>
        </p:txBody>
      </p:sp>
      <p:sp>
        <p:nvSpPr>
          <p:cNvPr id="3" name="Tekstin paikkamerkki 2"/>
          <p:cNvSpPr txBox="1">
            <a:spLocks noGrp="1"/>
          </p:cNvSpPr>
          <p:nvPr>
            <p:ph type="body" idx="4294967295"/>
          </p:nvPr>
        </p:nvSpPr>
        <p:spPr>
          <a:xfrm>
            <a:off x="0" y="1368424"/>
            <a:ext cx="10080625" cy="6191251"/>
          </a:xfrm>
        </p:spPr>
        <p:txBody>
          <a:bodyPr wrap="square" tIns="36000" anchor="ctr" anchorCtr="1">
            <a:noAutofit/>
          </a:bodyPr>
          <a:lstStyle/>
          <a:p>
            <a:pPr lvl="0" algn="l">
              <a:lnSpc>
                <a:spcPct val="100000"/>
              </a:lnSpc>
              <a:spcBef>
                <a:spcPts val="600"/>
              </a:spcBef>
              <a:spcAft>
                <a:spcPts val="600"/>
              </a:spcAft>
              <a:buSzPct val="100000"/>
            </a:pPr>
            <a:r>
              <a:rPr lang="fi-FI" sz="2400" dirty="0">
                <a:latin typeface="Arial" pitchFamily="34"/>
              </a:rPr>
              <a:t>Kun kokeeseen osallistuu sekä SAJ:n rotuja että</a:t>
            </a:r>
            <a:r>
              <a:rPr lang="fi-FI" sz="2400" i="1" dirty="0">
                <a:latin typeface="Arial" pitchFamily="34"/>
              </a:rPr>
              <a:t> </a:t>
            </a:r>
            <a:r>
              <a:rPr lang="fi-FI" sz="2400" dirty="0">
                <a:latin typeface="Arial" pitchFamily="34"/>
              </a:rPr>
              <a:t>beagleja toimitetaan tulokset kummallekin järjestölle (AJOK ja BEAJ)</a:t>
            </a:r>
          </a:p>
          <a:p>
            <a:pPr lvl="0" algn="l">
              <a:lnSpc>
                <a:spcPct val="100000"/>
              </a:lnSpc>
              <a:spcBef>
                <a:spcPts val="600"/>
              </a:spcBef>
              <a:spcAft>
                <a:spcPts val="600"/>
              </a:spcAft>
              <a:buSzPct val="100000"/>
            </a:pPr>
            <a:r>
              <a:rPr lang="fi-FI" sz="2400" dirty="0">
                <a:latin typeface="Arial" pitchFamily="34"/>
              </a:rPr>
              <a:t>Jos kokeeseen osallistuu ainoastaan beagleja lähetetään SAJ:lle tyhjä (vain koetiedot) koepöytäkirja</a:t>
            </a:r>
          </a:p>
          <a:p>
            <a:pPr lvl="0" algn="l">
              <a:lnSpc>
                <a:spcPct val="100000"/>
              </a:lnSpc>
              <a:spcBef>
                <a:spcPts val="600"/>
              </a:spcBef>
              <a:spcAft>
                <a:spcPts val="600"/>
              </a:spcAft>
              <a:buSzPct val="100000"/>
            </a:pPr>
            <a:r>
              <a:rPr lang="fi-FI" sz="2400" dirty="0">
                <a:latin typeface="Arial" pitchFamily="34"/>
              </a:rPr>
              <a:t>Jos kokeeseen osallistuu ainoastaan SAJ:n rotuja, beaglejärjestölle ei tarvitse lähettää tyhjää koepöytäkirjaa</a:t>
            </a:r>
          </a:p>
          <a:p>
            <a:pPr lvl="0" algn="l">
              <a:lnSpc>
                <a:spcPct val="100000"/>
              </a:lnSpc>
              <a:spcBef>
                <a:spcPts val="600"/>
              </a:spcBef>
              <a:spcAft>
                <a:spcPts val="600"/>
              </a:spcAft>
              <a:buSzPct val="100000"/>
            </a:pPr>
            <a:r>
              <a:rPr lang="fi-FI" sz="2400" dirty="0">
                <a:latin typeface="Arial" pitchFamily="34"/>
              </a:rPr>
              <a:t>Mikäli kokeessa on sekä sulan, että paljaanmaan koesuorituksia, tulostetaan niistä omat pöytäkirjat.</a:t>
            </a:r>
          </a:p>
          <a:p>
            <a:pPr lvl="0" algn="l">
              <a:lnSpc>
                <a:spcPct val="100000"/>
              </a:lnSpc>
              <a:spcBef>
                <a:spcPts val="600"/>
              </a:spcBef>
              <a:spcAft>
                <a:spcPts val="600"/>
              </a:spcAft>
              <a:buSzPct val="100000"/>
            </a:pPr>
            <a:r>
              <a:rPr lang="fi-FI" sz="2400" dirty="0">
                <a:latin typeface="Arial" pitchFamily="34"/>
              </a:rPr>
              <a:t>Eestinajokoiran tulos merkitään samaan koepöytäkirjaan SAJ: n alaisten rotujen kanssa</a:t>
            </a:r>
          </a:p>
          <a:p>
            <a:pPr lvl="0" algn="l">
              <a:lnSpc>
                <a:spcPct val="100000"/>
              </a:lnSpc>
              <a:spcBef>
                <a:spcPts val="600"/>
              </a:spcBef>
              <a:spcAft>
                <a:spcPts val="600"/>
              </a:spcAft>
              <a:buSzPct val="100000"/>
            </a:pPr>
            <a:r>
              <a:rPr lang="fi-FI" sz="2400" dirty="0">
                <a:latin typeface="Arial" pitchFamily="34"/>
              </a:rPr>
              <a:t>Eestinajokoirien koirakohtaiset pöytäkirjat laitetaan SAJ: n alaisten rotujen pöytäkirjojen mukana pöytäkirjantarkastajille</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490538"/>
          </a:xfrm>
        </p:spPr>
        <p:txBody>
          <a:bodyPr wrap="square">
            <a:spAutoFit/>
          </a:bodyPr>
          <a:lstStyle/>
          <a:p>
            <a:pPr marL="685799" lvl="0" indent="-228600" algn="ctr"/>
            <a:r>
              <a:rPr lang="fi-FI" sz="2800" b="1" dirty="0">
                <a:latin typeface="Arial" pitchFamily="34"/>
              </a:rPr>
              <a:t>4. Kokeen luominen</a:t>
            </a:r>
          </a:p>
        </p:txBody>
      </p:sp>
      <p:pic>
        <p:nvPicPr>
          <p:cNvPr id="3" name="Kuvan paikkamerkki 2"/>
          <p:cNvPicPr>
            <a:picLocks noGrp="1" noChangeAspect="1"/>
          </p:cNvPicPr>
          <p:nvPr>
            <p:ph type="pic" idx="4294967295"/>
          </p:nvPr>
        </p:nvPicPr>
        <p:blipFill>
          <a:blip r:embed="rId3">
            <a:lum/>
            <a:alphaModFix/>
          </a:blip>
          <a:srcRect/>
          <a:stretch>
            <a:fillRect/>
          </a:stretch>
        </p:blipFill>
        <p:spPr>
          <a:xfrm>
            <a:off x="0" y="1511300"/>
            <a:ext cx="9791700" cy="5903913"/>
          </a:xfrm>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1" y="0"/>
            <a:ext cx="10080625" cy="7559675"/>
          </a:xfrm>
        </p:spPr>
        <p:txBody>
          <a:bodyPr anchor="ctr">
            <a:normAutofit lnSpcReduction="10000"/>
          </a:bodyPr>
          <a:lstStyle/>
          <a:p>
            <a:pPr lvl="0" algn="ctr">
              <a:spcAft>
                <a:spcPts val="0"/>
              </a:spcAft>
            </a:pPr>
            <a:endParaRPr lang="fi-FI" sz="2400" dirty="0"/>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Koe ID tulee automaattisesti.</a:t>
            </a:r>
          </a:p>
          <a:p>
            <a:pPr marL="514350" lvl="0" indent="-514350" algn="l">
              <a:spcAft>
                <a:spcPts val="0"/>
              </a:spcAft>
              <a:buFont typeface="+mj-lt"/>
              <a:buAutoNum type="arabicPeriod"/>
            </a:pPr>
            <a:endParaRPr lang="fi-FI" sz="2800" dirty="0">
              <a:latin typeface="Arial" panose="020B0604020202020204" pitchFamily="34" charset="0"/>
              <a:cs typeface="Arial" panose="020B0604020202020204" pitchFamily="34" charset="0"/>
            </a:endParaRPr>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Kokeen järjestäjäksi merkitään vain yksi järjestäjä.</a:t>
            </a:r>
          </a:p>
          <a:p>
            <a:pPr marL="514350" lvl="0" indent="-514350" algn="l">
              <a:spcAft>
                <a:spcPts val="0"/>
              </a:spcAft>
              <a:buFont typeface="+mj-lt"/>
              <a:buAutoNum type="arabicPeriod"/>
            </a:pPr>
            <a:endParaRPr lang="fi-FI" sz="2800" dirty="0">
              <a:latin typeface="Arial" panose="020B0604020202020204" pitchFamily="34" charset="0"/>
              <a:cs typeface="Arial" panose="020B0604020202020204" pitchFamily="34" charset="0"/>
            </a:endParaRPr>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Paikaksi tulee merkitä se kunta, johon koe on myönnetty.</a:t>
            </a:r>
          </a:p>
          <a:p>
            <a:pPr marL="514350" lvl="0" indent="-514350" algn="l">
              <a:spcAft>
                <a:spcPts val="0"/>
              </a:spcAft>
              <a:buFont typeface="+mj-lt"/>
              <a:buAutoNum type="arabicPeriod"/>
            </a:pPr>
            <a:endParaRPr lang="fi-FI" sz="2800" dirty="0">
              <a:latin typeface="Arial" panose="020B0604020202020204" pitchFamily="34" charset="0"/>
              <a:cs typeface="Arial" panose="020B0604020202020204" pitchFamily="34" charset="0"/>
            </a:endParaRPr>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Koeaika tulee olla sama kuin anottu</a:t>
            </a:r>
          </a:p>
          <a:p>
            <a:pPr marL="514350" lvl="0" indent="-514350" algn="l">
              <a:spcAft>
                <a:spcPts val="0"/>
              </a:spcAft>
              <a:buFont typeface="+mj-lt"/>
              <a:buAutoNum type="arabicPeriod"/>
            </a:pPr>
            <a:endParaRPr lang="fi-FI" sz="2800" dirty="0">
              <a:latin typeface="Arial" panose="020B0604020202020204" pitchFamily="34" charset="0"/>
              <a:cs typeface="Arial" panose="020B0604020202020204" pitchFamily="34" charset="0"/>
            </a:endParaRPr>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Kokeen luonne valitaan luettelosta, sekä sää ja keli.</a:t>
            </a:r>
          </a:p>
          <a:p>
            <a:pPr marL="514350" lvl="0" indent="-514350" algn="l">
              <a:spcAft>
                <a:spcPts val="0"/>
              </a:spcAft>
              <a:buFont typeface="+mj-lt"/>
              <a:buAutoNum type="arabicPeriod"/>
            </a:pPr>
            <a:endParaRPr lang="fi-FI" sz="2800" dirty="0">
              <a:latin typeface="Arial" panose="020B0604020202020204" pitchFamily="34" charset="0"/>
              <a:cs typeface="Arial" panose="020B0604020202020204" pitchFamily="34" charset="0"/>
            </a:endParaRPr>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Kennelpiirin ja YT:n numero</a:t>
            </a:r>
          </a:p>
          <a:p>
            <a:pPr marL="514350" lvl="0" indent="-514350" algn="l">
              <a:spcAft>
                <a:spcPts val="0"/>
              </a:spcAft>
              <a:buFont typeface="+mj-lt"/>
              <a:buAutoNum type="arabicPeriod"/>
            </a:pPr>
            <a:endParaRPr lang="fi-FI" sz="2800" dirty="0">
              <a:latin typeface="Arial" panose="020B0604020202020204" pitchFamily="34" charset="0"/>
              <a:cs typeface="Arial" panose="020B0604020202020204" pitchFamily="34" charset="0"/>
            </a:endParaRPr>
          </a:p>
          <a:p>
            <a:pPr marL="514350" lvl="0" indent="-514350" algn="l">
              <a:spcAft>
                <a:spcPts val="0"/>
              </a:spcAft>
              <a:buFont typeface="+mj-lt"/>
              <a:buAutoNum type="arabicPeriod"/>
            </a:pPr>
            <a:r>
              <a:rPr lang="fi-FI" sz="2800" dirty="0">
                <a:latin typeface="Arial" panose="020B0604020202020204" pitchFamily="34" charset="0"/>
                <a:cs typeface="Arial" panose="020B0604020202020204" pitchFamily="34" charset="0"/>
              </a:rPr>
              <a:t>Kokeen sihteerin ja koetoimitsijan tietojen lisääminen, sekä mahdolliset  harjoittelijat</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164000"/>
            <a:ext cx="10080625" cy="452432"/>
          </a:xfrm>
        </p:spPr>
        <p:txBody>
          <a:bodyPr wrap="square">
            <a:spAutoFit/>
          </a:bodyPr>
          <a:lstStyle/>
          <a:p>
            <a:pPr marL="685799" lvl="0" indent="-228600" algn="ctr"/>
            <a:r>
              <a:rPr lang="fi-FI" sz="2600" b="1" dirty="0">
                <a:latin typeface="Times New Roman" pitchFamily="18"/>
              </a:rPr>
              <a:t>Koirien lisäämien</a:t>
            </a:r>
          </a:p>
        </p:txBody>
      </p:sp>
      <p:pic>
        <p:nvPicPr>
          <p:cNvPr id="3" name="Kuva 2"/>
          <p:cNvPicPr>
            <a:picLocks noChangeAspect="1"/>
          </p:cNvPicPr>
          <p:nvPr/>
        </p:nvPicPr>
        <p:blipFill>
          <a:blip r:embed="rId3">
            <a:lum/>
            <a:alphaModFix/>
          </a:blip>
          <a:srcRect/>
          <a:stretch>
            <a:fillRect/>
          </a:stretch>
        </p:blipFill>
        <p:spPr>
          <a:xfrm>
            <a:off x="0" y="852407"/>
            <a:ext cx="10080625" cy="6707267"/>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36000" y="36000"/>
            <a:ext cx="10044625" cy="2211254"/>
          </a:xfrm>
        </p:spPr>
        <p:txBody>
          <a:bodyPr lIns="180000" rIns="36000" anchor="t" anchorCtr="1">
            <a:noAutofit/>
          </a:bodyPr>
          <a:lstStyle/>
          <a:p>
            <a:pPr marL="457200" lvl="0" indent="-457200" algn="l">
              <a:spcAft>
                <a:spcPts val="0"/>
              </a:spcAft>
              <a:buFont typeface="+mj-lt"/>
              <a:buAutoNum type="arabicPeriod"/>
            </a:pPr>
            <a:r>
              <a:rPr lang="fi-FI" sz="2400" dirty="0">
                <a:latin typeface="Arial" panose="020B0604020202020204" pitchFamily="34" charset="0"/>
                <a:cs typeface="Arial" panose="020B0604020202020204" pitchFamily="34" charset="0"/>
              </a:rPr>
              <a:t>Luotuasi kokeen, valitse koetapahtumat</a:t>
            </a:r>
          </a:p>
          <a:p>
            <a:pPr marL="457200" lvl="0" indent="-457200" algn="l">
              <a:spcAft>
                <a:spcPts val="0"/>
              </a:spcAft>
              <a:buFont typeface="+mj-lt"/>
              <a:buAutoNum type="arabicPeriod"/>
            </a:pPr>
            <a:r>
              <a:rPr lang="fi-FI" sz="2400" dirty="0">
                <a:latin typeface="Arial" panose="020B0604020202020204" pitchFamily="34" charset="0"/>
                <a:cs typeface="Arial" panose="020B0604020202020204" pitchFamily="34" charset="0"/>
              </a:rPr>
              <a:t>Lisää koira</a:t>
            </a:r>
          </a:p>
          <a:p>
            <a:pPr marL="457200" lvl="0" indent="-457200" algn="l">
              <a:lnSpc>
                <a:spcPct val="100000"/>
              </a:lnSpc>
              <a:spcBef>
                <a:spcPts val="600"/>
              </a:spcBef>
              <a:spcAft>
                <a:spcPts val="600"/>
              </a:spcAft>
              <a:buFont typeface="+mj-lt"/>
              <a:buAutoNum type="arabicPeriod"/>
            </a:pPr>
            <a:r>
              <a:rPr lang="fi-FI" sz="2400" dirty="0">
                <a:latin typeface="Arial" panose="020B0604020202020204" pitchFamily="34" charset="0"/>
                <a:cs typeface="Arial" panose="020B0604020202020204" pitchFamily="34" charset="0"/>
              </a:rPr>
              <a:t>Lisää koiran rekisterinumero rekisterikirjasta tai hae koira tietokannasta</a:t>
            </a:r>
          </a:p>
          <a:p>
            <a:pPr marL="457200" lvl="0" indent="-457200" algn="l">
              <a:spcAft>
                <a:spcPts val="0"/>
              </a:spcAft>
              <a:buFont typeface="+mj-lt"/>
              <a:buAutoNum type="arabicPeriod"/>
            </a:pPr>
            <a:r>
              <a:rPr lang="fi-FI" sz="2400" dirty="0">
                <a:latin typeface="Arial" panose="020B0604020202020204" pitchFamily="34" charset="0"/>
                <a:cs typeface="Arial" panose="020B0604020202020204" pitchFamily="34" charset="0"/>
              </a:rPr>
              <a:t>Valitse ylävalikosta koepöytäkirjan lisätiedot</a:t>
            </a:r>
          </a:p>
        </p:txBody>
      </p:sp>
      <p:pic>
        <p:nvPicPr>
          <p:cNvPr id="3" name="Kuva 2"/>
          <p:cNvPicPr>
            <a:picLocks noChangeAspect="1"/>
          </p:cNvPicPr>
          <p:nvPr/>
        </p:nvPicPr>
        <p:blipFill>
          <a:blip r:embed="rId3">
            <a:lum/>
            <a:alphaModFix/>
          </a:blip>
          <a:srcRect/>
          <a:stretch>
            <a:fillRect/>
          </a:stretch>
        </p:blipFill>
        <p:spPr>
          <a:xfrm>
            <a:off x="35999" y="2619213"/>
            <a:ext cx="10044625" cy="5067945"/>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0" y="991891"/>
            <a:ext cx="10080625" cy="6567784"/>
          </a:xfrm>
          <a:noFill/>
        </p:spPr>
        <p:txBody>
          <a:bodyPr wrap="square" lIns="180000" rIns="36000" anchor="t" anchorCtr="0">
            <a:noAutofit/>
          </a:bodyPr>
          <a:lstStyle/>
          <a:p>
            <a:pPr indent="0">
              <a:lnSpc>
                <a:spcPct val="100000"/>
              </a:lnSpc>
              <a:spcBef>
                <a:spcPts val="600"/>
              </a:spcBef>
              <a:spcAft>
                <a:spcPts val="600"/>
              </a:spcAft>
              <a:buNone/>
            </a:pPr>
            <a:r>
              <a:rPr lang="fi-FI" sz="2400" dirty="0">
                <a:latin typeface="Arial" pitchFamily="34"/>
              </a:rPr>
              <a:t>2.1    KOETOIMIKUNTA</a:t>
            </a:r>
          </a:p>
          <a:p>
            <a:pPr indent="0">
              <a:lnSpc>
                <a:spcPct val="100000"/>
              </a:lnSpc>
              <a:spcBef>
                <a:spcPts val="600"/>
              </a:spcBef>
              <a:spcAft>
                <a:spcPts val="600"/>
              </a:spcAft>
              <a:buNone/>
            </a:pPr>
            <a:r>
              <a:rPr lang="fi-FI" sz="2400" dirty="0">
                <a:latin typeface="Arial" pitchFamily="34"/>
              </a:rPr>
              <a:t>2.2    ENSIMMÄINEN KOKOUS 			</a:t>
            </a:r>
          </a:p>
          <a:p>
            <a:pPr indent="0">
              <a:lnSpc>
                <a:spcPct val="100000"/>
              </a:lnSpc>
              <a:spcBef>
                <a:spcPts val="600"/>
              </a:spcBef>
              <a:spcAft>
                <a:spcPts val="600"/>
              </a:spcAft>
              <a:buNone/>
            </a:pPr>
            <a:r>
              <a:rPr lang="fi-FI" sz="2400" dirty="0">
                <a:latin typeface="Arial" pitchFamily="34"/>
              </a:rPr>
              <a:t>2.3    KOEANOMUKSEN LAADINTA</a:t>
            </a:r>
          </a:p>
          <a:p>
            <a:pPr indent="0">
              <a:lnSpc>
                <a:spcPct val="100000"/>
              </a:lnSpc>
              <a:spcBef>
                <a:spcPts val="600"/>
              </a:spcBef>
              <a:spcAft>
                <a:spcPts val="600"/>
              </a:spcAft>
              <a:buNone/>
            </a:pPr>
            <a:r>
              <a:rPr lang="fi-FI" sz="2400" dirty="0">
                <a:latin typeface="Arial" pitchFamily="34"/>
              </a:rPr>
              <a:t>2.4    TOINEN TAI ALUSTAVA KOKOUS</a:t>
            </a:r>
          </a:p>
          <a:p>
            <a:pPr indent="0">
              <a:lnSpc>
                <a:spcPct val="100000"/>
              </a:lnSpc>
              <a:spcBef>
                <a:spcPts val="600"/>
              </a:spcBef>
              <a:spcAft>
                <a:spcPts val="600"/>
              </a:spcAft>
              <a:buNone/>
            </a:pPr>
            <a:r>
              <a:rPr lang="fi-FI" sz="2400" dirty="0">
                <a:latin typeface="Arial" pitchFamily="34"/>
              </a:rPr>
              <a:t>2.5    ILMOITTAUTUMISTEN VASTAANOTTO 	</a:t>
            </a:r>
          </a:p>
          <a:p>
            <a:pPr indent="0">
              <a:lnSpc>
                <a:spcPct val="100000"/>
              </a:lnSpc>
              <a:spcBef>
                <a:spcPts val="600"/>
              </a:spcBef>
              <a:spcAft>
                <a:spcPts val="600"/>
              </a:spcAft>
              <a:buNone/>
            </a:pPr>
            <a:r>
              <a:rPr lang="fi-FI" sz="2400" dirty="0">
                <a:latin typeface="Arial" pitchFamily="34"/>
              </a:rPr>
              <a:t>2.6    TUOMAREIDEN TULON VARMENTAMINEN</a:t>
            </a:r>
          </a:p>
          <a:p>
            <a:pPr indent="0">
              <a:lnSpc>
                <a:spcPct val="100000"/>
              </a:lnSpc>
              <a:spcBef>
                <a:spcPts val="600"/>
              </a:spcBef>
              <a:spcAft>
                <a:spcPts val="600"/>
              </a:spcAft>
              <a:buNone/>
            </a:pPr>
            <a:r>
              <a:rPr lang="fi-FI" sz="2400" dirty="0">
                <a:latin typeface="Arial" pitchFamily="34"/>
              </a:rPr>
              <a:t>2.7    KOETOIMIKUNNAN LOPULLINEN KOKOUS</a:t>
            </a:r>
          </a:p>
          <a:p>
            <a:pPr indent="0">
              <a:lnSpc>
                <a:spcPct val="100000"/>
              </a:lnSpc>
              <a:spcBef>
                <a:spcPts val="600"/>
              </a:spcBef>
              <a:spcAft>
                <a:spcPts val="600"/>
              </a:spcAft>
              <a:buNone/>
            </a:pPr>
            <a:r>
              <a:rPr lang="fi-FI" sz="2400" dirty="0">
                <a:latin typeface="Arial" pitchFamily="34"/>
              </a:rPr>
              <a:t>2.8    TOIMENPITEET ENNEN KOKEEN ALKUA</a:t>
            </a:r>
          </a:p>
          <a:p>
            <a:pPr indent="0">
              <a:lnSpc>
                <a:spcPct val="100000"/>
              </a:lnSpc>
              <a:spcBef>
                <a:spcPts val="600"/>
              </a:spcBef>
              <a:spcAft>
                <a:spcPts val="600"/>
              </a:spcAft>
              <a:buNone/>
            </a:pPr>
            <a:r>
              <a:rPr lang="fi-FI" sz="2400" dirty="0">
                <a:latin typeface="Arial" pitchFamily="34"/>
              </a:rPr>
              <a:t>2.9    TOIMENPITEET KOKEEN AIKANA</a:t>
            </a:r>
          </a:p>
          <a:p>
            <a:pPr indent="0">
              <a:lnSpc>
                <a:spcPct val="100000"/>
              </a:lnSpc>
              <a:spcBef>
                <a:spcPts val="600"/>
              </a:spcBef>
              <a:spcAft>
                <a:spcPts val="600"/>
              </a:spcAft>
              <a:buNone/>
            </a:pPr>
            <a:r>
              <a:rPr lang="fi-FI" sz="2400" dirty="0">
                <a:latin typeface="Arial" pitchFamily="34"/>
              </a:rPr>
              <a:t>2.10  TOIMENPITEET KOKEEN JÄLKEEN</a:t>
            </a:r>
          </a:p>
          <a:p>
            <a:pPr indent="0">
              <a:lnSpc>
                <a:spcPct val="100000"/>
              </a:lnSpc>
              <a:spcBef>
                <a:spcPts val="600"/>
              </a:spcBef>
              <a:spcAft>
                <a:spcPts val="600"/>
              </a:spcAft>
              <a:buNone/>
            </a:pPr>
            <a:r>
              <a:rPr lang="fi-FI" sz="2400" dirty="0">
                <a:latin typeface="Arial" pitchFamily="34"/>
              </a:rPr>
              <a:t>2.11  KOETOIMIKUNNAN LOPPUKOKOUS</a:t>
            </a:r>
          </a:p>
        </p:txBody>
      </p:sp>
      <p:sp>
        <p:nvSpPr>
          <p:cNvPr id="3" name="Otsikko 2"/>
          <p:cNvSpPr txBox="1">
            <a:spLocks noGrp="1"/>
          </p:cNvSpPr>
          <p:nvPr>
            <p:ph type="title" idx="4294967295"/>
          </p:nvPr>
        </p:nvSpPr>
        <p:spPr>
          <a:xfrm>
            <a:off x="0" y="449450"/>
            <a:ext cx="10080625" cy="542441"/>
          </a:xfrm>
        </p:spPr>
        <p:txBody>
          <a:bodyPr anchor="t" anchorCtr="1">
            <a:normAutofit fontScale="90000"/>
          </a:bodyPr>
          <a:lstStyle/>
          <a:p>
            <a:pPr marL="514350" lvl="0" indent="-514350" algn="l">
              <a:buFont typeface="+mj-lt"/>
              <a:buAutoNum type="arabicPeriod" startAt="2"/>
            </a:pPr>
            <a:r>
              <a:rPr lang="fi-FI" sz="3200" b="1" dirty="0">
                <a:latin typeface="Arial" pitchFamily="34"/>
              </a:rPr>
              <a:t>TOIMENPITEET KOKEEN AIKANA JA SEN JÄLKEEN</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0" y="154983"/>
            <a:ext cx="10080625" cy="4479009"/>
          </a:xfrm>
        </p:spPr>
        <p:txBody>
          <a:bodyPr tIns="108000" bIns="0" anchor="t" anchorCtr="0">
            <a:noAutofit/>
          </a:bodyPr>
          <a:lstStyle/>
          <a:p>
            <a:pPr marL="349200" lvl="0" indent="-457200" algn="l">
              <a:lnSpc>
                <a:spcPts val="2000"/>
              </a:lnSpc>
              <a:spcBef>
                <a:spcPts val="600"/>
              </a:spcBef>
              <a:spcAft>
                <a:spcPts val="600"/>
              </a:spcAft>
              <a:buFont typeface="+mj-lt"/>
              <a:buAutoNum type="arabicPeriod" startAt="5"/>
            </a:pPr>
            <a:r>
              <a:rPr lang="fi-FI" sz="2400" dirty="0">
                <a:latin typeface="Arial" panose="020B0604020202020204" pitchFamily="34" charset="0"/>
                <a:cs typeface="Arial" panose="020B0604020202020204" pitchFamily="34" charset="0"/>
              </a:rPr>
              <a:t>Lisää omistajan tiedot, muista kotikunta eikä kotipaikka</a:t>
            </a:r>
          </a:p>
          <a:p>
            <a:pPr marL="349200" lvl="0" indent="-457200" algn="l">
              <a:lnSpc>
                <a:spcPts val="2000"/>
              </a:lnSpc>
              <a:spcBef>
                <a:spcPts val="600"/>
              </a:spcBef>
              <a:spcAft>
                <a:spcPts val="600"/>
              </a:spcAft>
              <a:buFont typeface="+mj-lt"/>
              <a:buAutoNum type="arabicPeriod" startAt="5"/>
            </a:pPr>
            <a:r>
              <a:rPr lang="fi-FI" sz="2400" dirty="0">
                <a:latin typeface="Arial" panose="020B0604020202020204" pitchFamily="34" charset="0"/>
                <a:cs typeface="Arial" panose="020B0604020202020204" pitchFamily="34" charset="0"/>
              </a:rPr>
              <a:t>Rastita sukupuoli, rokotus- sekä tunnistusmerkintä</a:t>
            </a:r>
          </a:p>
          <a:p>
            <a:pPr marL="349200" lvl="0" indent="-457200" algn="l">
              <a:lnSpc>
                <a:spcPts val="2000"/>
              </a:lnSpc>
              <a:spcBef>
                <a:spcPts val="600"/>
              </a:spcBef>
              <a:spcAft>
                <a:spcPts val="600"/>
              </a:spcAft>
              <a:buFont typeface="+mj-lt"/>
              <a:buAutoNum type="arabicPeriod" startAt="5"/>
            </a:pPr>
            <a:r>
              <a:rPr lang="fi-FI" sz="2400" dirty="0">
                <a:latin typeface="Arial" panose="020B0604020202020204" pitchFamily="34" charset="0"/>
                <a:cs typeface="Arial" panose="020B0604020202020204" pitchFamily="34" charset="0"/>
              </a:rPr>
              <a:t>Lisää arvonnan jälkeen maastotuomarit (ryhmätuomari ylemmäksi)</a:t>
            </a:r>
          </a:p>
          <a:p>
            <a:pPr marL="349200" lvl="0" indent="-457200" algn="l">
              <a:lnSpc>
                <a:spcPts val="2000"/>
              </a:lnSpc>
              <a:spcBef>
                <a:spcPts val="600"/>
              </a:spcBef>
              <a:spcAft>
                <a:spcPts val="600"/>
              </a:spcAft>
              <a:buFont typeface="+mj-lt"/>
              <a:buAutoNum type="arabicPeriod" startAt="5"/>
            </a:pPr>
            <a:r>
              <a:rPr lang="fi-FI" sz="2400" dirty="0">
                <a:latin typeface="Arial" panose="020B0604020202020204" pitchFamily="34" charset="0"/>
                <a:cs typeface="Arial" panose="020B0604020202020204" pitchFamily="34" charset="0"/>
              </a:rPr>
              <a:t>Rastita tuomarien tiedot</a:t>
            </a:r>
          </a:p>
          <a:p>
            <a:pPr marL="755971" lvl="3" indent="-457200">
              <a:lnSpc>
                <a:spcPts val="2000"/>
              </a:lnSpc>
              <a:spcBef>
                <a:spcPts val="600"/>
              </a:spcBef>
              <a:spcAft>
                <a:spcPts val="600"/>
              </a:spcAft>
            </a:pPr>
            <a:r>
              <a:rPr lang="fi-FI" sz="2000" dirty="0">
                <a:latin typeface="Arial" panose="020B0604020202020204" pitchFamily="34" charset="0"/>
                <a:cs typeface="Arial" panose="020B0604020202020204" pitchFamily="34" charset="0"/>
              </a:rPr>
              <a:t>K = Kortti</a:t>
            </a:r>
          </a:p>
          <a:p>
            <a:pPr marL="755971" lvl="3" indent="-457200">
              <a:lnSpc>
                <a:spcPts val="2000"/>
              </a:lnSpc>
              <a:spcBef>
                <a:spcPts val="600"/>
              </a:spcBef>
              <a:spcAft>
                <a:spcPts val="600"/>
              </a:spcAft>
            </a:pPr>
            <a:r>
              <a:rPr lang="fi-FI" sz="2000" dirty="0">
                <a:latin typeface="Arial" panose="020B0604020202020204" pitchFamily="34" charset="0"/>
                <a:cs typeface="Arial" panose="020B0604020202020204" pitchFamily="34" charset="0"/>
              </a:rPr>
              <a:t>J  = Rotu- tai Kennelliiton jäsenyys</a:t>
            </a:r>
          </a:p>
          <a:p>
            <a:pPr marL="755971" lvl="3" indent="-457200">
              <a:lnSpc>
                <a:spcPts val="2000"/>
              </a:lnSpc>
              <a:spcBef>
                <a:spcPts val="600"/>
              </a:spcBef>
              <a:spcAft>
                <a:spcPts val="600"/>
              </a:spcAft>
            </a:pPr>
            <a:r>
              <a:rPr lang="fi-FI" sz="2000" dirty="0">
                <a:latin typeface="Arial" panose="020B0604020202020204" pitchFamily="34" charset="0"/>
                <a:cs typeface="Arial" panose="020B0604020202020204" pitchFamily="34" charset="0"/>
              </a:rPr>
              <a:t>huomautuksia sarakkeeseen tehdään tarpeelliset merkinnät (esim. koirasta </a:t>
            </a:r>
            <a:r>
              <a:rPr lang="fi-FI" sz="2000" dirty="0" err="1">
                <a:latin typeface="Arial" panose="020B0604020202020204" pitchFamily="34" charset="0"/>
                <a:cs typeface="Arial" panose="020B0604020202020204" pitchFamily="34" charset="0"/>
              </a:rPr>
              <a:t>kva</a:t>
            </a:r>
            <a:r>
              <a:rPr lang="fi-FI" sz="2000" dirty="0">
                <a:latin typeface="Arial" panose="020B0604020202020204" pitchFamily="34" charset="0"/>
                <a:cs typeface="Arial" panose="020B0604020202020204" pitchFamily="34" charset="0"/>
              </a:rPr>
              <a:t>, luopui, suljettu, keskeytetty, </a:t>
            </a:r>
            <a:r>
              <a:rPr lang="fi-FI" sz="2000" dirty="0" err="1">
                <a:latin typeface="Arial" panose="020B0604020202020204" pitchFamily="34" charset="0"/>
                <a:cs typeface="Arial" panose="020B0604020202020204" pitchFamily="34" charset="0"/>
              </a:rPr>
              <a:t>jne</a:t>
            </a:r>
            <a:r>
              <a:rPr lang="fi-FI" sz="2000" dirty="0">
                <a:latin typeface="Arial" panose="020B0604020202020204" pitchFamily="34" charset="0"/>
                <a:cs typeface="Arial" panose="020B0604020202020204" pitchFamily="34" charset="0"/>
              </a:rPr>
              <a:t>…. )</a:t>
            </a:r>
          </a:p>
          <a:p>
            <a:pPr marL="349200" lvl="0" indent="-457200" algn="l">
              <a:lnSpc>
                <a:spcPts val="2000"/>
              </a:lnSpc>
              <a:spcBef>
                <a:spcPts val="600"/>
              </a:spcBef>
              <a:spcAft>
                <a:spcPts val="600"/>
              </a:spcAft>
              <a:buFont typeface="+mj-lt"/>
              <a:buAutoNum type="arabicPeriod" startAt="5"/>
            </a:pPr>
            <a:r>
              <a:rPr lang="fi-FI" sz="2400" dirty="0">
                <a:latin typeface="Arial" panose="020B0604020202020204" pitchFamily="34" charset="0"/>
                <a:cs typeface="Arial" panose="020B0604020202020204" pitchFamily="34" charset="0"/>
              </a:rPr>
              <a:t>Koirakohtaisiin sijoitukset merkitään pisteiden mukaisesti</a:t>
            </a:r>
          </a:p>
        </p:txBody>
      </p:sp>
      <p:pic>
        <p:nvPicPr>
          <p:cNvPr id="6" name="Kuva 5"/>
          <p:cNvPicPr>
            <a:picLocks noChangeAspect="1"/>
          </p:cNvPicPr>
          <p:nvPr/>
        </p:nvPicPr>
        <p:blipFill>
          <a:blip r:embed="rId3">
            <a:lum/>
            <a:alphaModFix/>
          </a:blip>
          <a:srcRect/>
          <a:stretch>
            <a:fillRect/>
          </a:stretch>
        </p:blipFill>
        <p:spPr>
          <a:xfrm>
            <a:off x="801525" y="3828081"/>
            <a:ext cx="8477573" cy="3731594"/>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1" y="19540"/>
            <a:ext cx="10080624" cy="1023937"/>
          </a:xfrm>
        </p:spPr>
        <p:txBody>
          <a:bodyPr/>
          <a:lstStyle/>
          <a:p>
            <a:pPr lvl="0" algn="ctr"/>
            <a:r>
              <a:rPr lang="fi-FI" sz="3200" b="1" dirty="0">
                <a:latin typeface="Times New Roman" pitchFamily="18"/>
                <a:cs typeface="Tahoma" pitchFamily="2"/>
              </a:rPr>
              <a:t>6. Koirakohtaisen pöytäkirjan täyttö</a:t>
            </a:r>
          </a:p>
        </p:txBody>
      </p:sp>
      <p:sp>
        <p:nvSpPr>
          <p:cNvPr id="3" name="Alaotsikko 2"/>
          <p:cNvSpPr txBox="1">
            <a:spLocks noGrp="1"/>
          </p:cNvSpPr>
          <p:nvPr>
            <p:ph type="subTitle" idx="4294967295"/>
          </p:nvPr>
        </p:nvSpPr>
        <p:spPr>
          <a:xfrm>
            <a:off x="0" y="1043477"/>
            <a:ext cx="10080624" cy="6516197"/>
          </a:xfrm>
        </p:spPr>
        <p:txBody>
          <a:bodyPr anchor="ctr">
            <a:noAutofit/>
          </a:bodyPr>
          <a:lstStyle/>
          <a:p>
            <a:pPr lvl="0" algn="l"/>
            <a:endParaRPr lang="fi-FI" sz="18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r>
              <a:rPr lang="fi-FI" sz="2000" dirty="0">
                <a:latin typeface="Arial" panose="020B0604020202020204" pitchFamily="34" charset="0"/>
                <a:cs typeface="Arial" panose="020B0604020202020204" pitchFamily="34" charset="0"/>
              </a:rPr>
              <a:t>Valitse koira luettelosta (sininen väri) ja paina korjaa-nappia</a:t>
            </a: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r>
              <a:rPr lang="fi-FI" sz="2000" dirty="0">
                <a:latin typeface="Arial" panose="020B0604020202020204" pitchFamily="34" charset="0"/>
                <a:cs typeface="Arial" panose="020B0604020202020204" pitchFamily="34" charset="0"/>
              </a:rPr>
              <a:t>Täytä kohdat, Erä alkoi, </a:t>
            </a:r>
            <a:r>
              <a:rPr lang="fi-FI" sz="2000" dirty="0" err="1">
                <a:latin typeface="Arial" panose="020B0604020202020204" pitchFamily="34" charset="0"/>
                <a:cs typeface="Arial" panose="020B0604020202020204" pitchFamily="34" charset="0"/>
              </a:rPr>
              <a:t>klo:n</a:t>
            </a:r>
            <a:r>
              <a:rPr lang="fi-FI" sz="2000" dirty="0">
                <a:latin typeface="Arial" panose="020B0604020202020204" pitchFamily="34" charset="0"/>
                <a:cs typeface="Arial" panose="020B0604020202020204" pitchFamily="34" charset="0"/>
              </a:rPr>
              <a:t> ajat, haku ja ajominuutit, ansiopisteet sekä tappiopisteet  eräkohtaisesti</a:t>
            </a: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r>
              <a:rPr lang="fi-FI" sz="2000" dirty="0">
                <a:latin typeface="Arial" panose="020B0604020202020204" pitchFamily="34" charset="0"/>
                <a:cs typeface="Arial" panose="020B0604020202020204" pitchFamily="34" charset="0"/>
              </a:rPr>
              <a:t>Keli merkitään aina, P = paljas maa, L = lumikeli</a:t>
            </a: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r>
              <a:rPr lang="fi-FI" sz="2000" dirty="0">
                <a:latin typeface="Arial" panose="020B0604020202020204" pitchFamily="34" charset="0"/>
                <a:cs typeface="Arial" panose="020B0604020202020204" pitchFamily="34" charset="0"/>
              </a:rPr>
              <a:t>Rastita tarvittaessa Luopui, Suljettu tai Keskeytti –kohdat</a:t>
            </a: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r>
              <a:rPr lang="fi-FI" sz="2000" dirty="0">
                <a:latin typeface="Arial" panose="020B0604020202020204" pitchFamily="34" charset="0"/>
                <a:cs typeface="Arial" panose="020B0604020202020204" pitchFamily="34" charset="0"/>
              </a:rPr>
              <a:t>Täytä lisätiedot eräkohtaisesti ylituomarin hyväksymistä arvostelukorteista</a:t>
            </a:r>
          </a:p>
          <a:p>
            <a:pPr marL="457200" lvl="0" indent="-457200" algn="l">
              <a:spcAft>
                <a:spcPts val="0"/>
              </a:spcAft>
              <a:buFont typeface="+mj-lt"/>
              <a:buAutoNum type="arabicPeriod"/>
            </a:pPr>
            <a:endParaRPr lang="fi-FI" sz="2000" dirty="0">
              <a:latin typeface="Arial" panose="020B0604020202020204" pitchFamily="34" charset="0"/>
              <a:cs typeface="Arial" panose="020B0604020202020204" pitchFamily="34" charset="0"/>
            </a:endParaRPr>
          </a:p>
          <a:p>
            <a:pPr marL="457200" lvl="0" indent="-457200" algn="l">
              <a:spcAft>
                <a:spcPts val="0"/>
              </a:spcAft>
              <a:buFont typeface="+mj-lt"/>
              <a:buAutoNum type="arabicPeriod"/>
            </a:pPr>
            <a:r>
              <a:rPr lang="fi-FI" sz="2000" dirty="0">
                <a:latin typeface="Arial" panose="020B0604020202020204" pitchFamily="34" charset="0"/>
                <a:cs typeface="Arial" panose="020B0604020202020204" pitchFamily="34" charset="0"/>
              </a:rPr>
              <a:t>Kun pöytäkirja on huolellisesti täytetty, paina OK    </a:t>
            </a:r>
          </a:p>
          <a:p>
            <a:pPr lvl="0" algn="ctr">
              <a:spcAft>
                <a:spcPts val="0"/>
              </a:spcAft>
            </a:pPr>
            <a:endParaRPr lang="fi-FI" sz="1400" dirty="0">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3">
            <a:lum/>
            <a:alphaModFix/>
          </a:blip>
          <a:srcRect/>
          <a:stretch>
            <a:fillRect/>
          </a:stretch>
        </p:blipFill>
        <p:spPr>
          <a:xfrm>
            <a:off x="7726943" y="1314245"/>
            <a:ext cx="1307519" cy="431640"/>
          </a:xfrm>
          <a:prstGeom prst="rect">
            <a:avLst/>
          </a:prstGeom>
          <a:noFill/>
          <a:ln>
            <a:noFill/>
          </a:ln>
        </p:spPr>
      </p:pic>
      <p:pic>
        <p:nvPicPr>
          <p:cNvPr id="5" name="Kuva 4"/>
          <p:cNvPicPr>
            <a:picLocks noChangeAspect="1"/>
          </p:cNvPicPr>
          <p:nvPr/>
        </p:nvPicPr>
        <p:blipFill>
          <a:blip r:embed="rId4">
            <a:lum/>
            <a:alphaModFix/>
          </a:blip>
          <a:srcRect/>
          <a:stretch>
            <a:fillRect/>
          </a:stretch>
        </p:blipFill>
        <p:spPr>
          <a:xfrm>
            <a:off x="0" y="1749347"/>
            <a:ext cx="10080625" cy="1011484"/>
          </a:xfrm>
          <a:prstGeom prst="rect">
            <a:avLst/>
          </a:prstGeom>
          <a:noFill/>
          <a:ln>
            <a:noFill/>
          </a:ln>
        </p:spPr>
      </p:pic>
      <p:pic>
        <p:nvPicPr>
          <p:cNvPr id="6" name="Kuva 5"/>
          <p:cNvPicPr>
            <a:picLocks noChangeAspect="1"/>
          </p:cNvPicPr>
          <p:nvPr/>
        </p:nvPicPr>
        <p:blipFill>
          <a:blip r:embed="rId5">
            <a:lum/>
            <a:alphaModFix/>
          </a:blip>
          <a:srcRect/>
          <a:stretch>
            <a:fillRect/>
          </a:stretch>
        </p:blipFill>
        <p:spPr>
          <a:xfrm>
            <a:off x="7007857" y="7029934"/>
            <a:ext cx="1205999" cy="380880"/>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1" y="684213"/>
            <a:ext cx="10080625" cy="5075237"/>
          </a:xfrm>
        </p:spPr>
        <p:txBody>
          <a:bodyPr anchor="ctr">
            <a:normAutofit/>
          </a:bodyPr>
          <a:lstStyle/>
          <a:p>
            <a:pPr lvl="0">
              <a:spcAft>
                <a:spcPts val="0"/>
              </a:spcAft>
            </a:pPr>
            <a:r>
              <a:rPr lang="fi-FI" sz="2400" dirty="0">
                <a:latin typeface="Times New Roman" pitchFamily="18"/>
              </a:rPr>
              <a:t>Yksittäisissä erää koskevissa huomautuksissa merkitään aina erän numero ja huomautus pöytäkirjan kohtaan HUOMAUTUKSET.</a:t>
            </a:r>
          </a:p>
          <a:p>
            <a:pPr lvl="0"/>
            <a:endParaRPr lang="fi-FI" sz="2400" dirty="0">
              <a:latin typeface="Times New Roman" pitchFamily="18"/>
            </a:endParaRPr>
          </a:p>
          <a:p>
            <a:pPr lvl="0"/>
            <a:r>
              <a:rPr lang="fi-FI" sz="2400" b="1" dirty="0">
                <a:latin typeface="Times New Roman" pitchFamily="18"/>
              </a:rPr>
              <a:t>Muista</a:t>
            </a:r>
            <a:r>
              <a:rPr lang="fi-FI" sz="2400" dirty="0">
                <a:latin typeface="Times New Roman" pitchFamily="18"/>
              </a:rPr>
              <a:t>, että koepöytäkirjan </a:t>
            </a:r>
            <a:r>
              <a:rPr lang="fi-FI" sz="2400" b="1" dirty="0">
                <a:latin typeface="Times New Roman" pitchFamily="18"/>
              </a:rPr>
              <a:t>tiedot </a:t>
            </a:r>
            <a:r>
              <a:rPr lang="fi-FI" sz="2400" dirty="0">
                <a:latin typeface="Times New Roman" pitchFamily="18"/>
              </a:rPr>
              <a:t>kiinnostavat tavattomasti </a:t>
            </a:r>
            <a:r>
              <a:rPr lang="fi-FI" sz="2400" b="1" dirty="0">
                <a:latin typeface="Times New Roman" pitchFamily="18"/>
              </a:rPr>
              <a:t>koiranomistajia </a:t>
            </a:r>
            <a:r>
              <a:rPr lang="fi-FI" sz="2400" dirty="0">
                <a:latin typeface="Times New Roman" pitchFamily="18"/>
              </a:rPr>
              <a:t>ja että täyttämäsi pöytäkirja välittää </a:t>
            </a:r>
            <a:r>
              <a:rPr lang="fi-FI" sz="2400" b="1" dirty="0">
                <a:latin typeface="Times New Roman" pitchFamily="18"/>
              </a:rPr>
              <a:t>tiedot </a:t>
            </a:r>
            <a:r>
              <a:rPr lang="fi-FI" sz="2400" dirty="0">
                <a:latin typeface="Times New Roman" pitchFamily="18"/>
              </a:rPr>
              <a:t>koiran suorituksista muille koiraharrastajille sekä lisäksi jalostuksen käyttöön.</a:t>
            </a:r>
          </a:p>
          <a:p>
            <a:pPr lvl="0"/>
            <a:endParaRPr lang="fi-FI" sz="2400" dirty="0">
              <a:latin typeface="Times New Roman" pitchFamily="18"/>
            </a:endParaRPr>
          </a:p>
          <a:p>
            <a:pPr lvl="0"/>
            <a:r>
              <a:rPr lang="fi-FI" sz="2400" b="1" dirty="0">
                <a:latin typeface="Times New Roman" pitchFamily="18"/>
              </a:rPr>
              <a:t>Ole huolellinen!!</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1" y="234762"/>
            <a:ext cx="10080625" cy="468312"/>
          </a:xfrm>
        </p:spPr>
        <p:txBody>
          <a:bodyPr/>
          <a:lstStyle/>
          <a:p>
            <a:pPr lvl="0" algn="ctr"/>
            <a:r>
              <a:rPr lang="fi-FI" sz="2600" b="1" dirty="0">
                <a:latin typeface="Times New Roman" pitchFamily="18"/>
                <a:cs typeface="Tahoma" pitchFamily="2"/>
              </a:rPr>
              <a:t>7. Koirakohtaisen pöytäkirjan tulostus</a:t>
            </a:r>
          </a:p>
        </p:txBody>
      </p:sp>
      <p:sp>
        <p:nvSpPr>
          <p:cNvPr id="3" name="Tekstin paikkamerkki 2"/>
          <p:cNvSpPr txBox="1">
            <a:spLocks noGrp="1"/>
          </p:cNvSpPr>
          <p:nvPr>
            <p:ph type="body" idx="4294967295"/>
          </p:nvPr>
        </p:nvSpPr>
        <p:spPr>
          <a:xfrm>
            <a:off x="-2" y="747399"/>
            <a:ext cx="10080625" cy="648137"/>
          </a:xfrm>
        </p:spPr>
        <p:txBody>
          <a:bodyPr>
            <a:normAutofit fontScale="92500" lnSpcReduction="10000"/>
          </a:bodyPr>
          <a:lstStyle/>
          <a:p>
            <a:pPr marL="342900" lvl="0" indent="-342900">
              <a:buFont typeface="+mj-lt"/>
              <a:buAutoNum type="arabicPeriod"/>
            </a:pPr>
            <a:r>
              <a:rPr lang="fi-FI" sz="2400" dirty="0">
                <a:latin typeface="Arial" panose="020B0604020202020204" pitchFamily="34" charset="0"/>
                <a:cs typeface="Arial" panose="020B0604020202020204" pitchFamily="34" charset="0"/>
              </a:rPr>
              <a:t>Tulostettavan koirakohtaisen pöytäkirjan koiran tulee olla valittuna luettelosta ja näkyä sinisellä. kts. kuva</a:t>
            </a:r>
          </a:p>
        </p:txBody>
      </p:sp>
      <p:pic>
        <p:nvPicPr>
          <p:cNvPr id="4" name="Kuva 3"/>
          <p:cNvPicPr>
            <a:picLocks noChangeAspect="1"/>
          </p:cNvPicPr>
          <p:nvPr/>
        </p:nvPicPr>
        <p:blipFill>
          <a:blip r:embed="rId3">
            <a:lum/>
            <a:alphaModFix/>
          </a:blip>
          <a:srcRect/>
          <a:stretch>
            <a:fillRect/>
          </a:stretch>
        </p:blipFill>
        <p:spPr>
          <a:xfrm>
            <a:off x="-2" y="1813303"/>
            <a:ext cx="10080625" cy="5746372"/>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Alaotsikko 1"/>
          <p:cNvSpPr txBox="1">
            <a:spLocks noGrp="1"/>
          </p:cNvSpPr>
          <p:nvPr>
            <p:ph type="subTitle" idx="4294967295"/>
          </p:nvPr>
        </p:nvSpPr>
        <p:spPr>
          <a:xfrm>
            <a:off x="-1" y="0"/>
            <a:ext cx="10080625" cy="7559675"/>
          </a:xfrm>
        </p:spPr>
        <p:txBody>
          <a:bodyPr anchor="ctr" anchorCtr="1">
            <a:noAutofit/>
          </a:bodyPr>
          <a:lstStyle/>
          <a:p>
            <a:pPr marL="0" lvl="0" indent="0" algn="ctr">
              <a:buNone/>
            </a:pPr>
            <a:endParaRPr lang="fi-FI" sz="2400" dirty="0"/>
          </a:p>
          <a:p>
            <a:pPr marL="457200" lvl="0" indent="-457200" algn="l">
              <a:spcAft>
                <a:spcPts val="0"/>
              </a:spcAft>
              <a:buFont typeface="+mj-lt"/>
              <a:buAutoNum type="arabicPeriod" startAt="2"/>
            </a:pPr>
            <a:r>
              <a:rPr lang="fi-FI" sz="2400" dirty="0">
                <a:latin typeface="Arial" panose="020B0604020202020204" pitchFamily="34" charset="0"/>
                <a:cs typeface="Arial" panose="020B0604020202020204" pitchFamily="34" charset="0"/>
              </a:rPr>
              <a:t>Palkintotuomareiden allekirjoitukset</a:t>
            </a:r>
          </a:p>
          <a:p>
            <a:pPr marL="457200" lvl="0" indent="-457200" algn="l">
              <a:spcAft>
                <a:spcPts val="0"/>
              </a:spcAft>
              <a:buFont typeface="+mj-lt"/>
              <a:buAutoNum type="arabicPeriod" startAt="2"/>
            </a:pPr>
            <a:r>
              <a:rPr lang="fi-FI" sz="2400" dirty="0">
                <a:latin typeface="Arial" panose="020B0604020202020204" pitchFamily="34" charset="0"/>
                <a:cs typeface="Arial" panose="020B0604020202020204" pitchFamily="34" charset="0"/>
              </a:rPr>
              <a:t>Ylituomarin allekirjoitus koirakohtaiseen pöytäkirjaan</a:t>
            </a:r>
          </a:p>
          <a:p>
            <a:pPr marL="0" lvl="0" indent="0" algn="l">
              <a:buNone/>
            </a:pPr>
            <a:endParaRPr lang="fi-FI" sz="2400" dirty="0">
              <a:latin typeface="Arial" panose="020B0604020202020204" pitchFamily="34" charset="0"/>
              <a:cs typeface="Arial" panose="020B0604020202020204" pitchFamily="34" charset="0"/>
            </a:endParaRPr>
          </a:p>
          <a:p>
            <a:pPr lvl="0" algn="l"/>
            <a:endParaRPr lang="fi-FI" sz="2400" dirty="0">
              <a:latin typeface="Arial" panose="020B0604020202020204" pitchFamily="34" charset="0"/>
              <a:cs typeface="Arial" panose="020B0604020202020204" pitchFamily="34" charset="0"/>
            </a:endParaRPr>
          </a:p>
          <a:p>
            <a:pPr marL="0" lvl="0" indent="0" algn="l">
              <a:lnSpc>
                <a:spcPct val="170000"/>
              </a:lnSpc>
              <a:buNone/>
            </a:pPr>
            <a:r>
              <a:rPr lang="fi-FI" sz="2400" b="1" dirty="0">
                <a:latin typeface="Arial" panose="020B0604020202020204" pitchFamily="34" charset="0"/>
                <a:cs typeface="Arial" panose="020B0604020202020204" pitchFamily="34" charset="0"/>
              </a:rPr>
              <a:t>HUOM! </a:t>
            </a:r>
            <a:r>
              <a:rPr lang="fi-FI" sz="2400" dirty="0">
                <a:latin typeface="Arial" panose="020B0604020202020204" pitchFamily="34" charset="0"/>
                <a:cs typeface="Arial" panose="020B0604020202020204" pitchFamily="34" charset="0"/>
              </a:rPr>
              <a:t>Jos koira on mukana arvonnassa tai ylituomarin puhuttelussa eikä saavu koepaikalle varsinaisena koeaamuna täytetään ko. koirakohtainen pöytäkirja yläosasta normaalisti koiran tiedoilla ja HUOMAUTUKSET kohtaan. Koiraa ei voitu koetella (myös syy jos on tiedossa tai maininta, ei saapunut koepaikalle)</a:t>
            </a:r>
          </a:p>
          <a:p>
            <a:pPr marL="0" lvl="0" indent="0" algn="l">
              <a:buNone/>
            </a:pPr>
            <a:r>
              <a:rPr lang="fi-FI" sz="2400" dirty="0">
                <a:latin typeface="Arial" panose="020B0604020202020204" pitchFamily="34" charset="0"/>
                <a:cs typeface="Arial" panose="020B0604020202020204" pitchFamily="34" charset="0"/>
              </a:rPr>
              <a:t>ESIM: Koiraa ei voitu koetella, ei saapunut koepaikalle.</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664891"/>
            <a:ext cx="10080625" cy="535531"/>
          </a:xfrm>
        </p:spPr>
        <p:txBody>
          <a:bodyPr wrap="square">
            <a:spAutoFit/>
          </a:bodyPr>
          <a:lstStyle/>
          <a:p>
            <a:pPr lvl="0" algn="ctr"/>
            <a:r>
              <a:rPr lang="fi-FI" sz="3200" b="1" dirty="0">
                <a:latin typeface="Times New Roman" pitchFamily="18"/>
                <a:cs typeface="Tahoma" pitchFamily="2"/>
              </a:rPr>
              <a:t>8. Koepöytäkirjan tulostus</a:t>
            </a:r>
          </a:p>
        </p:txBody>
      </p:sp>
      <p:sp>
        <p:nvSpPr>
          <p:cNvPr id="3" name="Tekstin paikkamerkki 2"/>
          <p:cNvSpPr txBox="1">
            <a:spLocks noGrp="1"/>
          </p:cNvSpPr>
          <p:nvPr>
            <p:ph type="body" idx="4294967295"/>
          </p:nvPr>
        </p:nvSpPr>
        <p:spPr>
          <a:xfrm>
            <a:off x="0" y="1307795"/>
            <a:ext cx="10080625" cy="1652381"/>
          </a:xfrm>
        </p:spPr>
        <p:txBody>
          <a:bodyPr>
            <a:noAutofit/>
          </a:bodyPr>
          <a:lstStyle/>
          <a:p>
            <a:pPr lvl="0"/>
            <a:r>
              <a:rPr lang="fi-FI" sz="2400" dirty="0">
                <a:latin typeface="Arial" panose="020B0604020202020204" pitchFamily="34" charset="0"/>
                <a:cs typeface="Arial" panose="020B0604020202020204" pitchFamily="34" charset="0"/>
              </a:rPr>
              <a:t>Ennen Koepöytäkirjan tulostusta ylituomari merkitsee loppupuheenvuoron kellonajan ja tekee ylituomarin kertomuksen loppuun</a:t>
            </a:r>
          </a:p>
          <a:p>
            <a:pPr lvl="0"/>
            <a:r>
              <a:rPr lang="fi-FI" sz="2400" dirty="0">
                <a:latin typeface="Arial" panose="020B0604020202020204" pitchFamily="34" charset="0"/>
                <a:cs typeface="Arial" panose="020B0604020202020204" pitchFamily="34" charset="0"/>
              </a:rPr>
              <a:t>Muista!  Ylituomarin allekirjoitus koepöytäkirjaan !!!.</a:t>
            </a:r>
          </a:p>
        </p:txBody>
      </p:sp>
      <p:pic>
        <p:nvPicPr>
          <p:cNvPr id="4" name="Kuva 3"/>
          <p:cNvPicPr>
            <a:picLocks noChangeAspect="1"/>
          </p:cNvPicPr>
          <p:nvPr/>
        </p:nvPicPr>
        <p:blipFill>
          <a:blip r:embed="rId3">
            <a:lum/>
            <a:alphaModFix/>
          </a:blip>
          <a:srcRect/>
          <a:stretch>
            <a:fillRect/>
          </a:stretch>
        </p:blipFill>
        <p:spPr>
          <a:xfrm>
            <a:off x="0" y="3291417"/>
            <a:ext cx="10080624" cy="4268258"/>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5" name="Otsikko 4"/>
          <p:cNvSpPr>
            <a:spLocks noGrp="1"/>
          </p:cNvSpPr>
          <p:nvPr>
            <p:ph type="title"/>
          </p:nvPr>
        </p:nvSpPr>
        <p:spPr>
          <a:xfrm>
            <a:off x="84219" y="232475"/>
            <a:ext cx="9996406" cy="929898"/>
          </a:xfrm>
        </p:spPr>
        <p:txBody>
          <a:bodyPr wrap="none" anchor="t">
            <a:noAutofit/>
          </a:bodyPr>
          <a:lstStyle/>
          <a:p>
            <a:pPr algn="l"/>
            <a:br>
              <a:rPr lang="fi-FI" sz="3200" dirty="0">
                <a:latin typeface="Arial" pitchFamily="34"/>
              </a:rPr>
            </a:br>
            <a:endParaRPr lang="fi-FI" sz="3200" dirty="0"/>
          </a:p>
        </p:txBody>
      </p:sp>
      <p:sp>
        <p:nvSpPr>
          <p:cNvPr id="2" name="Alaotsikko 1"/>
          <p:cNvSpPr txBox="1">
            <a:spLocks noGrp="1"/>
          </p:cNvSpPr>
          <p:nvPr>
            <p:ph type="subTitle" idx="4294967295"/>
          </p:nvPr>
        </p:nvSpPr>
        <p:spPr>
          <a:xfrm>
            <a:off x="0" y="0"/>
            <a:ext cx="10080625" cy="7559676"/>
          </a:xfrm>
        </p:spPr>
        <p:txBody>
          <a:bodyPr anchor="ctr" anchorCtr="1">
            <a:noAutofit/>
          </a:bodyPr>
          <a:lstStyle/>
          <a:p>
            <a:pPr marL="514350" lvl="0" indent="-514350">
              <a:lnSpc>
                <a:spcPct val="100000"/>
              </a:lnSpc>
              <a:spcBef>
                <a:spcPts val="600"/>
              </a:spcBef>
              <a:spcAft>
                <a:spcPts val="600"/>
              </a:spcAft>
              <a:buFont typeface="+mj-lt"/>
              <a:buAutoNum type="arabicPeriod" startAt="3"/>
            </a:pPr>
            <a:r>
              <a:rPr lang="fi-FI" sz="2800" b="1" dirty="0">
                <a:latin typeface="Arial" pitchFamily="34"/>
              </a:rPr>
              <a:t>KOKEEN SIIRTÄMINEN, PERUUTTAMINEN, KESKEYTTÄMINEN</a:t>
            </a:r>
          </a:p>
          <a:p>
            <a:pPr marL="0" lvl="0" indent="0">
              <a:lnSpc>
                <a:spcPct val="100000"/>
              </a:lnSpc>
              <a:spcBef>
                <a:spcPts val="600"/>
              </a:spcBef>
              <a:spcAft>
                <a:spcPts val="600"/>
              </a:spcAft>
              <a:buNone/>
            </a:pPr>
            <a:r>
              <a:rPr lang="fi-FI" sz="2800" dirty="0">
                <a:latin typeface="Arial" pitchFamily="34"/>
              </a:rPr>
              <a:t>	3.1 KOKEEN SIIRTÄMINEN</a:t>
            </a:r>
          </a:p>
          <a:p>
            <a:pPr marL="0" lvl="0" indent="0" algn="l">
              <a:lnSpc>
                <a:spcPct val="100000"/>
              </a:lnSpc>
              <a:spcBef>
                <a:spcPts val="870"/>
              </a:spcBef>
              <a:spcAft>
                <a:spcPts val="870"/>
              </a:spcAft>
              <a:buNone/>
            </a:pPr>
            <a:r>
              <a:rPr lang="fi-FI" sz="2800" dirty="0">
                <a:latin typeface="Arial" pitchFamily="34"/>
              </a:rPr>
              <a:t>	3.2 </a:t>
            </a:r>
            <a:r>
              <a:rPr lang="fi-FI" sz="2400" dirty="0">
                <a:latin typeface="Arial" pitchFamily="34"/>
              </a:rPr>
              <a:t>KOKEEN</a:t>
            </a:r>
            <a:r>
              <a:rPr lang="fi-FI" sz="2800" dirty="0">
                <a:latin typeface="Arial" pitchFamily="34"/>
              </a:rPr>
              <a:t> PERUUTTAMINEN</a:t>
            </a:r>
          </a:p>
          <a:p>
            <a:pPr marL="0" lvl="0" indent="0" algn="l">
              <a:lnSpc>
                <a:spcPct val="100000"/>
              </a:lnSpc>
              <a:spcBef>
                <a:spcPts val="870"/>
              </a:spcBef>
              <a:spcAft>
                <a:spcPts val="870"/>
              </a:spcAft>
              <a:buNone/>
            </a:pPr>
            <a:r>
              <a:rPr lang="fi-FI" sz="2800" dirty="0">
                <a:latin typeface="Arial" pitchFamily="34"/>
              </a:rPr>
              <a:t>	3.3 KOKEEN KESKEYTYS</a:t>
            </a:r>
            <a:r>
              <a:rPr lang="fi-FI" sz="2800" b="1" dirty="0">
                <a:latin typeface="Arial" pitchFamily="34"/>
              </a:rPr>
              <a:t> 			</a:t>
            </a:r>
          </a:p>
          <a:p>
            <a:pPr marL="514350" lvl="0" indent="-514350" algn="l">
              <a:lnSpc>
                <a:spcPct val="100000"/>
              </a:lnSpc>
              <a:buFont typeface="+mj-lt"/>
              <a:buAutoNum type="arabicPeriod" startAt="4"/>
            </a:pPr>
            <a:r>
              <a:rPr lang="fi-FI" sz="2800" b="1" dirty="0">
                <a:latin typeface="Arial" pitchFamily="34"/>
              </a:rPr>
              <a:t>KOKEEN LUOMINEN</a:t>
            </a:r>
          </a:p>
          <a:p>
            <a:pPr marL="514350" lvl="0" indent="-514350" algn="l">
              <a:lnSpc>
                <a:spcPct val="100000"/>
              </a:lnSpc>
              <a:buFont typeface="+mj-lt"/>
              <a:buAutoNum type="arabicPeriod" startAt="4"/>
            </a:pPr>
            <a:r>
              <a:rPr lang="fi-FI" sz="2800" b="1" dirty="0">
                <a:latin typeface="Arial" pitchFamily="34"/>
              </a:rPr>
              <a:t>KOIRIEN LISÄÄMINEN</a:t>
            </a:r>
            <a:endParaRPr lang="fi-FI" sz="2800" dirty="0">
              <a:latin typeface="Arial" pitchFamily="34"/>
            </a:endParaRPr>
          </a:p>
          <a:p>
            <a:pPr marL="514350" lvl="0" indent="-514350" algn="l">
              <a:lnSpc>
                <a:spcPct val="100000"/>
              </a:lnSpc>
              <a:buFont typeface="+mj-lt"/>
              <a:buAutoNum type="arabicPeriod" startAt="4"/>
            </a:pPr>
            <a:r>
              <a:rPr lang="fi-FI" sz="2800" b="1" dirty="0">
                <a:latin typeface="Arial" pitchFamily="34"/>
              </a:rPr>
              <a:t>KOIRAKOHTAISEN PÖYTÄKIRJAN TÄYTTÖ</a:t>
            </a:r>
            <a:endParaRPr lang="fi-FI" sz="2800" dirty="0">
              <a:latin typeface="Arial" pitchFamily="34"/>
            </a:endParaRPr>
          </a:p>
          <a:p>
            <a:pPr marL="514350" lvl="0" indent="-514350" algn="l">
              <a:lnSpc>
                <a:spcPct val="100000"/>
              </a:lnSpc>
              <a:buFont typeface="+mj-lt"/>
              <a:buAutoNum type="arabicPeriod" startAt="4"/>
            </a:pPr>
            <a:r>
              <a:rPr lang="fi-FI" sz="2800" b="1" dirty="0">
                <a:latin typeface="Arial" pitchFamily="34"/>
              </a:rPr>
              <a:t>KOIRAKOHTAISEN PÖYTÄKIRJAN TULOSTUS</a:t>
            </a:r>
          </a:p>
          <a:p>
            <a:pPr marL="514350" lvl="0" indent="-514350" algn="l">
              <a:lnSpc>
                <a:spcPct val="100000"/>
              </a:lnSpc>
              <a:buFont typeface="+mj-lt"/>
              <a:buAutoNum type="arabicPeriod" startAt="4"/>
            </a:pPr>
            <a:r>
              <a:rPr lang="fi-FI" sz="2800" b="1" dirty="0">
                <a:latin typeface="Arial" pitchFamily="34"/>
              </a:rPr>
              <a:t>KOEPÖYTÄKIRJAN TULOSTUS</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1" y="684213"/>
            <a:ext cx="10080625" cy="1023937"/>
          </a:xfrm>
        </p:spPr>
        <p:txBody>
          <a:bodyPr>
            <a:noAutofit/>
          </a:bodyPr>
          <a:lstStyle/>
          <a:p>
            <a:pPr lvl="0"/>
            <a:r>
              <a:rPr lang="fi-FI" sz="3200" b="1" dirty="0">
                <a:latin typeface="Arial" pitchFamily="34"/>
                <a:cs typeface="Tahoma" pitchFamily="2"/>
              </a:rPr>
              <a:t>KOETOIMITSIJALLE ASETETTAVAT VAATIMUKSET</a:t>
            </a:r>
          </a:p>
        </p:txBody>
      </p:sp>
      <p:sp>
        <p:nvSpPr>
          <p:cNvPr id="3" name="Tekstin paikkamerkki 2"/>
          <p:cNvSpPr txBox="1">
            <a:spLocks noGrp="1"/>
          </p:cNvSpPr>
          <p:nvPr>
            <p:ph type="body" idx="4294967295"/>
          </p:nvPr>
        </p:nvSpPr>
        <p:spPr>
          <a:xfrm>
            <a:off x="123986" y="1949450"/>
            <a:ext cx="9956639" cy="3810000"/>
          </a:xfrm>
        </p:spPr>
        <p:txBody>
          <a:bodyPr/>
          <a:lstStyle/>
          <a:p>
            <a:pPr lvl="0"/>
            <a:endParaRPr lang="fi-FI" sz="2400" dirty="0">
              <a:latin typeface="Arial" pitchFamily="34"/>
            </a:endParaRPr>
          </a:p>
          <a:p>
            <a:pPr marL="342900" lvl="0" indent="-342900">
              <a:lnSpc>
                <a:spcPct val="100000"/>
              </a:lnSpc>
              <a:buSzPct val="100000"/>
              <a:buFont typeface="Arial" panose="020B0604020202020204" pitchFamily="34" charset="0"/>
              <a:buChar char="•"/>
            </a:pPr>
            <a:r>
              <a:rPr lang="fi-FI" sz="2400" dirty="0">
                <a:latin typeface="Arial" pitchFamily="34"/>
              </a:rPr>
              <a:t>Oltava Suomen kennelliiton jäsen</a:t>
            </a:r>
          </a:p>
          <a:p>
            <a:pPr marL="342900" lvl="0" indent="-342900">
              <a:lnSpc>
                <a:spcPct val="100000"/>
              </a:lnSpc>
              <a:buSzPct val="100000"/>
              <a:buFont typeface="Arial" panose="020B0604020202020204" pitchFamily="34" charset="0"/>
              <a:buChar char="•"/>
            </a:pPr>
            <a:r>
              <a:rPr lang="fi-FI" sz="2400" dirty="0">
                <a:latin typeface="Arial" pitchFamily="34"/>
              </a:rPr>
              <a:t>Oltava toiminut aktiivisesti koemuodon harrastajana ja          toimitsijatehtävissä tai muuten siihen hyvin perehtynyt</a:t>
            </a:r>
          </a:p>
          <a:p>
            <a:pPr marL="342900" lvl="0" indent="-342900">
              <a:lnSpc>
                <a:spcPct val="100000"/>
              </a:lnSpc>
              <a:buSzPct val="100000"/>
              <a:buFont typeface="Arial" panose="020B0604020202020204" pitchFamily="34" charset="0"/>
              <a:buChar char="•"/>
            </a:pPr>
            <a:r>
              <a:rPr lang="fi-FI" sz="2400" dirty="0">
                <a:latin typeface="Arial" pitchFamily="34"/>
              </a:rPr>
              <a:t>Oltava iältään oikeustoimikelpoinen</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9072563" cy="535531"/>
          </a:xfrm>
        </p:spPr>
        <p:txBody>
          <a:bodyPr anchor="t" anchorCtr="1">
            <a:spAutoFit/>
          </a:bodyPr>
          <a:lstStyle/>
          <a:p>
            <a:pPr lvl="0"/>
            <a:r>
              <a:rPr lang="fi-FI" sz="3200" b="1" dirty="0">
                <a:latin typeface="Arial" pitchFamily="34"/>
                <a:cs typeface="Tahoma" pitchFamily="2"/>
              </a:rPr>
              <a:t>KURSSIN TARKOITUS</a:t>
            </a:r>
          </a:p>
        </p:txBody>
      </p:sp>
      <p:sp>
        <p:nvSpPr>
          <p:cNvPr id="3" name="Tekstin paikkamerkki 2"/>
          <p:cNvSpPr txBox="1">
            <a:spLocks noGrp="1"/>
          </p:cNvSpPr>
          <p:nvPr>
            <p:ph type="body" idx="4294967295"/>
          </p:nvPr>
        </p:nvSpPr>
        <p:spPr>
          <a:xfrm>
            <a:off x="0" y="1949450"/>
            <a:ext cx="9965410" cy="3810000"/>
          </a:xfrm>
        </p:spPr>
        <p:txBody>
          <a:bodyPr vert="horz" lIns="360000" tIns="36000" rIns="0" bIns="36000" rtlCol="0" anchor="t" anchorCtr="0">
            <a:noAutofit/>
          </a:bodyPr>
          <a:lstStyle/>
          <a:p>
            <a:pPr>
              <a:lnSpc>
                <a:spcPct val="100000"/>
              </a:lnSpc>
              <a:spcBef>
                <a:spcPts val="600"/>
              </a:spcBef>
              <a:spcAft>
                <a:spcPts val="600"/>
              </a:spcAft>
              <a:buSzPct val="45000"/>
              <a:buFont typeface="StarSymbol"/>
              <a:buChar char="●"/>
            </a:pPr>
            <a:r>
              <a:rPr lang="fi-FI" sz="2400" dirty="0">
                <a:latin typeface="Arial" pitchFamily="34"/>
              </a:rPr>
              <a:t>Jokaisen kokeen koetoimikunnassa oltava ainakin yksi pätevöity koetoimitsija.</a:t>
            </a:r>
          </a:p>
          <a:p>
            <a:pPr>
              <a:lnSpc>
                <a:spcPct val="100000"/>
              </a:lnSpc>
              <a:spcBef>
                <a:spcPts val="600"/>
              </a:spcBef>
              <a:spcAft>
                <a:spcPts val="600"/>
              </a:spcAft>
              <a:buSzPct val="45000"/>
              <a:buFont typeface="StarSymbol"/>
              <a:buChar char="●"/>
            </a:pPr>
            <a:r>
              <a:rPr lang="fi-FI" sz="2400" dirty="0">
                <a:latin typeface="Arial" pitchFamily="34"/>
              </a:rPr>
              <a:t>Hallita koetallennuksen käyttäminen    </a:t>
            </a:r>
          </a:p>
          <a:p>
            <a:pPr>
              <a:lnSpc>
                <a:spcPct val="100000"/>
              </a:lnSpc>
              <a:spcBef>
                <a:spcPts val="600"/>
              </a:spcBef>
              <a:spcAft>
                <a:spcPts val="600"/>
              </a:spcAft>
              <a:buSzPct val="45000"/>
              <a:buFont typeface="StarSymbol"/>
              <a:buChar char="●"/>
            </a:pPr>
            <a:r>
              <a:rPr lang="fi-FI" sz="2400" dirty="0">
                <a:latin typeface="Arial" pitchFamily="34"/>
              </a:rPr>
              <a:t>Valmius toimia omassa koemuodossaan vastuullisena koetoimitsijana ja / tai sihteerin tehtävissä.</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478911"/>
            <a:ext cx="10080625" cy="535531"/>
          </a:xfrm>
        </p:spPr>
        <p:txBody>
          <a:bodyPr wrap="square" anchor="ctr" anchorCtr="1">
            <a:spAutoFit/>
          </a:bodyPr>
          <a:lstStyle/>
          <a:p>
            <a:pPr lvl="0"/>
            <a:r>
              <a:rPr lang="fi-FI" sz="3200" b="1" dirty="0">
                <a:latin typeface="Arial" pitchFamily="34"/>
                <a:cs typeface="Tahoma" pitchFamily="2"/>
              </a:rPr>
              <a:t>PÄTEVÖINTI</a:t>
            </a:r>
          </a:p>
        </p:txBody>
      </p:sp>
      <p:sp>
        <p:nvSpPr>
          <p:cNvPr id="3" name="Tekstin paikkamerkki 2"/>
          <p:cNvSpPr txBox="1">
            <a:spLocks noGrp="1"/>
          </p:cNvSpPr>
          <p:nvPr>
            <p:ph type="body" idx="4294967295"/>
          </p:nvPr>
        </p:nvSpPr>
        <p:spPr>
          <a:xfrm>
            <a:off x="0" y="1775471"/>
            <a:ext cx="10080625" cy="5784204"/>
          </a:xfrm>
        </p:spPr>
        <p:txBody>
          <a:bodyPr lIns="360000" tIns="36000" rIns="0" bIns="36000" anchor="t" anchorCtr="0">
            <a:noAutofit/>
          </a:bodyPr>
          <a:lstStyle/>
          <a:p>
            <a:pPr>
              <a:lnSpc>
                <a:spcPct val="100000"/>
              </a:lnSpc>
              <a:buSzPct val="100000"/>
            </a:pPr>
            <a:r>
              <a:rPr lang="fi-FI" sz="2400" dirty="0">
                <a:latin typeface="Arial" pitchFamily="34"/>
              </a:rPr>
              <a:t>Osallistujan on suoritettava molemmat kurssit hyväksytysti pätevöityäkseen</a:t>
            </a:r>
          </a:p>
          <a:p>
            <a:pPr lvl="0">
              <a:lnSpc>
                <a:spcPct val="100000"/>
              </a:lnSpc>
              <a:buSzPct val="100000"/>
            </a:pPr>
            <a:r>
              <a:rPr lang="fi-FI" sz="2400" dirty="0">
                <a:latin typeface="Arial" pitchFamily="34"/>
              </a:rPr>
              <a:t>Kennelpiiri myöntää koetoimitsijakortin ja ylläpitää      koetoimitsijakortistoa</a:t>
            </a:r>
          </a:p>
          <a:p>
            <a:pPr lvl="0">
              <a:lnSpc>
                <a:spcPct val="100000"/>
              </a:lnSpc>
              <a:buSzPct val="100000"/>
            </a:pPr>
            <a:r>
              <a:rPr lang="fi-FI" sz="2400" dirty="0">
                <a:latin typeface="Arial" pitchFamily="34"/>
              </a:rPr>
              <a:t>Koetoimitsijakortti on voimassa niin kauan, kuin henkilö on toiminnassa mukana. (voimassa 4 vuotta ilman toimintaa)</a:t>
            </a:r>
          </a:p>
          <a:p>
            <a:pPr lvl="0">
              <a:lnSpc>
                <a:spcPct val="100000"/>
              </a:lnSpc>
              <a:buSzPct val="100000"/>
            </a:pPr>
            <a:r>
              <a:rPr lang="fi-FI" sz="2400" dirty="0">
                <a:latin typeface="Arial" pitchFamily="34"/>
              </a:rPr>
              <a:t>Kortti uusitaan jäsenyhdistyksen esityksestä.</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Otsikko 1"/>
          <p:cNvSpPr txBox="1">
            <a:spLocks noGrp="1"/>
          </p:cNvSpPr>
          <p:nvPr>
            <p:ph type="title" idx="4294967295"/>
          </p:nvPr>
        </p:nvSpPr>
        <p:spPr>
          <a:xfrm>
            <a:off x="0" y="301625"/>
            <a:ext cx="10080625" cy="535531"/>
          </a:xfrm>
        </p:spPr>
        <p:txBody>
          <a:bodyPr wrap="square" anchor="t" anchorCtr="1">
            <a:spAutoFit/>
          </a:bodyPr>
          <a:lstStyle/>
          <a:p>
            <a:pPr lvl="0"/>
            <a:r>
              <a:rPr lang="fi-FI" sz="3200" b="1" dirty="0">
                <a:latin typeface="Arial" pitchFamily="34"/>
                <a:cs typeface="Tahoma" pitchFamily="2"/>
              </a:rPr>
              <a:t>VELVOLLISUUDET JA VASTUUT</a:t>
            </a:r>
          </a:p>
        </p:txBody>
      </p:sp>
      <p:sp>
        <p:nvSpPr>
          <p:cNvPr id="3" name="Tekstin paikkamerkki 2"/>
          <p:cNvSpPr txBox="1">
            <a:spLocks noGrp="1"/>
          </p:cNvSpPr>
          <p:nvPr>
            <p:ph type="body" idx="4294967295"/>
          </p:nvPr>
        </p:nvSpPr>
        <p:spPr>
          <a:xfrm>
            <a:off x="0" y="1332854"/>
            <a:ext cx="10080625" cy="6031559"/>
          </a:xfrm>
        </p:spPr>
        <p:txBody>
          <a:bodyPr lIns="360000" tIns="36000" rIns="0" bIns="36000" anchor="t" anchorCtr="0">
            <a:noAutofit/>
          </a:bodyPr>
          <a:lstStyle/>
          <a:p>
            <a:pPr lvl="0">
              <a:lnSpc>
                <a:spcPct val="100000"/>
              </a:lnSpc>
              <a:spcBef>
                <a:spcPts val="600"/>
              </a:spcBef>
              <a:spcAft>
                <a:spcPts val="600"/>
              </a:spcAft>
              <a:buSzPct val="45000"/>
              <a:buFont typeface="StarSymbol"/>
              <a:buChar char="●"/>
            </a:pPr>
            <a:r>
              <a:rPr lang="fi-FI" sz="2400" dirty="0">
                <a:latin typeface="Arial" pitchFamily="34"/>
              </a:rPr>
              <a:t>Koetoimitsija on velvollinen noudattamaan tehtävässään  ko. koemuodon sääntöjä ja järjestämisohjetta.</a:t>
            </a:r>
          </a:p>
          <a:p>
            <a:pPr lvl="0">
              <a:lnSpc>
                <a:spcPct val="100000"/>
              </a:lnSpc>
              <a:spcBef>
                <a:spcPts val="600"/>
              </a:spcBef>
              <a:spcAft>
                <a:spcPts val="600"/>
              </a:spcAft>
              <a:buSzPct val="45000"/>
              <a:buFont typeface="StarSymbol"/>
              <a:buChar char="●"/>
            </a:pPr>
            <a:r>
              <a:rPr lang="fi-FI" sz="2400" dirty="0">
                <a:latin typeface="Arial" pitchFamily="34"/>
              </a:rPr>
              <a:t>Hänen on noudatettava toiminnassaan yleisesti hyväksyttyjä tapoja tasapuolisesti ja oikeudenmukaisesti.</a:t>
            </a:r>
          </a:p>
          <a:p>
            <a:pPr lvl="0">
              <a:lnSpc>
                <a:spcPct val="100000"/>
              </a:lnSpc>
              <a:spcBef>
                <a:spcPts val="600"/>
              </a:spcBef>
              <a:spcAft>
                <a:spcPts val="600"/>
              </a:spcAft>
              <a:buSzPct val="45000"/>
              <a:buFont typeface="StarSymbol"/>
              <a:buChar char="●"/>
            </a:pPr>
            <a:r>
              <a:rPr lang="fi-FI" sz="2400" dirty="0">
                <a:latin typeface="Arial" pitchFamily="34"/>
              </a:rPr>
              <a:t>Koetoimitsija vastaa muiden toimitsijoiden työskentelystä, ja seuraa heidän toimintaansa kokeen aikana.</a:t>
            </a:r>
          </a:p>
          <a:p>
            <a:pPr lvl="0">
              <a:lnSpc>
                <a:spcPct val="100000"/>
              </a:lnSpc>
              <a:spcBef>
                <a:spcPts val="600"/>
              </a:spcBef>
              <a:spcAft>
                <a:spcPts val="600"/>
              </a:spcAft>
              <a:buSzPct val="45000"/>
              <a:buFont typeface="StarSymbol"/>
              <a:buChar char="●"/>
            </a:pPr>
            <a:r>
              <a:rPr lang="fi-FI" sz="2400" dirty="0">
                <a:latin typeface="Arial" pitchFamily="34"/>
              </a:rPr>
              <a:t>Antaa tarvittaessa lausunnon kokeen kulusta tai               järjestelyistä, mikäli kokeesta on tehty valitusmenettelyn   mukainen valitus.</a:t>
            </a:r>
          </a:p>
          <a:p>
            <a:pPr lvl="0">
              <a:lnSpc>
                <a:spcPct val="100000"/>
              </a:lnSpc>
              <a:spcBef>
                <a:spcPts val="600"/>
              </a:spcBef>
              <a:spcAft>
                <a:spcPts val="600"/>
              </a:spcAft>
              <a:buSzPct val="45000"/>
              <a:buFont typeface="StarSymbol"/>
              <a:buChar char="●"/>
            </a:pPr>
            <a:r>
              <a:rPr lang="fi-FI" sz="2400" dirty="0">
                <a:latin typeface="Arial" pitchFamily="34"/>
              </a:rPr>
              <a:t>Kokeen sääntöjen mukaisesta toteutumisesta vastaa kokeen ylituomari</a:t>
            </a:r>
          </a:p>
          <a:p>
            <a:pPr marL="0" lvl="0" indent="0">
              <a:buNone/>
            </a:pPr>
            <a:endParaRPr lang="fi-FI"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13068</TotalTime>
  <Words>2021</Words>
  <Application>Microsoft Office PowerPoint</Application>
  <PresentationFormat>Mukautettu</PresentationFormat>
  <Paragraphs>384</Paragraphs>
  <Slides>45</Slides>
  <Notes>45</Notes>
  <HiddenSlides>0</HiddenSlides>
  <MMClips>0</MMClips>
  <ScaleCrop>false</ScaleCrop>
  <HeadingPairs>
    <vt:vector size="6" baseType="variant">
      <vt:variant>
        <vt:lpstr>Käytetyt fontit</vt:lpstr>
      </vt:variant>
      <vt:variant>
        <vt:i4>14</vt:i4>
      </vt:variant>
      <vt:variant>
        <vt:lpstr>Teema</vt:lpstr>
      </vt:variant>
      <vt:variant>
        <vt:i4>1</vt:i4>
      </vt:variant>
      <vt:variant>
        <vt:lpstr>Dian otsikot</vt:lpstr>
      </vt:variant>
      <vt:variant>
        <vt:i4>45</vt:i4>
      </vt:variant>
    </vt:vector>
  </HeadingPairs>
  <TitlesOfParts>
    <vt:vector size="60" baseType="lpstr">
      <vt:lpstr>Microsoft YaHei</vt:lpstr>
      <vt:lpstr>Arial</vt:lpstr>
      <vt:lpstr>Calibri</vt:lpstr>
      <vt:lpstr>Calibri Light</vt:lpstr>
      <vt:lpstr>Courier New</vt:lpstr>
      <vt:lpstr>等线</vt:lpstr>
      <vt:lpstr>Lucida Sans Unicode</vt:lpstr>
      <vt:lpstr>StarSymbol</vt:lpstr>
      <vt:lpstr>Tahoma</vt:lpstr>
      <vt:lpstr>Times New Roman</vt:lpstr>
      <vt:lpstr>TimesNewRomanPS-BoldItalicMT</vt:lpstr>
      <vt:lpstr>TimesNewRomanPS-BoldMT</vt:lpstr>
      <vt:lpstr>TimesNewRomanPSMT</vt:lpstr>
      <vt:lpstr>Wingdings</vt:lpstr>
      <vt:lpstr>Office Theme</vt:lpstr>
      <vt:lpstr>Suomen Ajokoirajärjestö  Suomen Beaglejärjestö</vt:lpstr>
      <vt:lpstr>PowerPoint-esitys</vt:lpstr>
      <vt:lpstr>SISÄLLYSLUETTELO</vt:lpstr>
      <vt:lpstr>TOIMENPITEET KOKEEN AIKANA JA SEN JÄLKEEN</vt:lpstr>
      <vt:lpstr> </vt:lpstr>
      <vt:lpstr>KOETOIMITSIJALLE ASETETTAVAT VAATIMUKSET</vt:lpstr>
      <vt:lpstr>KURSSIN TARKOITUS</vt:lpstr>
      <vt:lpstr>PÄTEVÖINTI</vt:lpstr>
      <vt:lpstr>VELVOLLISUUDET JA VASTUUT</vt:lpstr>
      <vt:lpstr>1. KOKEEN JÄRJESTÄMINEN</vt:lpstr>
      <vt:lpstr>PowerPoint-esitys</vt:lpstr>
      <vt:lpstr>2. Toimenpiteet kokeessa</vt:lpstr>
      <vt:lpstr>2.2. Ensimmäinen kokous</vt:lpstr>
      <vt:lpstr>2.3. Koeanomuksen laadinta</vt:lpstr>
      <vt:lpstr>PowerPoint-esitys</vt:lpstr>
      <vt:lpstr>2.4. Toinen tai alustava kokous</vt:lpstr>
      <vt:lpstr>PowerPoint-esitys</vt:lpstr>
      <vt:lpstr>2.5. Ilmoittautumisten vastaanotto </vt:lpstr>
      <vt:lpstr>PowerPoint-esitys</vt:lpstr>
      <vt:lpstr>2.6. Palkintotuomareiden tulon varmentaminen</vt:lpstr>
      <vt:lpstr>2.7. Koetoimikunnan lopullinen kokous</vt:lpstr>
      <vt:lpstr>2.8. Toimenpiteet ennen kokeen alkua</vt:lpstr>
      <vt:lpstr>2.9. Toimenpiteet kokeen aikana</vt:lpstr>
      <vt:lpstr>PowerPoint-esitys</vt:lpstr>
      <vt:lpstr>2.10. Toimenpiteet kokeen jälkeen</vt:lpstr>
      <vt:lpstr>2.11. Kokeen yhteenveto</vt:lpstr>
      <vt:lpstr>3. Kokeen siirtäminen ja peruuttaminen </vt:lpstr>
      <vt:lpstr>3.1. Kokeen ajankohdan siirto</vt:lpstr>
      <vt:lpstr>PowerPoint-esitys</vt:lpstr>
      <vt:lpstr>PowerPoint-esitys</vt:lpstr>
      <vt:lpstr>3. 2. Kokeen peruuttaminen</vt:lpstr>
      <vt:lpstr>PowerPoint-esitys</vt:lpstr>
      <vt:lpstr>3. 3. Kokeen keskeytys</vt:lpstr>
      <vt:lpstr>AJOKOKEIDEN PÖYTÄKIRJAT</vt:lpstr>
      <vt:lpstr>2. Koepöytäkirjojen lähetyksestä yleensä</vt:lpstr>
      <vt:lpstr>4. Kokeen luominen</vt:lpstr>
      <vt:lpstr>PowerPoint-esitys</vt:lpstr>
      <vt:lpstr>Koirien lisäämien</vt:lpstr>
      <vt:lpstr>PowerPoint-esitys</vt:lpstr>
      <vt:lpstr>PowerPoint-esitys</vt:lpstr>
      <vt:lpstr>6. Koirakohtaisen pöytäkirjan täyttö</vt:lpstr>
      <vt:lpstr>PowerPoint-esitys</vt:lpstr>
      <vt:lpstr>7. Koirakohtaisen pöytäkirjan tulostus</vt:lpstr>
      <vt:lpstr>PowerPoint-esitys</vt:lpstr>
      <vt:lpstr>8. Koepöytäkirjan tulostus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Ajokoirajärjestö  Suomen Beaglejärjestö</dc:title>
  <dc:creator>Johtaja</dc:creator>
  <cp:lastModifiedBy>Johtaja</cp:lastModifiedBy>
  <cp:revision>71</cp:revision>
  <dcterms:created xsi:type="dcterms:W3CDTF">2017-03-01T18:51:15Z</dcterms:created>
  <dcterms:modified xsi:type="dcterms:W3CDTF">2017-04-11T14:10:56Z</dcterms:modified>
</cp:coreProperties>
</file>