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3"/>
  </p:notesMasterIdLst>
  <p:handoutMasterIdLst>
    <p:handoutMasterId r:id="rId14"/>
  </p:handoutMasterIdLst>
  <p:sldIdLst>
    <p:sldId id="337" r:id="rId2"/>
    <p:sldId id="330" r:id="rId3"/>
    <p:sldId id="334" r:id="rId4"/>
    <p:sldId id="332" r:id="rId5"/>
    <p:sldId id="336" r:id="rId6"/>
    <p:sldId id="340" r:id="rId7"/>
    <p:sldId id="341" r:id="rId8"/>
    <p:sldId id="339" r:id="rId9"/>
    <p:sldId id="335" r:id="rId10"/>
    <p:sldId id="342" r:id="rId11"/>
    <p:sldId id="338" r:id="rId12"/>
  </p:sldIdLst>
  <p:sldSz cx="9144000" cy="6858000" type="screen4x3"/>
  <p:notesSz cx="6858000" cy="97377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2" d="100"/>
          <a:sy n="62" d="100"/>
        </p:scale>
        <p:origin x="16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7EEFD-8B48-4760-88F6-53ECFAD99706}" type="datetimeFigureOut">
              <a:rPr lang="en-US"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3DC2A-A60B-45BB-8FD7-1CF8646AF49A}" type="slidenum">
              <a:t>‹#›</a:t>
            </a:fld>
            <a:endParaRPr lang="en-US"/>
          </a:p>
        </p:txBody>
      </p:sp>
      <p:sp>
        <p:nvSpPr>
          <p:cNvPr id="6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t" anchorCtr="0" compatLnSpc="1">
            <a:noAutofit/>
          </a:bodyPr>
          <a:lstStyle/>
          <a:p>
            <a:pPr marL="0" marR="0" lvl="0" indent="0" algn="l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  <p:sp>
        <p:nvSpPr>
          <p:cNvPr id="7" name="Rectangle 3"/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t" anchorCtr="0" compatLnSpc="1">
            <a:noAutofit/>
          </a:bodyPr>
          <a:lstStyle/>
          <a:p>
            <a:pPr marL="0" marR="0" lvl="0" indent="0" algn="r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  <p:sp>
        <p:nvSpPr>
          <p:cNvPr id="8" name="Rectangle 4"/>
          <p:cNvSpPr txBox="1">
            <a:spLocks noGrp="1"/>
          </p:cNvSpPr>
          <p:nvPr>
            <p:ph type="ftr" sz="quarter" idx="2"/>
          </p:nvPr>
        </p:nvSpPr>
        <p:spPr>
          <a:xfrm>
            <a:off x="0" y="9250363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b" anchorCtr="0" compatLnSpc="1">
            <a:noAutofit/>
          </a:bodyPr>
          <a:lstStyle/>
          <a:p>
            <a:pPr marL="0" marR="0" lvl="0" indent="0" algn="l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  <p:sp>
        <p:nvSpPr>
          <p:cNvPr id="9" name="Rectangle 5"/>
          <p:cNvSpPr txBox="1">
            <a:spLocks noGrp="1"/>
          </p:cNvSpPr>
          <p:nvPr>
            <p:ph type="sldNum" sz="quarter" idx="3"/>
          </p:nvPr>
        </p:nvSpPr>
        <p:spPr>
          <a:xfrm>
            <a:off x="3886200" y="9250363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814" tIns="45902" rIns="91814" bIns="45902" anchor="b" anchorCtr="0" compatLnSpc="1">
            <a:noAutofit/>
          </a:bodyPr>
          <a:lstStyle/>
          <a:p>
            <a:pPr marL="0" marR="0" lvl="0" indent="0" algn="r" defTabSz="91757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3877FD7-0F8D-440E-AEB5-8EA510EF4330}" type="slidenum">
              <a:t>‹#›</a:t>
            </a:fld>
            <a:endParaRPr lang="fi-FI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3013124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Ylätunnisteen paikkamerkki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endParaRPr lang="fi-FI"/>
          </a:p>
        </p:txBody>
      </p:sp>
      <p:sp>
        <p:nvSpPr>
          <p:cNvPr id="9" name="Päivämäärän paikkamerkki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fld id="{E69D2AC0-39D8-400D-A213-5BAF5534AECB}" type="datetime1">
              <a:rPr lang="fi-FI"/>
              <a:pPr lvl="0"/>
              <a:t>16.9.2020</a:t>
            </a:fld>
            <a:endParaRPr lang="fi-FI"/>
          </a:p>
        </p:txBody>
      </p:sp>
      <p:sp>
        <p:nvSpPr>
          <p:cNvPr id="10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95360" y="730248"/>
            <a:ext cx="4867278" cy="3651254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11" name="Huomautusten paikkamerkki 4"/>
          <p:cNvSpPr txBox="1">
            <a:spLocks noGrp="1"/>
          </p:cNvSpPr>
          <p:nvPr>
            <p:ph type="body" sz="quarter" idx="3"/>
          </p:nvPr>
        </p:nvSpPr>
        <p:spPr>
          <a:xfrm>
            <a:off x="685800" y="4625977"/>
            <a:ext cx="5486400" cy="43815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2" name="Alatunnisteen paikkamerkki 5"/>
          <p:cNvSpPr txBox="1">
            <a:spLocks noGrp="1"/>
          </p:cNvSpPr>
          <p:nvPr>
            <p:ph type="ftr" sz="quarter" idx="4"/>
          </p:nvPr>
        </p:nvSpPr>
        <p:spPr>
          <a:xfrm>
            <a:off x="0" y="9248771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endParaRPr lang="fi-FI"/>
          </a:p>
        </p:txBody>
      </p:sp>
      <p:sp>
        <p:nvSpPr>
          <p:cNvPr id="13" name="Dian numeron paikkamerkki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9248771"/>
            <a:ext cx="2971800" cy="4873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i-FI" sz="12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"/>
                <a:cs typeface=""/>
              </a:defRPr>
            </a:lvl1pPr>
          </a:lstStyle>
          <a:p>
            <a:pPr lvl="0"/>
            <a:fld id="{90C1B15D-52AC-4853-886A-645FF2D05261}" type="slidenum">
              <a:t>‹#›</a:t>
            </a:fld>
            <a:endParaRPr lang="fi-FI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F34EC-3F47-4983-AAF6-2B010CAE5DC6}" type="datetimeFigureOut">
              <a:rPr lang="en-US"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8250" y="1217613"/>
            <a:ext cx="4381500" cy="3286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86300"/>
            <a:ext cx="5486400" cy="3833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50363"/>
            <a:ext cx="2971800" cy="487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149EE-57DE-44D1-A306-91ABD59EF5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66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fi-FI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11BD78D-0C2D-438C-84EB-5BD8F995C1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795163"/>
      </p:ext>
    </p:extLst>
  </p:cSld>
  <p:clrMapOvr>
    <a:masterClrMapping/>
  </p:clrMapOvr>
  <p:transition>
    <p:zoom dir="in"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2422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4230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707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5618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3767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8160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689ADD-DD6A-4D42-A753-12A8DAE579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2622037"/>
      </p:ext>
    </p:extLst>
  </p:cSld>
  <p:clrMapOvr>
    <a:masterClrMapping/>
  </p:clrMapOvr>
  <p:transition>
    <p:zoom dir="in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FCE5A77-FEBA-40B7-B2FB-534B92DFC6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7093953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ADE132-FAA3-4414-9697-5C2497A9B1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1718633"/>
      </p:ext>
    </p:extLst>
  </p:cSld>
  <p:clrMapOvr>
    <a:masterClrMapping/>
  </p:clrMapOvr>
  <p:transition>
    <p:zoom dir="in"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29517F4-C984-43EF-A0BE-41EA79B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8358136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A241707-CAD8-439D-AE96-83818BD135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2910014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BFB44C1-C333-44F7-ACF1-AC1A07769C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2245415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1DD999-E6A7-480F-9024-CFD3FB34FB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839915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BA3D31-A9E8-4738-99C5-6DFCB7763E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286930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E3CF85-FF8A-4BCF-98B0-C3F0FD37A0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5570076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5C87D5-0E05-44D0-B4AF-D4DB6D91F0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1718238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lvl="0"/>
            <a:fld id="{523E049F-6E47-4292-91FC-0D5CFBDA58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480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</p:sldLayoutIdLst>
  <p:transition>
    <p:zoom dir="in"/>
  </p:transition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52047C-9F20-4058-9F50-5B9DC51C4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494" y="649010"/>
            <a:ext cx="6571343" cy="2414954"/>
          </a:xfrm>
        </p:spPr>
        <p:txBody>
          <a:bodyPr>
            <a:normAutofit/>
          </a:bodyPr>
          <a:lstStyle/>
          <a:p>
            <a:r>
              <a:rPr lang="fi-FI" sz="2000" cap="none" dirty="0">
                <a:solidFill>
                  <a:srgbClr val="000000"/>
                </a:solidFill>
                <a:ea typeface=""/>
                <a:cs typeface=""/>
              </a:rPr>
              <a:t>Suomen Ajokoirajärjestö -</a:t>
            </a:r>
            <a:br>
              <a:rPr lang="fi-FI" sz="2000" cap="none" dirty="0">
                <a:solidFill>
                  <a:srgbClr val="000000"/>
                </a:solidFill>
                <a:ea typeface=""/>
                <a:cs typeface=""/>
              </a:rPr>
            </a:br>
            <a:r>
              <a:rPr lang="fi-FI" sz="2000" cap="none" dirty="0">
                <a:solidFill>
                  <a:srgbClr val="000000"/>
                </a:solidFill>
                <a:ea typeface=""/>
                <a:cs typeface=""/>
              </a:rPr>
              <a:t> </a:t>
            </a:r>
            <a:r>
              <a:rPr lang="fi-FI" sz="2000" cap="none" dirty="0" err="1">
                <a:solidFill>
                  <a:srgbClr val="000000"/>
                </a:solidFill>
                <a:ea typeface=""/>
                <a:cs typeface=""/>
              </a:rPr>
              <a:t>Finska</a:t>
            </a:r>
            <a:r>
              <a:rPr lang="fi-FI" sz="2000" cap="none" dirty="0">
                <a:solidFill>
                  <a:srgbClr val="000000"/>
                </a:solidFill>
                <a:ea typeface=""/>
                <a:cs typeface=""/>
              </a:rPr>
              <a:t> </a:t>
            </a:r>
            <a:r>
              <a:rPr lang="fi-FI" sz="2000" cap="none" dirty="0" err="1">
                <a:solidFill>
                  <a:srgbClr val="000000"/>
                </a:solidFill>
                <a:ea typeface=""/>
                <a:cs typeface=""/>
              </a:rPr>
              <a:t>Stövarklubben</a:t>
            </a:r>
            <a:r>
              <a:rPr lang="fi-FI" sz="2000" cap="none" dirty="0">
                <a:solidFill>
                  <a:srgbClr val="000000"/>
                </a:solidFill>
                <a:ea typeface=""/>
                <a:cs typeface=""/>
              </a:rPr>
              <a:t> </a:t>
            </a:r>
            <a:br>
              <a:rPr lang="fi-FI" cap="none" dirty="0">
                <a:solidFill>
                  <a:srgbClr val="000000"/>
                </a:solidFill>
                <a:ea typeface=""/>
                <a:cs typeface=""/>
              </a:rPr>
            </a:br>
            <a:br>
              <a:rPr lang="fi-FI" cap="none" dirty="0">
                <a:solidFill>
                  <a:srgbClr val="000000"/>
                </a:solidFill>
                <a:ea typeface=""/>
                <a:cs typeface=""/>
              </a:rPr>
            </a:br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0AB00E5F-9292-407A-96AB-46A70B54A426}"/>
              </a:ext>
            </a:extLst>
          </p:cNvPr>
          <p:cNvSpPr txBox="1"/>
          <p:nvPr/>
        </p:nvSpPr>
        <p:spPr>
          <a:xfrm>
            <a:off x="1325644" y="2644170"/>
            <a:ext cx="68430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JATKOKOULUTUS KEAJ</a:t>
            </a:r>
          </a:p>
          <a:p>
            <a:pPr algn="ctr"/>
            <a:r>
              <a:rPr lang="fi-FI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852" y="818261"/>
            <a:ext cx="923948" cy="89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776772"/>
      </p:ext>
    </p:extLst>
  </p:cSld>
  <p:clrMapOvr>
    <a:masterClrMapping/>
  </p:clrMapOvr>
  <p:transition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pölläytys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/>
              <a:t>esimerkki Sorkkaeläimen ajo -&gt; Jos lopettaa ITSE niin ei vähennä ominaisuuspisteitä (lyhyt pölläytys, muutama minuutti) Silti lisätietoihin 72 merkintä 4 ja huomautuksiin mikä eläin.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20A90C4D-443D-4DE7-A9AF-75D2A853E2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85C65496-EC67-461C-8CE1-8A54691075C6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9259195"/>
      </p:ext>
    </p:extLst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71299" y="956085"/>
            <a:ext cx="7773338" cy="1304280"/>
          </a:xfrm>
        </p:spPr>
        <p:txBody>
          <a:bodyPr>
            <a:normAutofit fontScale="90000"/>
          </a:bodyPr>
          <a:lstStyle/>
          <a:p>
            <a:r>
              <a:rPr lang="fi-FI" dirty="0"/>
              <a:t>Tallennusohjelmaan laitettavat merkinnät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771767" y="2629902"/>
            <a:ext cx="7772870" cy="34241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dirty="0"/>
              <a:t> Into 21 ja 31 jos ei huomautettavaa =5</a:t>
            </a:r>
          </a:p>
          <a:p>
            <a:r>
              <a:rPr lang="fi-FI" dirty="0"/>
              <a:t>33 jos merkintä 1-4, niin laatu tulee laittaan kohtaan 34</a:t>
            </a:r>
          </a:p>
          <a:p>
            <a:r>
              <a:rPr lang="fi-FI" dirty="0"/>
              <a:t>Jos kohta 72 merkitään, pitää aina laittaa mikä eläin kyseessä</a:t>
            </a:r>
          </a:p>
          <a:p>
            <a:r>
              <a:rPr lang="fi-FI" dirty="0"/>
              <a:t>Metsästysinnon </a:t>
            </a:r>
            <a:r>
              <a:rPr lang="fi-FI" dirty="0" err="1"/>
              <a:t>arvostelúun</a:t>
            </a:r>
            <a:r>
              <a:rPr lang="fi-FI" dirty="0"/>
              <a:t> ei saa vaikuttaa muiden eläinten ajo. (koiraa rankaistaan muussa kohdassa)</a:t>
            </a:r>
          </a:p>
          <a:p>
            <a:r>
              <a:rPr lang="fi-FI" dirty="0"/>
              <a:t>Jos koira kytketään hausta (kohtuuton häiriö) tai koe keskeytetään niin esim. koiran nisät rikki tekstiä tai pakkasta -25  ei saa näkyä koirakohtaisessa.</a:t>
            </a:r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BCE71662-684A-496B-A721-81F261A2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554113" y="32714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BF99A95D-2144-4D39-B681-53448CB777E2}"/>
              </a:ext>
            </a:extLst>
          </p:cNvPr>
          <p:cNvSpPr txBox="1"/>
          <p:nvPr/>
        </p:nvSpPr>
        <p:spPr>
          <a:xfrm>
            <a:off x="6049106" y="29856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202688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667499"/>
          </a:xfrm>
        </p:spPr>
        <p:txBody>
          <a:bodyPr>
            <a:normAutofit/>
          </a:bodyPr>
          <a:lstStyle/>
          <a:p>
            <a:r>
              <a:rPr lang="fi-FI" sz="4000" dirty="0"/>
              <a:t>HERÄTTELY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13B63F67-0E8D-4845-9B54-B29C4EFCC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123269"/>
            <a:ext cx="8870461" cy="3134532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kumimoji="0" lang="fi-FI" sz="18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j-ea"/>
                <a:cs typeface="+mj-cs"/>
              </a:rPr>
              <a:t>herättelyn tarkoituksena on tiedottaa kuuluvalla, mutta vähällä äänenannolla, missä haku etenee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i-FI" sz="1800" dirty="0">
              <a:solidFill>
                <a:prstClr val="black"/>
              </a:solidFill>
              <a:latin typeface="Tw Cen MT" panose="020B0602020104020603"/>
              <a:ea typeface="+mj-ea"/>
              <a:cs typeface="+mj-c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kumimoji="0" lang="fi-FI" sz="18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j-ea"/>
                <a:cs typeface="+mj-cs"/>
              </a:rPr>
              <a:t>Herättely on silloin </a:t>
            </a:r>
            <a:r>
              <a:rPr kumimoji="0" lang="fi-FI" sz="18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j-ea"/>
                <a:cs typeface="+mj-cs"/>
              </a:rPr>
              <a:t>sopivaa</a:t>
            </a:r>
            <a:r>
              <a:rPr kumimoji="0" lang="fi-FI" sz="18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j-ea"/>
                <a:cs typeface="+mj-cs"/>
              </a:rPr>
              <a:t>, kun koira edetessään ketun yöjälkiä antaa </a:t>
            </a:r>
            <a:r>
              <a:rPr kumimoji="0" lang="fi-FI" sz="18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j-ea"/>
                <a:cs typeface="+mj-cs"/>
              </a:rPr>
              <a:t>yksittäisiä</a:t>
            </a:r>
            <a:r>
              <a:rPr kumimoji="0" lang="fi-FI" sz="18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j-ea"/>
                <a:cs typeface="+mj-cs"/>
              </a:rPr>
              <a:t> haukahduksia tai </a:t>
            </a:r>
            <a:r>
              <a:rPr kumimoji="0" lang="fi-FI" sz="18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j-ea"/>
                <a:cs typeface="+mj-cs"/>
              </a:rPr>
              <a:t>tiedottavia haukkusarjoja </a:t>
            </a:r>
            <a:r>
              <a:rPr kumimoji="0" lang="fi-FI" sz="18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j-ea"/>
                <a:cs typeface="+mj-cs"/>
              </a:rPr>
              <a:t>muutaman minuutin välein.</a:t>
            </a:r>
            <a:endParaRPr lang="fi-FI" dirty="0"/>
          </a:p>
        </p:txBody>
      </p:sp>
      <p:pic>
        <p:nvPicPr>
          <p:cNvPr id="3" name="Picture 4" descr="SAJ">
            <a:extLst>
              <a:ext uri="{FF2B5EF4-FFF2-40B4-BE49-F238E27FC236}">
                <a16:creationId xmlns:a16="http://schemas.microsoft.com/office/drawing/2014/main" id="{2A5955EE-6E25-41AB-9FDA-EB15113B1C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397AF4E-A874-4AE9-BC9A-5A85EF566101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76483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330" y="1227668"/>
            <a:ext cx="6571343" cy="1049235"/>
          </a:xfrm>
        </p:spPr>
        <p:txBody>
          <a:bodyPr/>
          <a:lstStyle/>
          <a:p>
            <a:r>
              <a:rPr lang="fi-FI" dirty="0"/>
              <a:t>Mitä tehtävissä?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/>
              <a:t>Aamupimeällä runsasta herättelyä</a:t>
            </a:r>
          </a:p>
          <a:p>
            <a:r>
              <a:rPr lang="fi-FI" dirty="0"/>
              <a:t>Toisella haulla sopivaa</a:t>
            </a:r>
          </a:p>
          <a:p>
            <a:r>
              <a:rPr lang="fi-FI" dirty="0"/>
              <a:t>Kolmannella ei herättele –Mitä merkitään maastokorttiin kohtaan 33?</a:t>
            </a:r>
          </a:p>
          <a:p>
            <a:r>
              <a:rPr lang="fi-FI" dirty="0"/>
              <a:t>Useammalla haulla luotettavampi kuva kokonaisuudesta</a:t>
            </a:r>
          </a:p>
          <a:p>
            <a:r>
              <a:rPr lang="fi-FI" dirty="0"/>
              <a:t>Sulkemalla ei saada mitään kuvaa (40 min </a:t>
            </a:r>
            <a:r>
              <a:rPr lang="fi-FI" dirty="0" err="1"/>
              <a:t>hlö/ei</a:t>
            </a:r>
            <a:r>
              <a:rPr lang="fi-FI" dirty="0"/>
              <a:t> tiedetä hakeeko vai ajaa)</a:t>
            </a:r>
          </a:p>
        </p:txBody>
      </p:sp>
      <p:pic>
        <p:nvPicPr>
          <p:cNvPr id="8" name="Picture 4" descr="SAJ">
            <a:extLst>
              <a:ext uri="{FF2B5EF4-FFF2-40B4-BE49-F238E27FC236}">
                <a16:creationId xmlns:a16="http://schemas.microsoft.com/office/drawing/2014/main" id="{2A5955EE-6E25-41AB-9FDA-EB15113B1C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6397AF4E-A874-4AE9-BC9A-5A85EF566101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82419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>
          <a:xfrm>
            <a:off x="2032000" y="1321437"/>
            <a:ext cx="5080000" cy="1706493"/>
          </a:xfrm>
        </p:spPr>
        <p:txBody>
          <a:bodyPr>
            <a:normAutofit/>
          </a:bodyPr>
          <a:lstStyle/>
          <a:p>
            <a:r>
              <a:rPr lang="fi-FI" sz="3600" dirty="0"/>
              <a:t>Hakutyöskentelyn </a:t>
            </a:r>
            <a:br>
              <a:rPr lang="fi-FI" sz="3600" dirty="0"/>
            </a:br>
            <a:r>
              <a:rPr lang="fi-FI" sz="3600" dirty="0"/>
              <a:t>muut ominaisuudet</a:t>
            </a:r>
            <a:br>
              <a:rPr lang="fi-FI" sz="3600" dirty="0"/>
            </a:br>
            <a:endParaRPr lang="fi-FI" sz="3600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>
          <a:xfrm>
            <a:off x="1813169" y="2899477"/>
            <a:ext cx="5841999" cy="2485324"/>
          </a:xfrm>
        </p:spPr>
        <p:txBody>
          <a:bodyPr>
            <a:normAutofit lnSpcReduction="10000"/>
          </a:bodyPr>
          <a:lstStyle/>
          <a:p>
            <a:pPr algn="l"/>
            <a:r>
              <a:rPr lang="fi-FI" dirty="0">
                <a:solidFill>
                  <a:schemeClr val="tx1"/>
                </a:solidFill>
              </a:rPr>
              <a:t>Erinomainen 9-10 	Sopivaa herättelyä</a:t>
            </a:r>
          </a:p>
          <a:p>
            <a:pPr algn="l"/>
            <a:r>
              <a:rPr lang="fi-FI" dirty="0">
                <a:solidFill>
                  <a:schemeClr val="tx1"/>
                </a:solidFill>
              </a:rPr>
              <a:t>Erittäin hyvä 8-7 	Vähäistä/ei herättele </a:t>
            </a:r>
          </a:p>
          <a:p>
            <a:pPr algn="l"/>
            <a:r>
              <a:rPr lang="fi-FI" dirty="0">
                <a:solidFill>
                  <a:schemeClr val="tx1"/>
                </a:solidFill>
              </a:rPr>
              <a:t>Hyvä 5-6  		Lievää hakulöysyyttä</a:t>
            </a:r>
          </a:p>
          <a:p>
            <a:pPr algn="l"/>
            <a:r>
              <a:rPr lang="fi-FI" dirty="0">
                <a:solidFill>
                  <a:schemeClr val="tx1"/>
                </a:solidFill>
              </a:rPr>
              <a:t>Välttävä 3-4  		Hakulöysyyttä</a:t>
            </a:r>
          </a:p>
          <a:p>
            <a:pPr algn="l"/>
            <a:r>
              <a:rPr lang="fi-FI" dirty="0">
                <a:solidFill>
                  <a:schemeClr val="tx1"/>
                </a:solidFill>
              </a:rPr>
              <a:t>Heikko 1-2 		Selvästi hakulöysä</a:t>
            </a:r>
          </a:p>
        </p:txBody>
      </p:sp>
      <p:pic>
        <p:nvPicPr>
          <p:cNvPr id="6" name="Picture 4" descr="SAJ">
            <a:extLst>
              <a:ext uri="{FF2B5EF4-FFF2-40B4-BE49-F238E27FC236}">
                <a16:creationId xmlns:a16="http://schemas.microsoft.com/office/drawing/2014/main" id="{BCE71662-684A-496B-A721-81F261A2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8236" y="13175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BF99A95D-2144-4D39-B681-53448CB777E2}"/>
              </a:ext>
            </a:extLst>
          </p:cNvPr>
          <p:cNvSpPr txBox="1"/>
          <p:nvPr/>
        </p:nvSpPr>
        <p:spPr>
          <a:xfrm>
            <a:off x="6213229" y="10318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4459066"/>
      </p:ext>
    </p:extLst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7FF4BE-2BC5-4B6C-8513-5DF9D10559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9618" y="1100380"/>
            <a:ext cx="6154716" cy="774915"/>
          </a:xfrm>
        </p:spPr>
        <p:txBody>
          <a:bodyPr>
            <a:normAutofit/>
          </a:bodyPr>
          <a:lstStyle/>
          <a:p>
            <a:r>
              <a:rPr lang="fi-FI" dirty="0"/>
              <a:t>”Lyhyet haut”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FA2C2D5-3264-4E8D-8F37-5C9394187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472" y="2029451"/>
            <a:ext cx="8724220" cy="430935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</a:rPr>
              <a:t>Annettaessa erinomaisia pisteitä kiinnitetään huomiota koiran hakusitkeyteen ja haun pituuteen. Esim. vertaa kohta hakunopeus ja eteneminen.</a:t>
            </a:r>
          </a:p>
          <a:p>
            <a:endParaRPr lang="fi-FI" sz="1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</a:rPr>
              <a:t>Arvostelussa pidettävä kiinni minuuttirajoista!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</a:rPr>
              <a:t>Kiitettävä </a:t>
            </a:r>
            <a:r>
              <a:rPr lang="fi-FI" dirty="0" err="1">
                <a:solidFill>
                  <a:schemeClr val="tx1"/>
                </a:solidFill>
              </a:rPr>
              <a:t>väh</a:t>
            </a:r>
            <a:r>
              <a:rPr lang="fi-FI" dirty="0">
                <a:solidFill>
                  <a:schemeClr val="tx1"/>
                </a:solidFill>
              </a:rPr>
              <a:t>. 100 min. (</a:t>
            </a:r>
            <a:r>
              <a:rPr lang="fi-FI" dirty="0" err="1">
                <a:solidFill>
                  <a:schemeClr val="tx1"/>
                </a:solidFill>
              </a:rPr>
              <a:t>haku+lisähaku</a:t>
            </a:r>
            <a:r>
              <a:rPr lang="fi-FI" dirty="0">
                <a:solidFill>
                  <a:schemeClr val="tx1"/>
                </a:solidFill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</a:rPr>
              <a:t>Jos numeroidaan kohdat 21 ja 22 niin pitää olla "kylmää" hakua min. 30 min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</a:rPr>
              <a:t>Vaikka kyseisissä kohdissa ei numerointia (ei kylmää hakua) voi silti saada -&gt; hakuvarmuus ja tehokkuus 9-10 Erinomainen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BCE71662-684A-496B-A721-81F261A2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8236" y="13175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BF99A95D-2144-4D39-B681-53448CB777E2}"/>
              </a:ext>
            </a:extLst>
          </p:cNvPr>
          <p:cNvSpPr txBox="1"/>
          <p:nvPr/>
        </p:nvSpPr>
        <p:spPr>
          <a:xfrm>
            <a:off x="6213229" y="10318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145994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331" y="1058739"/>
            <a:ext cx="7773338" cy="869319"/>
          </a:xfrm>
        </p:spPr>
        <p:txBody>
          <a:bodyPr/>
          <a:lstStyle/>
          <a:p>
            <a:r>
              <a:rPr lang="fi-FI" dirty="0"/>
              <a:t>YLEISTÄ HAUKUN ARVOSTELUSSA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891696" y="2057789"/>
            <a:ext cx="7772870" cy="3320123"/>
          </a:xfrm>
        </p:spPr>
        <p:txBody>
          <a:bodyPr>
            <a:normAutofit fontScale="40000" lnSpcReduction="20000"/>
          </a:bodyPr>
          <a:lstStyle/>
          <a:p>
            <a:r>
              <a:rPr lang="fi-FI" sz="4500" dirty="0"/>
              <a:t>Haukun arvostelussa käytettävä skaala on 1-10.</a:t>
            </a:r>
          </a:p>
          <a:p>
            <a:r>
              <a:rPr lang="fi-FI" sz="4500" dirty="0"/>
              <a:t>Haukun arvostelun tulee perustua lisätietokohtiin 60-65. </a:t>
            </a:r>
          </a:p>
          <a:p>
            <a:r>
              <a:rPr lang="fi-FI" sz="4500" dirty="0"/>
              <a:t>Haukun arvioinnissa otetaan huomioon kuusi eri osatekijää, </a:t>
            </a:r>
            <a:br>
              <a:rPr lang="fi-FI" sz="4500" dirty="0"/>
            </a:br>
            <a:r>
              <a:rPr lang="fi-FI" sz="4500" dirty="0"/>
              <a:t>joista määräävin on kuuluvuus. </a:t>
            </a:r>
          </a:p>
          <a:p>
            <a:r>
              <a:rPr lang="fi-FI" sz="4500" dirty="0"/>
              <a:t>Lisätietoja 61-65 puntaroidessa tulee miettiä, ovatko ne ansionumeroa korottavia vai jopa laskevia tekijöitä.</a:t>
            </a:r>
          </a:p>
          <a:p>
            <a:r>
              <a:rPr lang="fi-FI" sz="4500" dirty="0"/>
              <a:t>Haukun laatu on oleellinen osa ajotapahtumaa, joten annetun</a:t>
            </a:r>
            <a:br>
              <a:rPr lang="fi-FI" sz="4500" dirty="0"/>
            </a:br>
            <a:r>
              <a:rPr lang="fi-FI" sz="4500" dirty="0"/>
              <a:t>haukkunumeron tulee kuvastaa totuudenmukaisesti sitä, kuinka </a:t>
            </a:r>
            <a:br>
              <a:rPr lang="fi-FI" sz="4500" dirty="0"/>
            </a:br>
            <a:r>
              <a:rPr lang="fi-FI" sz="4500" dirty="0"/>
              <a:t>vaivatonta ja nautittavaa on ajon seuraaminen.</a:t>
            </a:r>
          </a:p>
          <a:p>
            <a:endParaRPr lang="fi-FI" dirty="0"/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53BE8CA6-4B99-4DCC-B849-799E9EBE43E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F26D2BF1-5341-496A-8497-7B7F7343999F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459896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Haukun Kuuluvuus</a:t>
            </a:r>
            <a:br>
              <a:rPr lang="fi-FI" b="1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5800" y="1660849"/>
            <a:ext cx="7772870" cy="4208106"/>
          </a:xfrm>
        </p:spPr>
        <p:txBody>
          <a:bodyPr>
            <a:normAutofit fontScale="70000" lnSpcReduction="20000"/>
          </a:bodyPr>
          <a:lstStyle/>
          <a:p>
            <a:r>
              <a:rPr lang="fi-FI" sz="2300" dirty="0"/>
              <a:t>Haukun painoarvoltaan tärkein ominaisuus saadaan selville kuuntelemalla haukkua useilta eri etäisyyksiltä. Maaston muodot, peitteisyys ja sääolosuhteet vaikuttavat suuresti haukun kuuluvuuteen, joten ”haittaavat” tekijät tulee huomioida arviota tehtäessä.</a:t>
            </a:r>
          </a:p>
          <a:p>
            <a:r>
              <a:rPr lang="fi-FI" sz="2300" dirty="0"/>
              <a:t>Kuuluvuudeltaan hyvää haukkua (</a:t>
            </a:r>
            <a:r>
              <a:rPr lang="fi-FI" sz="2300" dirty="0" err="1"/>
              <a:t>Lt</a:t>
            </a:r>
            <a:r>
              <a:rPr lang="fi-FI" sz="2300" dirty="0"/>
              <a:t> 60=3) tulee voida seurata normaaleissa olosuhteissa vaivattomasti. </a:t>
            </a:r>
          </a:p>
          <a:p>
            <a:r>
              <a:rPr lang="fi-FI" sz="2300" dirty="0"/>
              <a:t>Liiallinen haukun tiheys voi heikentää kuuluvuutta -&gt; yksittäinen </a:t>
            </a:r>
            <a:r>
              <a:rPr lang="fi-FI" sz="2300" dirty="0" err="1"/>
              <a:t>haukaus</a:t>
            </a:r>
            <a:r>
              <a:rPr lang="fi-FI" sz="2300" dirty="0"/>
              <a:t> </a:t>
            </a:r>
            <a:r>
              <a:rPr lang="fi-FI" sz="2300"/>
              <a:t>jää tuolloin </a:t>
            </a:r>
            <a:r>
              <a:rPr lang="fi-FI" sz="2300" dirty="0"/>
              <a:t>lyhyeksi. ”Pitkää haukkua” tulee arvostaa.</a:t>
            </a:r>
          </a:p>
          <a:p>
            <a:endParaRPr lang="fi-FI" dirty="0"/>
          </a:p>
          <a:p>
            <a:r>
              <a:rPr lang="fi-FI" sz="2600" dirty="0" err="1"/>
              <a:t>Lt</a:t>
            </a:r>
            <a:r>
              <a:rPr lang="fi-FI" sz="2600" dirty="0"/>
              <a:t> 60 = 5, jos koiralle annetaan erinomainen haukkunumero (9-10).</a:t>
            </a:r>
          </a:p>
          <a:p>
            <a:r>
              <a:rPr lang="fi-FI" sz="2600" dirty="0" err="1"/>
              <a:t>Lt</a:t>
            </a:r>
            <a:r>
              <a:rPr lang="fi-FI" sz="2600" dirty="0"/>
              <a:t> 60 = 2, voidaan koiralle antaa haukkunumeroksi </a:t>
            </a:r>
            <a:r>
              <a:rPr lang="fi-FI" sz="2600" dirty="0" err="1"/>
              <a:t>max</a:t>
            </a:r>
            <a:r>
              <a:rPr lang="fi-FI" sz="2600" dirty="0"/>
              <a:t> 4.</a:t>
            </a:r>
          </a:p>
          <a:p>
            <a:endParaRPr lang="fi-FI" dirty="0"/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684C0AD0-DCDD-4EDA-BF42-7B7B612EB6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CC21AA56-86B1-46B1-A1A4-B288B44B6FAF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523788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331" y="1392241"/>
            <a:ext cx="7773338" cy="1596177"/>
          </a:xfrm>
        </p:spPr>
        <p:txBody>
          <a:bodyPr/>
          <a:lstStyle/>
          <a:p>
            <a:r>
              <a:rPr lang="fi-FI" dirty="0"/>
              <a:t>Paikantimen käytöstä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229617" y="2679709"/>
            <a:ext cx="8604417" cy="1596177"/>
          </a:xfrm>
        </p:spPr>
        <p:txBody>
          <a:bodyPr/>
          <a:lstStyle/>
          <a:p>
            <a:r>
              <a:rPr lang="fi-FI" dirty="0"/>
              <a:t>kun mitataan koiran liikkumista </a:t>
            </a:r>
            <a:r>
              <a:rPr lang="fi-FI" dirty="0" err="1"/>
              <a:t>yöjäljellä</a:t>
            </a:r>
            <a:r>
              <a:rPr lang="fi-FI" dirty="0"/>
              <a:t>, pitää olla tarkkana että mitataan vain </a:t>
            </a:r>
            <a:r>
              <a:rPr lang="fi-FI" dirty="0" err="1"/>
              <a:t>yöjäljellä</a:t>
            </a:r>
            <a:r>
              <a:rPr lang="fi-FI" dirty="0"/>
              <a:t> seurattu matka, eikä muita "</a:t>
            </a:r>
            <a:r>
              <a:rPr lang="fi-FI" dirty="0" err="1"/>
              <a:t>hompotuksia</a:t>
            </a:r>
            <a:r>
              <a:rPr lang="fi-FI" dirty="0"/>
              <a:t>"</a:t>
            </a:r>
          </a:p>
          <a:p>
            <a:endParaRPr lang="fi-FI" dirty="0"/>
          </a:p>
        </p:txBody>
      </p:sp>
      <p:pic>
        <p:nvPicPr>
          <p:cNvPr id="4" name="Picture 4" descr="SAJ">
            <a:extLst>
              <a:ext uri="{FF2B5EF4-FFF2-40B4-BE49-F238E27FC236}">
                <a16:creationId xmlns:a16="http://schemas.microsoft.com/office/drawing/2014/main" id="{BCE71662-684A-496B-A721-81F261A2BE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444698" y="319325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BF99A95D-2144-4D39-B681-53448CB777E2}"/>
              </a:ext>
            </a:extLst>
          </p:cNvPr>
          <p:cNvSpPr txBox="1"/>
          <p:nvPr/>
        </p:nvSpPr>
        <p:spPr>
          <a:xfrm>
            <a:off x="5939691" y="290750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4302742"/>
      </p:ext>
    </p:extLst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15294" y="1081639"/>
            <a:ext cx="6571343" cy="1049235"/>
          </a:xfrm>
        </p:spPr>
        <p:txBody>
          <a:bodyPr/>
          <a:lstStyle/>
          <a:p>
            <a:r>
              <a:rPr lang="fi-FI" dirty="0"/>
              <a:t>Muiden (jänis) eläinten ajo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17416" y="2005825"/>
            <a:ext cx="8151446" cy="3767666"/>
          </a:xfrm>
        </p:spPr>
        <p:txBody>
          <a:bodyPr>
            <a:normAutofit/>
          </a:bodyPr>
          <a:lstStyle/>
          <a:p>
            <a:r>
              <a:rPr lang="fi-FI" dirty="0"/>
              <a:t>Vakiintunut rutiini=sulkeminen kettukokeissa: haulla kolmesti ja ajolla kahdesti -&gt; Mikä unohtui?</a:t>
            </a:r>
          </a:p>
          <a:p>
            <a:r>
              <a:rPr lang="fi-FI" dirty="0"/>
              <a:t>Sääntökirjan kohdan 3.8 henki</a:t>
            </a:r>
          </a:p>
          <a:p>
            <a:pPr lvl="1"/>
            <a:r>
              <a:rPr lang="fi-FI" dirty="0"/>
              <a:t>eikä tottelemattomuuttaan anna kytkeä, vaikka on ohjaajan lähituntumassa</a:t>
            </a:r>
          </a:p>
          <a:p>
            <a:r>
              <a:rPr lang="fi-FI" dirty="0"/>
              <a:t>Sulkeminen: Koiran hakiessa tai ajaessa muuta eläintä, haku- tai ajokerrat ei pelkästään johda sulkemiseen, vaan silloin pitää olla myös TOTTELEMATTOMUUTTA.</a:t>
            </a:r>
          </a:p>
        </p:txBody>
      </p:sp>
      <p:pic>
        <p:nvPicPr>
          <p:cNvPr id="6" name="Picture 4" descr="SAJ">
            <a:extLst>
              <a:ext uri="{FF2B5EF4-FFF2-40B4-BE49-F238E27FC236}">
                <a16:creationId xmlns:a16="http://schemas.microsoft.com/office/drawing/2014/main" id="{2A5955EE-6E25-41AB-9FDA-EB15113B1C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01006" y="241170"/>
            <a:ext cx="538252" cy="4921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6397AF4E-A874-4AE9-BC9A-5A85EF566101}"/>
              </a:ext>
            </a:extLst>
          </p:cNvPr>
          <p:cNvSpPr txBox="1"/>
          <p:nvPr/>
        </p:nvSpPr>
        <p:spPr>
          <a:xfrm>
            <a:off x="6095999" y="212595"/>
            <a:ext cx="2774463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Suomen Ajokoirajärjestö -</a:t>
            </a:r>
            <a:b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</a:b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Finska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  <a:r>
              <a:rPr lang="fi-FI" sz="1600" b="0" i="0" u="none" strike="noStrike" kern="1200" cap="none" spc="0" baseline="0" dirty="0" err="1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Stövarklubben</a:t>
            </a:r>
            <a:r>
              <a:rPr lang="fi-FI" sz="1600" b="0" i="0" u="none" strike="noStrike" kern="1200" cap="none" spc="0" baseline="0" dirty="0">
                <a:solidFill>
                  <a:srgbClr val="000000"/>
                </a:solidFill>
                <a:uFillTx/>
                <a:latin typeface="Century Gothic"/>
                <a:ea typeface=""/>
                <a:cs typeface="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81729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isara">
  <a:themeElements>
    <a:clrScheme name="Pisar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Pisar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TM04033925[[fn=Pisara]]</Template>
  <TotalTime>16197</TotalTime>
  <Words>621</Words>
  <Application>Microsoft Office PowerPoint</Application>
  <PresentationFormat>Näytössä katseltava diaesitys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Tw Cen MT</vt:lpstr>
      <vt:lpstr>Pisara</vt:lpstr>
      <vt:lpstr>Suomen Ajokoirajärjestö -  Finska Stövarklubben   </vt:lpstr>
      <vt:lpstr>HERÄTTELY</vt:lpstr>
      <vt:lpstr>Mitä tehtävissä?</vt:lpstr>
      <vt:lpstr>Hakutyöskentelyn  muut ominaisuudet </vt:lpstr>
      <vt:lpstr>”Lyhyet haut”</vt:lpstr>
      <vt:lpstr>YLEISTÄ HAUKUN ARVOSTELUSSA</vt:lpstr>
      <vt:lpstr>Haukun Kuuluvuus </vt:lpstr>
      <vt:lpstr>Paikantimen käytöstä </vt:lpstr>
      <vt:lpstr>Muiden (jänis) eläinten ajo</vt:lpstr>
      <vt:lpstr>pölläytys</vt:lpstr>
      <vt:lpstr>Tallennusohjelmaan laitettavat merkinnät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KETUNAJOKOKEIDEN YLITUOMAREIDEN JATKOKOULUTUS</dc:title>
  <dc:creator>toimisto</dc:creator>
  <cp:lastModifiedBy>Mika Elgland</cp:lastModifiedBy>
  <cp:revision>461</cp:revision>
  <dcterms:created xsi:type="dcterms:W3CDTF">2004-06-24T06:42:01Z</dcterms:created>
  <dcterms:modified xsi:type="dcterms:W3CDTF">2020-09-16T12:52:44Z</dcterms:modified>
</cp:coreProperties>
</file>