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0"/>
  </p:notesMasterIdLst>
  <p:handoutMasterIdLst>
    <p:handoutMasterId r:id="rId11"/>
  </p:handoutMasterIdLst>
  <p:sldIdLst>
    <p:sldId id="337" r:id="rId2"/>
    <p:sldId id="259" r:id="rId3"/>
    <p:sldId id="330" r:id="rId4"/>
    <p:sldId id="288" r:id="rId5"/>
    <p:sldId id="332" r:id="rId6"/>
    <p:sldId id="334" r:id="rId7"/>
    <p:sldId id="335" r:id="rId8"/>
    <p:sldId id="336" r:id="rId9"/>
  </p:sldIdLst>
  <p:sldSz cx="9144000" cy="6858000" type="screen4x3"/>
  <p:notesSz cx="6858000" cy="97377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7EEFD-8B48-4760-88F6-53ECFAD99706}" type="datetimeFigureOut">
              <a:rPr lang="en-US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3DC2A-A60B-45BB-8FD7-1CF8646AF49A}" type="slidenum">
              <a:t>‹#›</a:t>
            </a:fld>
            <a:endParaRPr lang="en-US"/>
          </a:p>
        </p:txBody>
      </p:sp>
      <p:sp>
        <p:nvSpPr>
          <p:cNvPr id="6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t" anchorCtr="0" compatLnSpc="1">
            <a:noAutofit/>
          </a:bodyPr>
          <a:lstStyle/>
          <a:p>
            <a:pPr marL="0" marR="0" lvl="0" indent="0" algn="l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7" name="Rectangle 3"/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t" anchorCtr="0" compatLnSpc="1">
            <a:noAutofit/>
          </a:bodyPr>
          <a:lstStyle/>
          <a:p>
            <a:pPr marL="0" marR="0" lvl="0" indent="0" algn="r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8" name="Rectangle 4"/>
          <p:cNvSpPr txBox="1">
            <a:spLocks noGrp="1"/>
          </p:cNvSpPr>
          <p:nvPr>
            <p:ph type="ftr" sz="quarter" idx="2"/>
          </p:nvPr>
        </p:nvSpPr>
        <p:spPr>
          <a:xfrm>
            <a:off x="0" y="9250363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b" anchorCtr="0" compatLnSpc="1">
            <a:noAutofit/>
          </a:bodyPr>
          <a:lstStyle/>
          <a:p>
            <a:pPr marL="0" marR="0" lvl="0" indent="0" algn="l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9" name="Rectangle 5"/>
          <p:cNvSpPr txBox="1">
            <a:spLocks noGrp="1"/>
          </p:cNvSpPr>
          <p:nvPr>
            <p:ph type="sldNum" sz="quarter" idx="3"/>
          </p:nvPr>
        </p:nvSpPr>
        <p:spPr>
          <a:xfrm>
            <a:off x="3886200" y="9250363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b" anchorCtr="0" compatLnSpc="1">
            <a:noAutofit/>
          </a:bodyPr>
          <a:lstStyle/>
          <a:p>
            <a:pPr marL="0" marR="0" lvl="0" indent="0" algn="r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877FD7-0F8D-440E-AEB5-8EA510EF4330}" type="slidenum">
              <a:t>‹#›</a:t>
            </a:fld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013124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lätunnisteen paikkamerkki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endParaRPr lang="fi-FI"/>
          </a:p>
        </p:txBody>
      </p:sp>
      <p:sp>
        <p:nvSpPr>
          <p:cNvPr id="9" name="Päivämäärän paikkamerkki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fld id="{E69D2AC0-39D8-400D-A213-5BAF5534AECB}" type="datetime1">
              <a:rPr lang="fi-FI"/>
              <a:pPr lvl="0"/>
              <a:t>21.3.2018</a:t>
            </a:fld>
            <a:endParaRPr lang="fi-FI"/>
          </a:p>
        </p:txBody>
      </p:sp>
      <p:sp>
        <p:nvSpPr>
          <p:cNvPr id="10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95360" y="730248"/>
            <a:ext cx="4867278" cy="3651254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11" name="Huomautusten paikkamerkki 4"/>
          <p:cNvSpPr txBox="1">
            <a:spLocks noGrp="1"/>
          </p:cNvSpPr>
          <p:nvPr>
            <p:ph type="body" sz="quarter" idx="3"/>
          </p:nvPr>
        </p:nvSpPr>
        <p:spPr>
          <a:xfrm>
            <a:off x="685800" y="4625977"/>
            <a:ext cx="5486400" cy="43815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2" name="Alatunnisteen paikkamerkki 5"/>
          <p:cNvSpPr txBox="1">
            <a:spLocks noGrp="1"/>
          </p:cNvSpPr>
          <p:nvPr>
            <p:ph type="ftr" sz="quarter" idx="4"/>
          </p:nvPr>
        </p:nvSpPr>
        <p:spPr>
          <a:xfrm>
            <a:off x="0" y="9248771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endParaRPr lang="fi-FI"/>
          </a:p>
        </p:txBody>
      </p:sp>
      <p:sp>
        <p:nvSpPr>
          <p:cNvPr id="13" name="Dian numeron paikkamerkki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9248771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fld id="{90C1B15D-52AC-4853-886A-645FF2D05261}" type="slidenum">
              <a:t>‹#›</a:t>
            </a:fld>
            <a:endParaRPr lang="fi-FI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34EC-3F47-4983-AAF6-2B010CAE5DC6}" type="datetimeFigureOut">
              <a:rPr lang="en-US"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8250" y="1217613"/>
            <a:ext cx="4381500" cy="3286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86300"/>
            <a:ext cx="5486400" cy="3833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149EE-57DE-44D1-A306-91ABD59EF5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6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pPr lvl="0"/>
            <a:fld id="{D11BD78D-0C2D-438C-84EB-5BD8F995C14C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042257"/>
      </p:ext>
    </p:extLst>
  </p:cSld>
  <p:clrMapOvr>
    <a:masterClrMapping/>
  </p:clrMapOvr>
  <p:transition>
    <p:zoom dir="in"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689ADD-DD6A-4D42-A753-12A8DAE579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317053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CE5A77-FEBA-40B7-B2FB-534B92DFC6D3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137432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ADE132-FAA3-4414-9697-5C2497A9B13E}" type="slidenum">
              <a:rPr lang="fi-FI" smtClean="0"/>
              <a:t>‹#›</a:t>
            </a:fld>
            <a:endParaRPr lang="fi-FI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482588"/>
      </p:ext>
    </p:extLst>
  </p:cSld>
  <p:clrMapOvr>
    <a:masterClrMapping/>
  </p:clrMapOvr>
  <p:transition>
    <p:zoom dir="in"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9517F4-C984-43EF-A0BE-41EA79BE2F19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484028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241707-CAD8-439D-AE96-83818BD135E6}" type="slidenum">
              <a:rPr lang="fi-FI" smtClean="0"/>
              <a:t>‹#›</a:t>
            </a:fld>
            <a:endParaRPr lang="fi-FI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527913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FB44C1-C333-44F7-ACF1-AC1A07769C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0283698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1DD999-E6A7-480F-9024-CFD3FB34FB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3961961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BA3D31-A9E8-4738-99C5-6DFCB77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903449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E3CF85-FF8A-4BCF-98B0-C3F0FD37A05A}" type="slidenum">
              <a:rPr lang="fi-FI" smtClean="0"/>
              <a:t>‹#›</a:t>
            </a:fld>
            <a:endParaRPr lang="fi-FI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775681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5C87D5-0E05-44D0-B4AF-D4DB6D91F0F2}" type="slidenum">
              <a:rPr lang="fi-FI" smtClean="0"/>
              <a:t>‹#›</a:t>
            </a:fld>
            <a:endParaRPr lang="fi-FI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524553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182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>
    <p:zoom dir="in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52047C-9F20-4058-9F50-5B9DC51C4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1744" y="953809"/>
            <a:ext cx="6571343" cy="1049235"/>
          </a:xfrm>
        </p:spPr>
        <p:txBody>
          <a:bodyPr>
            <a:normAutofit fontScale="90000"/>
          </a:bodyPr>
          <a:lstStyle/>
          <a:p>
            <a:r>
              <a:rPr lang="fi-FI" cap="none" dirty="0">
                <a:solidFill>
                  <a:srgbClr val="000000"/>
                </a:solidFill>
                <a:ea typeface=""/>
                <a:cs typeface=""/>
              </a:rPr>
              <a:t>Suomen Ajokoirajärjestö -</a:t>
            </a:r>
            <a:br>
              <a:rPr lang="fi-FI" cap="none" dirty="0">
                <a:solidFill>
                  <a:srgbClr val="000000"/>
                </a:solidFill>
                <a:ea typeface=""/>
                <a:cs typeface=""/>
              </a:rPr>
            </a:br>
            <a:r>
              <a:rPr lang="fi-FI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r>
              <a:rPr lang="fi-FI" cap="none" dirty="0" err="1">
                <a:solidFill>
                  <a:srgbClr val="000000"/>
                </a:solidFill>
                <a:ea typeface=""/>
                <a:cs typeface=""/>
              </a:rPr>
              <a:t>Finska</a:t>
            </a:r>
            <a:r>
              <a:rPr lang="fi-FI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r>
              <a:rPr lang="fi-FI" cap="none" dirty="0" err="1">
                <a:solidFill>
                  <a:srgbClr val="000000"/>
                </a:solidFill>
                <a:ea typeface=""/>
                <a:cs typeface=""/>
              </a:rPr>
              <a:t>Stövarklubben</a:t>
            </a:r>
            <a:r>
              <a:rPr lang="fi-FI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br>
              <a:rPr lang="fi-FI" cap="none" dirty="0">
                <a:solidFill>
                  <a:srgbClr val="000000"/>
                </a:solidFill>
                <a:ea typeface=""/>
                <a:cs typeface=""/>
              </a:rPr>
            </a:br>
            <a:endParaRPr lang="fi-FI" dirty="0"/>
          </a:p>
        </p:txBody>
      </p:sp>
      <p:pic>
        <p:nvPicPr>
          <p:cNvPr id="3" name="Picture 4" descr="SAJ">
            <a:extLst>
              <a:ext uri="{FF2B5EF4-FFF2-40B4-BE49-F238E27FC236}">
                <a16:creationId xmlns:a16="http://schemas.microsoft.com/office/drawing/2014/main" id="{8BE87505-38AC-4AB4-9361-BA468A47750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92212" y="191807"/>
            <a:ext cx="1666865" cy="15240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0AB00E5F-9292-407A-96AB-46A70B54A426}"/>
              </a:ext>
            </a:extLst>
          </p:cNvPr>
          <p:cNvSpPr txBox="1"/>
          <p:nvPr/>
        </p:nvSpPr>
        <p:spPr>
          <a:xfrm>
            <a:off x="1399592" y="3239275"/>
            <a:ext cx="6843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JATKOKOULUTUS KEAJ</a:t>
            </a:r>
          </a:p>
          <a:p>
            <a:pPr algn="ctr"/>
            <a:r>
              <a:rPr lang="fi-FI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275776772"/>
      </p:ext>
    </p:extLst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443232" y="1096273"/>
            <a:ext cx="6554867" cy="1524003"/>
          </a:xfrm>
        </p:spPr>
        <p:txBody>
          <a:bodyPr anchorCtr="1"/>
          <a:lstStyle/>
          <a:p>
            <a:pPr lvl="0" algn="ctr"/>
            <a:r>
              <a:rPr lang="fi-FI" dirty="0"/>
              <a:t>HERÄTTELY KETUN YÖJÄLJELLÄ</a:t>
            </a:r>
            <a:br>
              <a:rPr lang="fi-FI" dirty="0"/>
            </a:br>
            <a:endParaRPr lang="fi-FI" dirty="0"/>
          </a:p>
        </p:txBody>
      </p:sp>
      <p:sp>
        <p:nvSpPr>
          <p:cNvPr id="3" name="Rectangle 3"/>
          <p:cNvSpPr txBox="1">
            <a:spLocks noGrp="1"/>
          </p:cNvSpPr>
          <p:nvPr>
            <p:ph idx="4294967295"/>
          </p:nvPr>
        </p:nvSpPr>
        <p:spPr>
          <a:xfrm>
            <a:off x="2366963" y="2252663"/>
            <a:ext cx="6777037" cy="3508375"/>
          </a:xfrm>
        </p:spPr>
        <p:txBody>
          <a:bodyPr/>
          <a:lstStyle/>
          <a:p>
            <a:pPr lvl="0" indent="-274320">
              <a:lnSpc>
                <a:spcPct val="90000"/>
              </a:lnSpc>
              <a:spcAft>
                <a:spcPts val="0"/>
              </a:spcAft>
            </a:pPr>
            <a:r>
              <a:rPr lang="fi-FI" b="1" dirty="0"/>
              <a:t>Vuosikirjan 2014 poimintoja</a:t>
            </a:r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r>
              <a:rPr lang="fi-FI" b="1" dirty="0"/>
              <a:t>33=1		4 kpl	1%</a:t>
            </a:r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r>
              <a:rPr lang="fi-FI" b="1" dirty="0"/>
              <a:t>33=2		25kpl	6%</a:t>
            </a:r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r>
              <a:rPr lang="fi-FI" b="1" dirty="0"/>
              <a:t>33=3		215kpl	50%</a:t>
            </a:r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r>
              <a:rPr lang="fi-FI" b="1" dirty="0"/>
              <a:t>33=4		94 kpl	22%</a:t>
            </a:r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r>
              <a:rPr lang="fi-FI" b="1" dirty="0"/>
              <a:t>33=5		90 kpl	21%</a:t>
            </a:r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endParaRPr lang="fi-FI" b="1" dirty="0"/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endParaRPr lang="fi-FI" b="1" dirty="0"/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endParaRPr lang="fi-FI" b="1" dirty="0"/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endParaRPr lang="fi-FI" b="1" dirty="0"/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endParaRPr lang="fi-FI" b="1" dirty="0"/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endParaRPr lang="fi-FI" b="1" dirty="0"/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endParaRPr lang="fi-FI" b="1" dirty="0"/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endParaRPr lang="fi-FI" b="1" dirty="0"/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endParaRPr lang="fi-FI" b="1" dirty="0"/>
          </a:p>
          <a:p>
            <a:pPr lvl="0" indent="-274320">
              <a:lnSpc>
                <a:spcPct val="90000"/>
              </a:lnSpc>
              <a:spcAft>
                <a:spcPts val="0"/>
              </a:spcAft>
            </a:pPr>
            <a:endParaRPr lang="fi-FI" b="1" dirty="0"/>
          </a:p>
        </p:txBody>
      </p:sp>
      <p:pic>
        <p:nvPicPr>
          <p:cNvPr id="4" name="Picture 4" descr="SAJ">
            <a:extLst/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13175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/>
          <p:cNvSpPr txBox="1"/>
          <p:nvPr/>
        </p:nvSpPr>
        <p:spPr>
          <a:xfrm>
            <a:off x="6213229" y="10318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94319" y="897291"/>
            <a:ext cx="6799014" cy="1015915"/>
          </a:xfrm>
        </p:spPr>
        <p:txBody>
          <a:bodyPr>
            <a:normAutofit fontScale="90000"/>
          </a:bodyPr>
          <a:lstStyle/>
          <a:p>
            <a:r>
              <a:rPr lang="fi-FI" dirty="0"/>
              <a:t>Sääntökirjan lause 4.1.4</a:t>
            </a:r>
            <a:br>
              <a:rPr lang="fi-FI" dirty="0"/>
            </a:br>
            <a:r>
              <a:rPr lang="fi-FI" dirty="0"/>
              <a:t>Mitä tarkoittaa ?</a:t>
            </a:r>
            <a:br>
              <a:rPr lang="fi-FI" dirty="0"/>
            </a:br>
            <a:br>
              <a:rPr lang="fi-FI" dirty="0"/>
            </a:br>
            <a:r>
              <a:rPr lang="fi-FI" sz="2700" dirty="0">
                <a:solidFill>
                  <a:schemeClr val="tx1"/>
                </a:solidFill>
              </a:rPr>
              <a:t>herättelyn tarkoituksena on tiedottaa kuuluvalla, mutta vähällä äänenannolla, missä haku etenee</a:t>
            </a:r>
            <a:br>
              <a:rPr lang="fi-FI" sz="2700" dirty="0">
                <a:solidFill>
                  <a:schemeClr val="tx1"/>
                </a:solidFill>
              </a:rPr>
            </a:br>
            <a:br>
              <a:rPr lang="fi-FI" sz="2700" dirty="0">
                <a:solidFill>
                  <a:schemeClr val="tx1"/>
                </a:solidFill>
              </a:rPr>
            </a:br>
            <a:r>
              <a:rPr lang="fi-FI" sz="2700" dirty="0">
                <a:solidFill>
                  <a:schemeClr val="tx1"/>
                </a:solidFill>
              </a:rPr>
              <a:t>Herättely on silloin sopivaa, kun koira edetessään ketun yöjälkiä antaa yksittäisiä haukahduksia tai tiedottavia haukkusarjoja muutaman minuutin välein </a:t>
            </a:r>
          </a:p>
        </p:txBody>
      </p:sp>
      <p:pic>
        <p:nvPicPr>
          <p:cNvPr id="3" name="Picture 4" descr="SAJ">
            <a:extLst>
              <a:ext uri="{FF2B5EF4-FFF2-40B4-BE49-F238E27FC236}">
                <a16:creationId xmlns:a16="http://schemas.microsoft.com/office/drawing/2014/main" id="{2A5955EE-6E25-41AB-9FDA-EB15113B1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13175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397AF4E-A874-4AE9-BC9A-5A85EF566101}"/>
              </a:ext>
            </a:extLst>
          </p:cNvPr>
          <p:cNvSpPr txBox="1"/>
          <p:nvPr/>
        </p:nvSpPr>
        <p:spPr>
          <a:xfrm>
            <a:off x="6213229" y="10318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764835"/>
      </p:ext>
    </p:extLst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309566" y="833287"/>
            <a:ext cx="8207370" cy="756363"/>
          </a:xfrm>
        </p:spPr>
        <p:txBody>
          <a:bodyPr anchorCtr="1"/>
          <a:lstStyle/>
          <a:p>
            <a:pPr lvl="0" algn="ctr"/>
            <a:r>
              <a:rPr lang="fi-FI" dirty="0"/>
              <a:t>ylituomarin tehtävät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1175359" y="2200155"/>
            <a:ext cx="7200900" cy="3168652"/>
          </a:xfrm>
        </p:spPr>
        <p:txBody>
          <a:bodyPr>
            <a:normAutofit lnSpcReduction="10000"/>
          </a:bodyPr>
          <a:lstStyle/>
          <a:p>
            <a:pPr lvl="0" indent="-27432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</a:pPr>
            <a:r>
              <a:rPr lang="fi-FI" sz="2400" dirty="0"/>
              <a:t>Tietojen oikeellisuuden varmistaminen</a:t>
            </a:r>
          </a:p>
          <a:p>
            <a:pPr lvl="0" indent="-27432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fi-FI" sz="2400" dirty="0"/>
              <a:t>Maastokortin merkintöjen painottaminen</a:t>
            </a:r>
          </a:p>
          <a:p>
            <a:pPr lvl="1" indent="-27432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fi-FI" sz="2200" dirty="0"/>
              <a:t>Merkinnät tulee tehtyä reaaliajassa eikä jälkikäteen muistin varassa</a:t>
            </a:r>
          </a:p>
          <a:p>
            <a:pPr lvl="1" indent="-27432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fi-FI" sz="2200" dirty="0"/>
              <a:t>Jalostuksen kannalta pahinta: ei merkitä kuultua herättelyä</a:t>
            </a:r>
          </a:p>
          <a:p>
            <a:pPr lvl="1" indent="-27432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fi-FI" sz="2200" dirty="0"/>
              <a:t>Pelko pisteiden alenemisesta vääristää keskiarvoa</a:t>
            </a:r>
          </a:p>
          <a:p>
            <a:pPr lvl="1" indent="-27432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fi-FI" sz="2200" dirty="0"/>
              <a:t>Herättely saanut kohtuuttoman painoarvon haun muitten ominaisuuksien kustannuksella</a:t>
            </a:r>
          </a:p>
        </p:txBody>
      </p:sp>
      <p:pic>
        <p:nvPicPr>
          <p:cNvPr id="4" name="Picture 4" descr="SAJ">
            <a:extLst/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13175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/>
          <p:cNvSpPr txBox="1"/>
          <p:nvPr/>
        </p:nvSpPr>
        <p:spPr>
          <a:xfrm>
            <a:off x="6213229" y="10318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Finska Stövarklubben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dirty="0"/>
              <a:t>Hakutyöskentelyn muut ominaisuudet</a:t>
            </a:r>
          </a:p>
        </p:txBody>
      </p:sp>
      <p:sp>
        <p:nvSpPr>
          <p:cNvPr id="5" name="Alaotsikk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Erinomainen 	9-10 	Sopivaa herättelyä</a:t>
            </a:r>
          </a:p>
          <a:p>
            <a:r>
              <a:rPr lang="fi-FI" dirty="0"/>
              <a:t>Erittäin hyvä	 8-7	 Vähäistä/ei herättele </a:t>
            </a:r>
          </a:p>
          <a:p>
            <a:r>
              <a:rPr lang="fi-FI" dirty="0"/>
              <a:t>Hyvä 		5-6 	 Lievää hakulöysyyttä</a:t>
            </a:r>
          </a:p>
          <a:p>
            <a:r>
              <a:rPr lang="fi-FI" dirty="0"/>
              <a:t>Välttävä 		3-4 	 Hakulöysyyttä</a:t>
            </a:r>
          </a:p>
          <a:p>
            <a:r>
              <a:rPr lang="fi-FI" dirty="0"/>
              <a:t>Heikko 		1-2 	Selvästi hakulöysä</a:t>
            </a:r>
          </a:p>
        </p:txBody>
      </p:sp>
      <p:pic>
        <p:nvPicPr>
          <p:cNvPr id="6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13175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6213229" y="10318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4459066"/>
      </p:ext>
    </p:extLst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43492" y="1196406"/>
            <a:ext cx="7829542" cy="1049235"/>
          </a:xfrm>
        </p:spPr>
        <p:txBody>
          <a:bodyPr/>
          <a:lstStyle/>
          <a:p>
            <a:r>
              <a:rPr lang="fi-FI" dirty="0"/>
              <a:t>Mitä tehtävissä?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Aamupimeällä runsasta herättelyä</a:t>
            </a:r>
          </a:p>
          <a:p>
            <a:r>
              <a:rPr lang="fi-FI" dirty="0"/>
              <a:t>Toisella haulla sopivaa</a:t>
            </a:r>
          </a:p>
          <a:p>
            <a:r>
              <a:rPr lang="fi-FI" dirty="0"/>
              <a:t>Kolmannella ei herättele –Mitä merkitään maastokorttiin kohtaan 33?</a:t>
            </a:r>
          </a:p>
          <a:p>
            <a:r>
              <a:rPr lang="fi-FI" dirty="0"/>
              <a:t>Useammalla haulla luotettavampi kuva kokonaisuudesta</a:t>
            </a:r>
          </a:p>
          <a:p>
            <a:r>
              <a:rPr lang="fi-FI" dirty="0"/>
              <a:t>Sulkemalla ei saada mitään kuvaa (40 min hlö / ei tiedetä hakeeko vai ajaa)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6473450B-2BED-4337-93C4-A9C9B0ADCA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13175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2C5B5CBA-CA8A-487A-A21F-D918B86C1C9C}"/>
              </a:ext>
            </a:extLst>
          </p:cNvPr>
          <p:cNvSpPr txBox="1"/>
          <p:nvPr/>
        </p:nvSpPr>
        <p:spPr>
          <a:xfrm>
            <a:off x="6213229" y="10318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824191"/>
      </p:ext>
    </p:extLst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Muiden eläinten (jänis) ajo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Vakiintunut rutiini = sulkeminen kettukokeissa: haulla kolmesti ja ajolla kahdesti -&gt; Mikä unohtui?</a:t>
            </a:r>
          </a:p>
          <a:p>
            <a:r>
              <a:rPr lang="fi-FI" dirty="0"/>
              <a:t>Sääntökirjan kohdan 3.8 henki; ”eikä tottelemattomuuttaan anna kytkeä, vaikka on ohjaajan lähituntumassa”</a:t>
            </a:r>
          </a:p>
          <a:p>
            <a:r>
              <a:rPr lang="fi-FI" dirty="0"/>
              <a:t>Sulkeminen:</a:t>
            </a:r>
          </a:p>
          <a:p>
            <a:r>
              <a:rPr lang="fi-FI" dirty="0"/>
              <a:t>Koiran hakiessa tai ajaessa muuta eläintä, haku tai ajokerrat ei pelkästään johda sulkemiseen vaan silloin pitää olla myös TOTTELEMATTOMUUTTA.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52707506-ECE0-4FFD-AD70-AFA17C446E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13175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DD3E51E0-93BF-4232-A1BE-219779E8DA7C}"/>
              </a:ext>
            </a:extLst>
          </p:cNvPr>
          <p:cNvSpPr txBox="1"/>
          <p:nvPr/>
        </p:nvSpPr>
        <p:spPr>
          <a:xfrm>
            <a:off x="6213229" y="10318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817294"/>
      </p:ext>
    </p:extLst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7FF4BE-2BC5-4B6C-8513-5DF9D1055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209822"/>
            <a:ext cx="6571343" cy="643933"/>
          </a:xfrm>
        </p:spPr>
        <p:txBody>
          <a:bodyPr>
            <a:normAutofit fontScale="90000"/>
          </a:bodyPr>
          <a:lstStyle/>
          <a:p>
            <a:r>
              <a:rPr lang="fi-FI" dirty="0"/>
              <a:t>”Lyhyet haut”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FA2C2D5-3264-4E8D-8F37-5C9394187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Annettaessa erinomaisia pisteitä kiinnitetään huomiota koiran hakusitkeyteen ja haun pituuteen. </a:t>
            </a:r>
          </a:p>
          <a:p>
            <a:r>
              <a:rPr lang="fi-FI" sz="2400" dirty="0"/>
              <a:t>Esim. vertaa kohta hakunopeus ja eteneminen.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51459946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Valikoima">
  <a:themeElements>
    <a:clrScheme name="Valikoim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Valikoim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likoim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13338</TotalTime>
  <Words>198</Words>
  <Application>Microsoft Office PowerPoint</Application>
  <PresentationFormat>Näytössä katseltava diaesitys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Gill Sans MT</vt:lpstr>
      <vt:lpstr>Times New Roman</vt:lpstr>
      <vt:lpstr>Valikoima</vt:lpstr>
      <vt:lpstr>Suomen Ajokoirajärjestö -  Finska Stövarklubben  </vt:lpstr>
      <vt:lpstr>HERÄTTELY KETUN YÖJÄLJELLÄ </vt:lpstr>
      <vt:lpstr>Sääntökirjan lause 4.1.4 Mitä tarkoittaa ?  herättelyn tarkoituksena on tiedottaa kuuluvalla, mutta vähällä äänenannolla, missä haku etenee  Herättely on silloin sopivaa, kun koira edetessään ketun yöjälkiä antaa yksittäisiä haukahduksia tai tiedottavia haukkusarjoja muutaman minuutin välein </vt:lpstr>
      <vt:lpstr>ylituomarin tehtävät</vt:lpstr>
      <vt:lpstr>Hakutyöskentelyn muut ominaisuudet</vt:lpstr>
      <vt:lpstr>Mitä tehtävissä?</vt:lpstr>
      <vt:lpstr>Muiden eläinten (jänis) ajo</vt:lpstr>
      <vt:lpstr>”Lyhyet haut”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KETUNAJOKOKEIDEN YLITUOMAREIDEN JATKOKOULUTUS</dc:title>
  <dc:creator>toimisto</dc:creator>
  <cp:lastModifiedBy>Mika Elgland</cp:lastModifiedBy>
  <cp:revision>444</cp:revision>
  <dcterms:created xsi:type="dcterms:W3CDTF">2004-06-24T06:42:01Z</dcterms:created>
  <dcterms:modified xsi:type="dcterms:W3CDTF">2018-03-21T06:03:32Z</dcterms:modified>
</cp:coreProperties>
</file>