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9" r:id="rId15"/>
    <p:sldId id="270" r:id="rId16"/>
  </p:sldIdLst>
  <p:sldSz cx="10080625" cy="7559675"/>
  <p:notesSz cx="7559675" cy="10691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Päivämäärän paikkamerkki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Alatunnisteen paikkamerk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Dian numeron paikkamerkki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1775E8DF-317D-4EBB-9329-9B43F201E904}" type="slidenum">
              <a:t>‹#›</a:t>
            </a:fld>
            <a:endParaRPr lang="fi-FI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51461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i-FI"/>
          </a:p>
        </p:txBody>
      </p:sp>
      <p:sp>
        <p:nvSpPr>
          <p:cNvPr id="4" name="Ylätunnisteen paikkamerkki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i-FI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5" name="Päivämäärän paikkamerkki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i-FI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6" name="Alatunnisteen paikkamerk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i-FI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i-FI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AC9F1CF-4241-430C-BAF1-41AF10BDAF0D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892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i-FI" sz="2000" b="0" i="0" u="none" strike="noStrike" kern="1200">
        <a:ln>
          <a:noFill/>
        </a:ln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254782C-7072-4B9F-B9CD-71A0AF18C778}" type="slidenum">
              <a:t>1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83740AA-3DA9-44B8-9C43-41A763749B6C}" type="slidenum">
              <a:t>10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7ED3833-FA0A-4080-9BC6-72CEEEE2D7E6}" type="slidenum">
              <a:t>11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4EF9595-4A41-45EC-8797-44B8ED0AF77B}" type="slidenum">
              <a:t>12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12B92D6-DD72-4C40-8A6D-AAA0095748E5}" type="slidenum">
              <a:t>14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49E7D03-2157-4098-A6BF-41A212BBEC83}" type="slidenum">
              <a:t>15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FE87DF2-C3DD-4296-AFBC-4BF5F6063F95}" type="slidenum">
              <a:t>2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6C49E93-2F10-4DAA-9142-DE9E8EDAF76B}" type="slidenum">
              <a:t>3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4EDC08C-1845-4BA4-BA85-E148334F38AE}" type="slidenum">
              <a:t>4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6E08E85-14B5-4DB3-9E3D-C2E424F4CC7C}" type="slidenum">
              <a:t>5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0A91529-D060-4E60-BF09-573A644D0734}" type="slidenum">
              <a:t>6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B4EF57B-531B-4906-99B5-14999F42D916}" type="slidenum">
              <a:t>7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3E6EC29-FC4F-4D08-A181-546A22175546}" type="slidenum">
              <a:t>8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16322FB-87B8-488D-BB74-EFDF69A7049E}" type="slidenum">
              <a:t>9</a:t>
            </a:fld>
            <a:endParaRPr lang="fi-FI"/>
          </a:p>
        </p:txBody>
      </p:sp>
      <p:sp>
        <p:nvSpPr>
          <p:cNvPr id="2" name="Dian kuvan paikkamerkki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718B6A-2401-41E9-9F25-A9CFAD8DA398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524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3C7BE97-F30A-410E-BE09-5EA0FB157B74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780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362825" y="684213"/>
            <a:ext cx="2212975" cy="5075237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720725" y="684213"/>
            <a:ext cx="6489700" cy="507523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63FC23-9FE4-428F-B144-D4B5B11E48DB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56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877541-987E-4D50-A0DF-A552621D7A24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569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BA47D07-CC95-4A08-A6FD-1BE18CEAE48D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7183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20725" y="1949450"/>
            <a:ext cx="4351338" cy="381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224463" y="1949450"/>
            <a:ext cx="4351337" cy="3810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61D13F-F749-44B9-848D-DAFB0BC1523D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576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5DEA22-4B6F-4AF5-A6B1-E749E319FB06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6FBCFA-3105-4E4C-9C86-C58A5E31DB8D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579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9D1723-76A5-451E-AB2F-B1FEFB714818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249099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AE294D-9947-4A68-9BD2-DA99F0636326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22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795C3E-2ABC-490C-8034-ABDD039937C6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6258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 txBox="1">
            <a:spLocks noGrp="1"/>
          </p:cNvSpPr>
          <p:nvPr>
            <p:ph type="title"/>
          </p:nvPr>
        </p:nvSpPr>
        <p:spPr>
          <a:xfrm>
            <a:off x="720000" y="684000"/>
            <a:ext cx="8460000" cy="1023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i-FI"/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1"/>
          </p:nvPr>
        </p:nvSpPr>
        <p:spPr>
          <a:xfrm>
            <a:off x="720000" y="1949040"/>
            <a:ext cx="8855640" cy="381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 txBox="1">
            <a:spLocks noGrp="1"/>
          </p:cNvSpPr>
          <p:nvPr>
            <p:ph type="dt" sz="half" idx="2"/>
          </p:nvPr>
        </p:nvSpPr>
        <p:spPr>
          <a:xfrm>
            <a:off x="540000" y="631872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rtl="0" hangingPunct="0">
              <a:buNone/>
              <a:tabLst/>
              <a:defRPr lang="fi-FI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5" name="Alatunnisteen paikkamerkki 4"/>
          <p:cNvSpPr txBox="1">
            <a:spLocks noGrp="1"/>
          </p:cNvSpPr>
          <p:nvPr>
            <p:ph type="ftr" sz="quarter" idx="3"/>
          </p:nvPr>
        </p:nvSpPr>
        <p:spPr>
          <a:xfrm>
            <a:off x="3267360" y="634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ctr" rtl="0" hangingPunct="0">
              <a:buNone/>
              <a:tabLst/>
              <a:defRPr lang="fi-FI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6" name="Dian numeron paikkamerkki 5"/>
          <p:cNvSpPr txBox="1">
            <a:spLocks noGrp="1"/>
          </p:cNvSpPr>
          <p:nvPr>
            <p:ph type="sldNum" sz="quarter" idx="4"/>
          </p:nvPr>
        </p:nvSpPr>
        <p:spPr>
          <a:xfrm>
            <a:off x="6831360" y="634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rtl="0" hangingPunct="0">
              <a:buNone/>
              <a:tabLst/>
              <a:defRPr lang="fi-FI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4A656E9-9818-46A3-8301-AA4EA1CEDC92}" type="slidenum"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fi-FI" sz="4400" b="0" i="0" u="none" strike="noStrike">
          <a:ln>
            <a:noFill/>
          </a:ln>
          <a:latin typeface="Albany" pitchFamily="18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fi-FI" sz="3200" b="0" i="0" u="none" strike="noStrike">
          <a:ln>
            <a:noFill/>
          </a:ln>
          <a:latin typeface="Albany" pitchFamily="18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503999" y="720000"/>
            <a:ext cx="9071640" cy="1362600"/>
          </a:xfrm>
        </p:spPr>
        <p:txBody>
          <a:bodyPr>
            <a:spAutoFit/>
          </a:bodyPr>
          <a:lstStyle/>
          <a:p>
            <a:pPr lvl="0"/>
            <a:r>
              <a:rPr lang="fi-FI" sz="4800">
                <a:latin typeface="Arial" pitchFamily="34"/>
              </a:rPr>
              <a:t>Suomen Ajokoirajärjestö</a:t>
            </a:r>
            <a:br>
              <a:rPr lang="fi-FI" sz="4800">
                <a:latin typeface="Arial" pitchFamily="34"/>
              </a:rPr>
            </a:br>
            <a:r>
              <a:rPr lang="fi-FI" sz="4800">
                <a:latin typeface="Arial" pitchFamily="34"/>
              </a:rPr>
              <a:t>Suomen Beaglejärjestö</a:t>
            </a:r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328000" y="2448000"/>
            <a:ext cx="4106520" cy="41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4">
            <a:lum bright="1000"/>
            <a:alphaModFix/>
          </a:blip>
          <a:srcRect/>
          <a:stretch>
            <a:fillRect/>
          </a:stretch>
        </p:blipFill>
        <p:spPr>
          <a:xfrm>
            <a:off x="864000" y="2485440"/>
            <a:ext cx="3816000" cy="4066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720000" y="684000"/>
            <a:ext cx="8460000" cy="648854"/>
          </a:xfrm>
        </p:spPr>
        <p:txBody>
          <a:bodyPr/>
          <a:lstStyle/>
          <a:p>
            <a:pPr lvl="0"/>
            <a:r>
              <a:rPr lang="fi-FI" dirty="0">
                <a:latin typeface="Arial" pitchFamily="34"/>
              </a:rPr>
              <a:t>Maastokortti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1627322"/>
            <a:ext cx="8855640" cy="5362414"/>
          </a:xfrm>
        </p:spPr>
        <p:txBody>
          <a:bodyPr/>
          <a:lstStyle/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Palkintotuomarin maastokorttiin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Vain palkintotuomarin tekemät havainnot ja arvostelut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Ei keskiarvoja, ei ryhmätuomarin kortista kopioituja ajominuutteja tai muita havaintoja</a:t>
            </a:r>
          </a:p>
          <a:p>
            <a:pPr marL="0" lvl="1" indent="0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endParaRPr lang="fi-FI" dirty="0">
              <a:latin typeface="Arial" pitchFamily="34"/>
              <a:cs typeface="Tahoma" pitchFamily="2"/>
            </a:endParaRP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Ryhmätuomarin kortti on ns. yhteenvetokortti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Merkitään ansiopisteiden keskiarvot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Siirretään tarvittaessa palkintotuomarin kortista ajoaikaa</a:t>
            </a:r>
          </a:p>
          <a:p>
            <a:pPr marL="1257300" lvl="3" indent="-342900" hangingPunct="0">
              <a:spcBef>
                <a:spcPts val="0"/>
              </a:spcBef>
              <a:spcAft>
                <a:spcPts val="1417"/>
              </a:spcAft>
              <a:buSzPct val="75000"/>
            </a:pPr>
            <a:r>
              <a:rPr lang="fi-FI" sz="2400" dirty="0">
                <a:latin typeface="Arial" pitchFamily="34"/>
                <a:cs typeface="Tahoma" pitchFamily="2"/>
              </a:rPr>
              <a:t>Sahalaitaviiva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720000" y="677520"/>
            <a:ext cx="8460000" cy="625320"/>
          </a:xfrm>
        </p:spPr>
        <p:txBody>
          <a:bodyPr/>
          <a:lstStyle/>
          <a:p>
            <a:pPr lvl="0"/>
            <a:r>
              <a:rPr lang="fi-FI">
                <a:latin typeface="Arial" pitchFamily="34"/>
              </a:rPr>
              <a:t>Toiminta kokeessa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604435" y="1661039"/>
            <a:ext cx="8446575" cy="5106960"/>
          </a:xfrm>
        </p:spPr>
        <p:txBody>
          <a:bodyPr/>
          <a:lstStyle/>
          <a:p>
            <a:pPr>
              <a:buSzPct val="100000"/>
            </a:pPr>
            <a:r>
              <a:rPr lang="fi-FI" b="1" dirty="0">
                <a:latin typeface="Arial" pitchFamily="34"/>
              </a:rPr>
              <a:t>Koiranomistajana</a:t>
            </a:r>
          </a:p>
          <a:p>
            <a:pPr marL="360000" indent="-342900">
              <a:spcBef>
                <a:spcPts val="600"/>
              </a:spcBef>
              <a:spcAft>
                <a:spcPts val="600"/>
              </a:spcAft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Muista, että tuomari tekee johtopäätökset vain koepäivän näyttöjen perusteella</a:t>
            </a:r>
          </a:p>
          <a:p>
            <a:pPr marL="1710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Anna tuomareille työrauha</a:t>
            </a:r>
          </a:p>
          <a:p>
            <a:pPr marL="11430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Älä pyri vaikuttamaan arviointiin mielipiteilläsi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0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Perehdy koepäivän päätteeksi maastokortteihin</a:t>
            </a:r>
          </a:p>
          <a:p>
            <a:pPr marL="11430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Voit asiallisesti kysyä perusteluja arvioinnille</a:t>
            </a:r>
          </a:p>
          <a:p>
            <a:pPr marL="11430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Mene korttien luovutukseen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684000" y="965520"/>
            <a:ext cx="8460000" cy="625320"/>
          </a:xfrm>
        </p:spPr>
        <p:txBody>
          <a:bodyPr/>
          <a:lstStyle/>
          <a:p>
            <a:pPr lvl="0"/>
            <a:r>
              <a:rPr lang="fi-FI" dirty="0"/>
              <a:t>Toiminta kokeessa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1949040"/>
            <a:ext cx="8855640" cy="5425560"/>
          </a:xfrm>
        </p:spPr>
        <p:txBody>
          <a:bodyPr/>
          <a:lstStyle/>
          <a:p>
            <a:pPr>
              <a:buSzPct val="100000"/>
            </a:pPr>
            <a:r>
              <a:rPr lang="fi-FI" b="1" dirty="0">
                <a:latin typeface="Arial" pitchFamily="34"/>
              </a:rPr>
              <a:t>Tuomarina</a:t>
            </a:r>
          </a:p>
          <a:p>
            <a:pPr marL="360000" lvl="1" indent="-342900" hangingPunct="0"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Toimi avoimesti</a:t>
            </a:r>
          </a:p>
          <a:p>
            <a:pPr marL="360000" lvl="1" indent="-342900" hangingPunct="0"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Perustele näkemyksesi koiranohjaajalle</a:t>
            </a:r>
          </a:p>
          <a:p>
            <a:pPr marL="360000" lvl="1" indent="-342900" hangingPunct="0"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Perusta arviosi vain todettuihin havaintoihin</a:t>
            </a:r>
          </a:p>
          <a:p>
            <a:pPr marL="360000" lvl="1" indent="-342900" hangingPunct="0"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Jos havaitset koirassa ei toivottuja ominaisuuksia</a:t>
            </a:r>
          </a:p>
          <a:p>
            <a:pPr marL="720000" lvl="2" indent="-342900" hangingPunct="0"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Kerro koiranohjaajalle havaintosi heti kun mahdollista</a:t>
            </a:r>
          </a:p>
          <a:p>
            <a:pPr marL="720000" lvl="2" indent="-342900" hangingPunct="0"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Koiran saamat tappiopisteet useimmiten syynä erimielisyyksiin</a:t>
            </a:r>
          </a:p>
          <a:p>
            <a:pPr marL="360000" lvl="1" indent="-342900" hangingPunct="0"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Esitä maastokortit koiranohjaajalle</a:t>
            </a:r>
          </a:p>
          <a:p>
            <a:pPr marL="0" lvl="1" indent="0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endParaRPr lang="fi-FI" dirty="0">
              <a:latin typeface="Albany" pitchFamily="18"/>
              <a:cs typeface="Tahoma" pitchFamily="2"/>
            </a:endParaRPr>
          </a:p>
          <a:p>
            <a:pPr marL="360000" lvl="2" indent="0" hangingPunct="0">
              <a:spcBef>
                <a:spcPts val="0"/>
              </a:spcBef>
              <a:spcAft>
                <a:spcPts val="1417"/>
              </a:spcAft>
              <a:buNone/>
            </a:pPr>
            <a:endParaRPr lang="fi-FI" sz="2200" dirty="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4000" y="642283"/>
            <a:ext cx="9071640" cy="597582"/>
          </a:xfrm>
        </p:spPr>
        <p:txBody>
          <a:bodyPr/>
          <a:lstStyle/>
          <a:p>
            <a:r>
              <a:rPr lang="fi-FI" dirty="0"/>
              <a:t>Toiminta kokeessa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20000" y="1484090"/>
            <a:ext cx="8855640" cy="5335164"/>
          </a:xfrm>
        </p:spPr>
        <p:txBody>
          <a:bodyPr lIns="36000"/>
          <a:lstStyle/>
          <a:p>
            <a:r>
              <a:rPr lang="fi-FI" dirty="0"/>
              <a:t>Ylituomarina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dirty="0"/>
              <a:t>Pidä asiallinen ylituomarin puhuttelu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dirty="0"/>
              <a:t>Hyväksy arvostelun pohjaksi vain varmoja havaintoja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dirty="0"/>
              <a:t>Kutsu koiranohjaaja korttien luovutukseen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Varsinkin, jos on jotain epäselvyyttä tulkinnoista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Jos kaikki koeryhmän jäsenet eivät hyväksy arvostelua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Kirjaa asia ylituomarin kertomukseen</a:t>
            </a:r>
          </a:p>
          <a:p>
            <a:pPr marL="10287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Kirjaa </a:t>
            </a:r>
            <a:r>
              <a:rPr lang="fi-FI" dirty="0" err="1">
                <a:latin typeface="Arial" panose="020B0604020202020204" pitchFamily="34" charset="0"/>
                <a:cs typeface="Arial" panose="020B0604020202020204" pitchFamily="34" charset="0"/>
              </a:rPr>
              <a:t>yt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 kertomukseen aina kokeen päättämisen ajankohta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Koe päättyy tunnin kuluttua tulosten julkaisemisesta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endParaRPr lang="fi-FI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sz="24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i-FI" sz="24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2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720000" y="857519"/>
            <a:ext cx="8460000" cy="625320"/>
          </a:xfrm>
        </p:spPr>
        <p:txBody>
          <a:bodyPr/>
          <a:lstStyle/>
          <a:p>
            <a:pPr lvl="0"/>
            <a:r>
              <a:rPr lang="fi-FI">
                <a:latin typeface="Arial" pitchFamily="34"/>
              </a:rPr>
              <a:t>Ylituomari koiranohjaajana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576000" y="1949040"/>
            <a:ext cx="8999640" cy="4326120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Käyttäydy esimerkillisesti</a:t>
            </a:r>
          </a:p>
          <a:p>
            <a:pPr marL="342900" lvl="1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itchFamily="34"/>
                <a:cs typeface="Tahoma" pitchFamily="2"/>
              </a:rPr>
              <a:t>Älä korosta asemaasi</a:t>
            </a:r>
          </a:p>
          <a:p>
            <a:pPr marL="342900" lvl="0" indent="-342900">
              <a:lnSpc>
                <a:spcPct val="150000"/>
              </a:lnSpc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Toimi tarkasti sääntöjen ja hyvän kennelhengen mukaisesti</a:t>
            </a:r>
          </a:p>
          <a:p>
            <a:pPr marL="342900" lvl="0" indent="-342900">
              <a:lnSpc>
                <a:spcPct val="150000"/>
              </a:lnSpc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Ylituomarin asema ei saa vaikuttaa koiran arvosteluun</a:t>
            </a:r>
          </a:p>
          <a:p>
            <a:pPr marL="342900" lvl="1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itchFamily="34"/>
                <a:cs typeface="Tahoma" pitchFamily="2"/>
              </a:rPr>
              <a:t>Älä korosta omaa sääntötuntemustasi</a:t>
            </a:r>
          </a:p>
          <a:p>
            <a:pPr marL="342900" lvl="1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itchFamily="34"/>
                <a:cs typeface="Tahoma" pitchFamily="2"/>
              </a:rPr>
              <a:t>Rohkaise tuomareita sääntöjen mukaisiin ratkaisuihin</a:t>
            </a:r>
          </a:p>
          <a:p>
            <a:pPr lvl="0"/>
            <a:endParaRPr lang="fi-FI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 txBox="1">
            <a:spLocks noGrp="1"/>
          </p:cNvSpPr>
          <p:nvPr>
            <p:ph type="subTitle" idx="4294967295"/>
          </p:nvPr>
        </p:nvSpPr>
        <p:spPr>
          <a:xfrm>
            <a:off x="720000" y="684000"/>
            <a:ext cx="8460000" cy="5075640"/>
          </a:xfrm>
        </p:spPr>
        <p:txBody>
          <a:bodyPr anchor="ctr"/>
          <a:lstStyle/>
          <a:p>
            <a:pPr lvl="0" indent="-216000" algn="ctr"/>
            <a:r>
              <a:rPr lang="fi-FI" sz="8000">
                <a:latin typeface="Arial" pitchFamily="34"/>
              </a:rPr>
              <a:t>Kiitos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720000" y="909720"/>
            <a:ext cx="8460000" cy="1250280"/>
          </a:xfrm>
        </p:spPr>
        <p:txBody>
          <a:bodyPr/>
          <a:lstStyle/>
          <a:p>
            <a:pPr lvl="0"/>
            <a:r>
              <a:rPr lang="fi-FI">
                <a:latin typeface="Arial" pitchFamily="34"/>
              </a:rPr>
              <a:t>Jatkokoulutus 2017 </a:t>
            </a:r>
            <a:br>
              <a:rPr lang="fi-FI">
                <a:latin typeface="Arial" pitchFamily="34"/>
              </a:rPr>
            </a:br>
            <a:r>
              <a:rPr lang="fi-FI">
                <a:latin typeface="Arial" pitchFamily="34"/>
              </a:rPr>
              <a:t>AJOK / KEAJ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2525039"/>
            <a:ext cx="8640976" cy="3810960"/>
          </a:xfrm>
        </p:spPr>
        <p:txBody>
          <a:bodyPr/>
          <a:lstStyle/>
          <a:p>
            <a:pPr marL="457200" lvl="0" indent="-457200">
              <a:buSzPct val="100000"/>
              <a:buFont typeface="Arial" panose="020B0604020202020204" pitchFamily="34" charset="0"/>
              <a:buChar char="•"/>
            </a:pPr>
            <a:r>
              <a:rPr lang="fi-FI" dirty="0">
                <a:latin typeface="Arial" pitchFamily="34"/>
              </a:rPr>
              <a:t>Valitusmenettely</a:t>
            </a:r>
          </a:p>
          <a:p>
            <a:pPr marL="457200" lvl="0" indent="-457200">
              <a:buSzPct val="100000"/>
              <a:buFont typeface="Arial" panose="020B0604020202020204" pitchFamily="34" charset="0"/>
              <a:buChar char="•"/>
            </a:pPr>
            <a:r>
              <a:rPr lang="fi-FI" dirty="0">
                <a:latin typeface="Arial" pitchFamily="34"/>
              </a:rPr>
              <a:t>Oikaisuvaatimus</a:t>
            </a:r>
          </a:p>
          <a:p>
            <a:pPr marL="457200" lvl="0" indent="-457200">
              <a:buSzPct val="100000"/>
              <a:buFont typeface="Arial" panose="020B0604020202020204" pitchFamily="34" charset="0"/>
              <a:buChar char="•"/>
            </a:pPr>
            <a:r>
              <a:rPr lang="fi-FI" dirty="0">
                <a:latin typeface="Arial" pitchFamily="34"/>
              </a:rPr>
              <a:t>Maastokortin täyttäminen</a:t>
            </a:r>
          </a:p>
          <a:p>
            <a:pPr marL="457200" lvl="0" indent="-457200">
              <a:buSzPct val="100000"/>
              <a:buFont typeface="Arial" panose="020B0604020202020204" pitchFamily="34" charset="0"/>
              <a:buChar char="•"/>
            </a:pPr>
            <a:r>
              <a:rPr lang="fi-FI" dirty="0">
                <a:latin typeface="Arial" pitchFamily="34"/>
              </a:rPr>
              <a:t>Toiminta kokeessa eri rooleissa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720000" y="648000"/>
            <a:ext cx="8460000" cy="720000"/>
          </a:xfrm>
        </p:spPr>
        <p:txBody>
          <a:bodyPr anchor="t">
            <a:spAutoFit/>
          </a:bodyPr>
          <a:lstStyle/>
          <a:p>
            <a:pPr lvl="0"/>
            <a:r>
              <a:rPr lang="fi-FI">
                <a:latin typeface="Arial" pitchFamily="34"/>
              </a:rPr>
              <a:t>Erimielisyydet kokeessa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1949040"/>
            <a:ext cx="8855640" cy="5070106"/>
          </a:xfrm>
        </p:spPr>
        <p:txBody>
          <a:bodyPr>
            <a:spAutoFit/>
          </a:bodyPr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Erimielisyyksistä on ilmoitettava ylituomarille </a:t>
            </a:r>
            <a:r>
              <a:rPr lang="fi-FI" sz="2400" b="1" dirty="0">
                <a:latin typeface="Arial" pitchFamily="34"/>
              </a:rPr>
              <a:t>ennen kokeen päättymistä</a:t>
            </a:r>
          </a:p>
          <a:p>
            <a:pPr marL="1062900" lvl="1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dirty="0">
                <a:latin typeface="Arial" pitchFamily="34"/>
                <a:cs typeface="Tahoma" pitchFamily="2"/>
              </a:rPr>
              <a:t>Koe katsotaan päättyneeksi </a:t>
            </a:r>
            <a:r>
              <a:rPr lang="fi-FI" b="1" dirty="0">
                <a:latin typeface="Arial" pitchFamily="34"/>
                <a:cs typeface="Tahoma" pitchFamily="2"/>
              </a:rPr>
              <a:t>tunnin</a:t>
            </a:r>
            <a:r>
              <a:rPr lang="fi-FI" dirty="0">
                <a:latin typeface="Arial" pitchFamily="34"/>
                <a:cs typeface="Tahoma" pitchFamily="2"/>
              </a:rPr>
              <a:t> kuluttua tulosten julkaisemisesta</a:t>
            </a:r>
          </a:p>
          <a:p>
            <a:pPr marL="1062900" lvl="1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dirty="0">
                <a:latin typeface="Arial" pitchFamily="34"/>
                <a:cs typeface="Tahoma" pitchFamily="2"/>
              </a:rPr>
              <a:t>Kirjallisesti</a:t>
            </a:r>
          </a:p>
          <a:p>
            <a:pPr marL="1062900" lvl="1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dirty="0">
                <a:latin typeface="Arial" pitchFamily="34"/>
                <a:cs typeface="Tahoma" pitchFamily="2"/>
              </a:rPr>
              <a:t>Kennelliiton lomakkeella</a:t>
            </a:r>
          </a:p>
          <a:p>
            <a:pPr marL="342900" lvl="2" indent="-342900" hangingPunct="0">
              <a:spcBef>
                <a:spcPts val="0"/>
              </a:spcBef>
              <a:spcAft>
                <a:spcPts val="1417"/>
              </a:spcAft>
              <a:buSzPct val="100000"/>
            </a:pPr>
            <a:r>
              <a:rPr lang="fi-FI" sz="2400" dirty="0">
                <a:latin typeface="Arial" pitchFamily="34"/>
                <a:cs typeface="Tahoma" pitchFamily="2"/>
              </a:rPr>
              <a:t>Lomake koetoimitsijalta tai ylituomarilta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Ylituomarin on pyrittävä ratkaisemaan asia välittömästi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b="1" dirty="0">
                <a:latin typeface="Arial" pitchFamily="34"/>
              </a:rPr>
              <a:t>Ylituomarin on selvitettävä</a:t>
            </a:r>
            <a:r>
              <a:rPr lang="fi-FI" sz="2400" dirty="0">
                <a:latin typeface="Arial" pitchFamily="34"/>
              </a:rPr>
              <a:t> valitusmenettelykäytäntö valittajalle</a:t>
            </a:r>
          </a:p>
          <a:p>
            <a:pPr marL="720000" lvl="1" indent="0" hangingPunct="0">
              <a:spcBef>
                <a:spcPts val="0"/>
              </a:spcBef>
              <a:spcAft>
                <a:spcPts val="1417"/>
              </a:spcAft>
              <a:buNone/>
            </a:pPr>
            <a:endParaRPr lang="fi-FI" sz="2200" dirty="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fi-FI" dirty="0">
                <a:latin typeface="Arial" pitchFamily="34"/>
              </a:rPr>
              <a:t>Jatkovalitukset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1949040"/>
            <a:ext cx="8855640" cy="5009400"/>
          </a:xfrm>
        </p:spPr>
        <p:txBody>
          <a:bodyPr/>
          <a:lstStyle/>
          <a:p>
            <a:pPr lvl="0">
              <a:buSzPct val="100000"/>
            </a:pPr>
            <a:r>
              <a:rPr lang="fi-FI" sz="2400" dirty="0"/>
              <a:t>Ylituomarin päätökseen tyytymätön </a:t>
            </a:r>
            <a:r>
              <a:rPr lang="fi-FI" sz="2400" b="1" dirty="0"/>
              <a:t>asianosainen</a:t>
            </a:r>
          </a:p>
          <a:p>
            <a:pPr marL="702900" lvl="1" indent="-342900" hangingPunct="0">
              <a:spcBef>
                <a:spcPts val="0"/>
              </a:spcBef>
              <a:spcAft>
                <a:spcPts val="1417"/>
              </a:spcAft>
              <a:buSzPct val="100000"/>
            </a:pPr>
            <a:r>
              <a:rPr lang="fi-FI" dirty="0">
                <a:latin typeface="Albany" pitchFamily="18"/>
                <a:cs typeface="Tahoma" pitchFamily="2"/>
              </a:rPr>
              <a:t>Voi valittaa kokeen myöntäneelle tai sitä puoltaneelle </a:t>
            </a:r>
            <a:r>
              <a:rPr lang="fi-FI" b="1" dirty="0">
                <a:latin typeface="Albany" pitchFamily="18"/>
                <a:cs typeface="Tahoma" pitchFamily="2"/>
              </a:rPr>
              <a:t>kennelpiirille</a:t>
            </a:r>
          </a:p>
          <a:p>
            <a:pPr marL="1160100" lvl="3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Albany" pitchFamily="18"/>
                <a:cs typeface="Tahoma" pitchFamily="2"/>
              </a:rPr>
              <a:t>14 päivän kuluessa</a:t>
            </a:r>
          </a:p>
          <a:p>
            <a:pPr marL="702900" lvl="1" indent="-342900" hangingPunct="0">
              <a:spcBef>
                <a:spcPts val="0"/>
              </a:spcBef>
              <a:spcAft>
                <a:spcPts val="1417"/>
              </a:spcAft>
              <a:buSzPct val="100000"/>
            </a:pPr>
            <a:r>
              <a:rPr lang="fi-FI" dirty="0">
                <a:latin typeface="Albany" pitchFamily="18"/>
                <a:cs typeface="Tahoma" pitchFamily="2"/>
              </a:rPr>
              <a:t>Maksaa valitusmaksun kokeen myöntäjälle</a:t>
            </a:r>
          </a:p>
          <a:p>
            <a:pPr marL="1160100" lvl="3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Albany" pitchFamily="18"/>
                <a:cs typeface="Tahoma" pitchFamily="2"/>
              </a:rPr>
              <a:t>2 x osanottomaksu</a:t>
            </a:r>
          </a:p>
          <a:p>
            <a:pPr marL="702900" lvl="2" indent="-342900" hangingPunct="0">
              <a:spcBef>
                <a:spcPts val="0"/>
              </a:spcBef>
              <a:spcAft>
                <a:spcPts val="1417"/>
              </a:spcAft>
              <a:buSzPct val="100000"/>
            </a:pPr>
            <a:r>
              <a:rPr lang="fi-FI" sz="2400" dirty="0">
                <a:latin typeface="Albany" pitchFamily="18"/>
                <a:cs typeface="Tahoma" pitchFamily="2"/>
              </a:rPr>
              <a:t>Maksettava ennen valitusajan (14 vrk) loppumista</a:t>
            </a:r>
          </a:p>
          <a:p>
            <a:pPr marL="1160100" lvl="4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Albany" pitchFamily="18"/>
                <a:cs typeface="Tahoma" pitchFamily="2"/>
              </a:rPr>
              <a:t>Ei siis tarvitse maksaa koepaikalla</a:t>
            </a:r>
            <a:endParaRPr lang="fi-FI" dirty="0">
              <a:latin typeface="Albany" pitchFamily="18"/>
              <a:cs typeface="Tahoma" pitchFamily="2"/>
            </a:endParaRPr>
          </a:p>
          <a:p>
            <a:pPr marL="702900" lvl="2" indent="-342900" hangingPunct="0">
              <a:spcBef>
                <a:spcPts val="0"/>
              </a:spcBef>
              <a:spcAft>
                <a:spcPts val="1417"/>
              </a:spcAft>
              <a:buSzPct val="100000"/>
            </a:pPr>
            <a:r>
              <a:rPr lang="fi-FI" sz="2400" dirty="0">
                <a:latin typeface="Albany" pitchFamily="18"/>
                <a:cs typeface="Tahoma" pitchFamily="2"/>
              </a:rPr>
              <a:t>Maksetaan takaisin, jos valitus todetaan aiheelliseksi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fi-FI">
                <a:latin typeface="Arial" pitchFamily="34"/>
              </a:rPr>
              <a:t>Kennelpiirin käsittely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1949040"/>
            <a:ext cx="8855640" cy="4210920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60 vrk kuluessa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Kennelpiirille varattu aikaa pyytää lausunnot asianosaisilta</a:t>
            </a:r>
          </a:p>
          <a:p>
            <a:pPr marL="342900" lvl="1" indent="-342900" hangingPunct="0">
              <a:spcBef>
                <a:spcPts val="0"/>
              </a:spcBef>
              <a:spcAft>
                <a:spcPts val="1417"/>
              </a:spcAft>
              <a:buSzPct val="100000"/>
            </a:pPr>
            <a:endParaRPr lang="fi-FI" dirty="0">
              <a:latin typeface="Arial" pitchFamily="34"/>
              <a:cs typeface="Tahoma" pitchFamily="2"/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Kennelpiiri antaa päätöksestään tiedon valittajalle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endParaRPr lang="fi-FI" sz="2400" dirty="0">
              <a:latin typeface="Arial" pitchFamily="34"/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Kennelpiirin päätökseen tyytymätön asianosainen voi valittaa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Kennelliiton hallitukselle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100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7 päivän kuluessa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i-FI">
                <a:latin typeface="Arial" pitchFamily="34"/>
              </a:rPr>
              <a:t>Oikaisuvaatimus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1707480"/>
            <a:ext cx="8855640" cy="5795640"/>
          </a:xfrm>
        </p:spPr>
        <p:txBody>
          <a:bodyPr/>
          <a:lstStyle/>
          <a:p>
            <a:pPr marL="342900" lvl="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Mikäli kokeessa havaitaan sääntöjen vastainen virhe</a:t>
            </a:r>
          </a:p>
          <a:p>
            <a:pPr marL="342900" lvl="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Osoitetaan </a:t>
            </a:r>
            <a:r>
              <a:rPr lang="fi-FI" sz="2400" b="1" dirty="0">
                <a:latin typeface="Arial" pitchFamily="34"/>
              </a:rPr>
              <a:t>kennelliiton hallitukselle</a:t>
            </a:r>
          </a:p>
          <a:p>
            <a:pPr marL="342900" lvl="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Oikaisuvaatimuksen voi tehdä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Kokeen ylituomari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Rotujärjestö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Kennelpiiri</a:t>
            </a:r>
          </a:p>
          <a:p>
            <a:pPr marL="342900" lvl="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Valitusaikojen jälkeenkin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Kuitenkin 1 vuoden kuluessa</a:t>
            </a:r>
          </a:p>
          <a:p>
            <a:pPr marL="342900" lvl="0" indent="-342900">
              <a:buSzPct val="101000"/>
              <a:buFont typeface="Arial" panose="020B0604020202020204" pitchFamily="34" charset="0"/>
              <a:buChar char="•"/>
            </a:pPr>
            <a:r>
              <a:rPr lang="fi-FI" sz="2400" b="1" dirty="0">
                <a:latin typeface="Arial" pitchFamily="34"/>
              </a:rPr>
              <a:t>Koiranomistaja ei</a:t>
            </a:r>
            <a:r>
              <a:rPr lang="fi-FI" sz="2400" dirty="0">
                <a:latin typeface="Arial" pitchFamily="34"/>
              </a:rPr>
              <a:t> voi tehdä</a:t>
            </a:r>
          </a:p>
          <a:p>
            <a:pPr marL="800100" lvl="3" indent="-342900" hangingPunct="0"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Voi tietenkin saattaa asian tiedoksi</a:t>
            </a:r>
          </a:p>
          <a:p>
            <a:pPr marL="0" lvl="2" indent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endParaRPr lang="fi-FI" sz="2200" dirty="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i-FI" dirty="0">
                <a:latin typeface="Arial" pitchFamily="34"/>
              </a:rPr>
              <a:t>Syitä valituksiin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lnSpc>
                <a:spcPct val="150000"/>
              </a:lnSpc>
              <a:buSzPct val="101000"/>
            </a:pPr>
            <a:r>
              <a:rPr lang="fi-FI" sz="2400" dirty="0">
                <a:latin typeface="Arial" pitchFamily="34"/>
              </a:rPr>
              <a:t>Eniten erimielisyyksiä aiheuttavat</a:t>
            </a:r>
          </a:p>
          <a:p>
            <a:pPr marL="800100" lvl="2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Ajolöysyyden tulkinnat</a:t>
            </a:r>
          </a:p>
          <a:p>
            <a:pPr marL="800100" lvl="2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Hakulöysyyden tulkinnat</a:t>
            </a:r>
          </a:p>
          <a:p>
            <a:pPr marL="800100" lvl="2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Onko todettu riittävällä varmuudella?</a:t>
            </a:r>
          </a:p>
          <a:p>
            <a:pPr marL="800100" lvl="2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Maastokortin merkinnät puutteellisia</a:t>
            </a:r>
          </a:p>
          <a:p>
            <a:pPr lvl="0">
              <a:buSzPct val="45000"/>
              <a:buFont typeface="StarSymbol"/>
              <a:buChar char="●"/>
            </a:pPr>
            <a:endParaRPr lang="fi-FI" sz="2400" dirty="0">
              <a:latin typeface="Arial" pitchFamily="34"/>
            </a:endParaRPr>
          </a:p>
          <a:p>
            <a:pPr marL="0" lvl="1" indent="0" hangingPunct="0">
              <a:spcBef>
                <a:spcPts val="0"/>
              </a:spcBef>
              <a:spcAft>
                <a:spcPts val="1417"/>
              </a:spcAft>
              <a:buNone/>
            </a:pPr>
            <a:endParaRPr lang="fi-FI" dirty="0">
              <a:latin typeface="Arial" pitchFamily="34"/>
              <a:cs typeface="Tahoma" pitchFamily="2"/>
            </a:endParaRPr>
          </a:p>
          <a:p>
            <a:pPr marL="0" lvl="2" indent="0" hangingPunct="0">
              <a:spcBef>
                <a:spcPts val="0"/>
              </a:spcBef>
              <a:spcAft>
                <a:spcPts val="1417"/>
              </a:spcAft>
              <a:buNone/>
            </a:pPr>
            <a:endParaRPr lang="fi-FI" sz="2200" dirty="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720000" y="684000"/>
            <a:ext cx="8460000" cy="571363"/>
          </a:xfrm>
        </p:spPr>
        <p:txBody>
          <a:bodyPr>
            <a:noAutofit/>
          </a:bodyPr>
          <a:lstStyle/>
          <a:p>
            <a:pPr lvl="0"/>
            <a:r>
              <a:rPr lang="fi-FI" dirty="0">
                <a:latin typeface="Arial" pitchFamily="34"/>
              </a:rPr>
              <a:t>Maastokortti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1408026"/>
            <a:ext cx="8855640" cy="5440720"/>
          </a:xfrm>
        </p:spPr>
        <p:txBody>
          <a:bodyPr>
            <a:spAutoFit/>
          </a:bodyPr>
          <a:lstStyle/>
          <a:p>
            <a:pPr marL="342900" lvl="0" indent="-342900">
              <a:lnSpc>
                <a:spcPct val="150000"/>
              </a:lnSpc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Ainoa dokumentti päivän tapahtumista</a:t>
            </a:r>
          </a:p>
          <a:p>
            <a:pPr marL="342900" lvl="0" indent="-342900">
              <a:lnSpc>
                <a:spcPct val="150000"/>
              </a:lnSpc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Täytettävä huolellisesti</a:t>
            </a:r>
          </a:p>
          <a:p>
            <a:pPr marL="342900" lvl="1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dirty="0">
                <a:latin typeface="Arial" pitchFamily="34"/>
                <a:cs typeface="Tahoma" pitchFamily="2"/>
              </a:rPr>
              <a:t>Havaintoja ei jätetä muistin varaan vaan merkitään heti korttiin</a:t>
            </a:r>
          </a:p>
          <a:p>
            <a:pPr marL="342900" lvl="1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b="1" dirty="0">
                <a:latin typeface="Arial" pitchFamily="34"/>
                <a:cs typeface="Tahoma" pitchFamily="2"/>
              </a:rPr>
              <a:t>Haku- ja ajotaulukkoon mahdollisimman paljon arviointiin vaikuttavia havaintoja</a:t>
            </a:r>
          </a:p>
          <a:p>
            <a:pPr marL="342900" lvl="2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</a:pPr>
            <a:r>
              <a:rPr lang="fi-FI" sz="2400" dirty="0">
                <a:latin typeface="Arial" pitchFamily="34"/>
                <a:cs typeface="Tahoma" pitchFamily="2"/>
              </a:rPr>
              <a:t>Paikantimen hyödyntämisessä vielä parantamista</a:t>
            </a:r>
            <a:endParaRPr lang="fi-FI" dirty="0">
              <a:latin typeface="Arial" pitchFamily="34"/>
              <a:cs typeface="Tahoma" pitchFamily="2"/>
            </a:endParaRPr>
          </a:p>
          <a:p>
            <a:pPr marL="342900" lvl="0" indent="-342900">
              <a:lnSpc>
                <a:spcPct val="150000"/>
              </a:lnSpc>
              <a:buSzPct val="101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Kaikki arvioinnin perustelut löydyttävä kortista</a:t>
            </a:r>
          </a:p>
          <a:p>
            <a:pPr marL="702900" lvl="1" indent="-342900" hangingPunct="0">
              <a:lnSpc>
                <a:spcPct val="150000"/>
              </a:lnSpc>
              <a:spcBef>
                <a:spcPts val="0"/>
              </a:spcBef>
              <a:spcAft>
                <a:spcPts val="1417"/>
              </a:spcAft>
              <a:buSzPct val="101000"/>
              <a:buFont typeface="Wingdings" panose="05000000000000000000" pitchFamily="2" charset="2"/>
              <a:buChar char="ü"/>
            </a:pPr>
            <a:r>
              <a:rPr lang="fi-FI" dirty="0">
                <a:latin typeface="Arial" pitchFamily="34"/>
                <a:cs typeface="Tahoma" pitchFamily="2"/>
              </a:rPr>
              <a:t>Mahdollisten valitusten käsittelyssä välttämätöntä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 txBox="1">
            <a:spLocks noGrp="1"/>
          </p:cNvSpPr>
          <p:nvPr>
            <p:ph type="title" idx="4294967295"/>
          </p:nvPr>
        </p:nvSpPr>
        <p:spPr>
          <a:xfrm>
            <a:off x="720000" y="503999"/>
            <a:ext cx="8460000" cy="934199"/>
          </a:xfrm>
        </p:spPr>
        <p:txBody>
          <a:bodyPr/>
          <a:lstStyle/>
          <a:p>
            <a:pPr lvl="0"/>
            <a:r>
              <a:rPr lang="fi-FI">
                <a:latin typeface="Arial" pitchFamily="34"/>
              </a:rPr>
              <a:t>Maastokortti</a:t>
            </a:r>
          </a:p>
        </p:txBody>
      </p:sp>
      <p:sp>
        <p:nvSpPr>
          <p:cNvPr id="3" name="Tekstin paikkamerkki 2"/>
          <p:cNvSpPr txBox="1">
            <a:spLocks noGrp="1"/>
          </p:cNvSpPr>
          <p:nvPr>
            <p:ph type="body" idx="4294967295"/>
          </p:nvPr>
        </p:nvSpPr>
        <p:spPr>
          <a:xfrm>
            <a:off x="720000" y="1438198"/>
            <a:ext cx="8855640" cy="5777640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Haku- ja ajolöysyys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Aika ja laatu tarkasti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Millainen havainto?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Kaikki merkittävä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Ajoviivan kuvattava ajon laatua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Esteajon merkitseminen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Vaikuttaa ajotaitonumeroon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Paikantimen hyödyntäminen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fi-FI" sz="2400" dirty="0">
                <a:latin typeface="Arial" pitchFamily="34"/>
              </a:rPr>
              <a:t>Yöjäljen löytymisen ajankohta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Yksi peruste hakunumerolle</a:t>
            </a:r>
          </a:p>
          <a:p>
            <a:pPr marL="800100" lvl="2" indent="-342900" hangingPunct="0">
              <a:spcBef>
                <a:spcPts val="0"/>
              </a:spcBef>
              <a:spcAft>
                <a:spcPts val="1417"/>
              </a:spcAft>
              <a:buSzPct val="75000"/>
              <a:buFont typeface="Wingdings" panose="05000000000000000000" pitchFamily="2" charset="2"/>
              <a:buChar char="ü"/>
            </a:pPr>
            <a:r>
              <a:rPr lang="fi-FI" sz="2400" dirty="0">
                <a:latin typeface="Arial" pitchFamily="34"/>
                <a:cs typeface="Tahoma" pitchFamily="2"/>
              </a:rPr>
              <a:t>Paikantimen hyödyntäminen</a:t>
            </a:r>
          </a:p>
          <a:p>
            <a:pPr marL="0" lvl="1" indent="0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endParaRPr lang="fi-FI" sz="2200" dirty="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theme/theme1.xml><?xml version="1.0" encoding="utf-8"?>
<a:theme xmlns:a="http://schemas.openxmlformats.org/drawingml/2006/main" name="lyt-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429</Words>
  <Application>Microsoft Office PowerPoint</Application>
  <PresentationFormat>Mukautettu</PresentationFormat>
  <Paragraphs>130</Paragraphs>
  <Slides>15</Slides>
  <Notes>14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5" baseType="lpstr">
      <vt:lpstr>Microsoft YaHei</vt:lpstr>
      <vt:lpstr>Albany</vt:lpstr>
      <vt:lpstr>Arial</vt:lpstr>
      <vt:lpstr>Calibri</vt:lpstr>
      <vt:lpstr>Lucida Sans Unicode</vt:lpstr>
      <vt:lpstr>StarSymbol</vt:lpstr>
      <vt:lpstr>Tahoma</vt:lpstr>
      <vt:lpstr>Times New Roman</vt:lpstr>
      <vt:lpstr>Wingdings</vt:lpstr>
      <vt:lpstr>lyt-blackandwhite</vt:lpstr>
      <vt:lpstr>Suomen Ajokoirajärjestö Suomen Beaglejärjestö</vt:lpstr>
      <vt:lpstr>Jatkokoulutus 2017  AJOK / KEAJ</vt:lpstr>
      <vt:lpstr>Erimielisyydet kokeessa</vt:lpstr>
      <vt:lpstr>Jatkovalitukset</vt:lpstr>
      <vt:lpstr>Kennelpiirin käsittely</vt:lpstr>
      <vt:lpstr>Oikaisuvaatimus</vt:lpstr>
      <vt:lpstr>Syitä valituksiin</vt:lpstr>
      <vt:lpstr>Maastokortti</vt:lpstr>
      <vt:lpstr>Maastokortti</vt:lpstr>
      <vt:lpstr>Maastokortti</vt:lpstr>
      <vt:lpstr>Toiminta kokeessa</vt:lpstr>
      <vt:lpstr>Toiminta kokeessa</vt:lpstr>
      <vt:lpstr>Toiminta kokeessa</vt:lpstr>
      <vt:lpstr>Ylituomari koiranohjaajana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Ajokoirajärjestö Suomen Beaglejärjestö</dc:title>
  <dc:creator>Johtaja</dc:creator>
  <cp:lastModifiedBy>Johtaja</cp:lastModifiedBy>
  <cp:revision>34</cp:revision>
  <dcterms:created xsi:type="dcterms:W3CDTF">2017-02-23T17:07:39Z</dcterms:created>
  <dcterms:modified xsi:type="dcterms:W3CDTF">2017-04-11T16:22:30Z</dcterms:modified>
</cp:coreProperties>
</file>