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C12151DD-3CF1-41B4-A7FA-FB85CE6422BF}" type="datetimeFigureOut">
              <a:rPr lang="fi-FI" smtClean="0"/>
              <a:pPr/>
              <a:t>2.3.2014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3220806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12151DD-3CF1-41B4-A7FA-FB85CE6422BF}" type="datetimeFigureOut">
              <a:rPr lang="fi-FI" smtClean="0"/>
              <a:pPr/>
              <a:t>2.3.2014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3196340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12151DD-3CF1-41B4-A7FA-FB85CE6422BF}" type="datetimeFigureOut">
              <a:rPr lang="fi-FI" smtClean="0"/>
              <a:pPr/>
              <a:t>2.3.2014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2234478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C12151DD-3CF1-41B4-A7FA-FB85CE6422BF}" type="datetimeFigureOut">
              <a:rPr lang="fi-FI" smtClean="0"/>
              <a:pPr/>
              <a:t>2.3.2014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841326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C12151DD-3CF1-41B4-A7FA-FB85CE6422BF}" type="datetimeFigureOut">
              <a:rPr lang="fi-FI" smtClean="0"/>
              <a:pPr/>
              <a:t>2.3.2014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3169054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C12151DD-3CF1-41B4-A7FA-FB85CE6422BF}" type="datetimeFigureOut">
              <a:rPr lang="fi-FI" smtClean="0"/>
              <a:pPr/>
              <a:t>2.3.2014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2733568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C12151DD-3CF1-41B4-A7FA-FB85CE6422BF}" type="datetimeFigureOut">
              <a:rPr lang="fi-FI" smtClean="0"/>
              <a:pPr/>
              <a:t>2.3.2014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2694420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C12151DD-3CF1-41B4-A7FA-FB85CE6422BF}" type="datetimeFigureOut">
              <a:rPr lang="fi-FI" smtClean="0"/>
              <a:pPr/>
              <a:t>2.3.2014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1764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C12151DD-3CF1-41B4-A7FA-FB85CE6422BF}" type="datetimeFigureOut">
              <a:rPr lang="fi-FI" smtClean="0"/>
              <a:pPr/>
              <a:t>2.3.2014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1321471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12151DD-3CF1-41B4-A7FA-FB85CE6422BF}" type="datetimeFigureOut">
              <a:rPr lang="fi-FI" smtClean="0"/>
              <a:pPr/>
              <a:t>2.3.2014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1153022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12151DD-3CF1-41B4-A7FA-FB85CE6422BF}" type="datetimeFigureOut">
              <a:rPr lang="fi-FI" smtClean="0"/>
              <a:pPr/>
              <a:t>2.3.2014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11C80868-30ED-4FC9-8219-BF93B8D49096}" type="slidenum">
              <a:rPr lang="fi-FI" smtClean="0"/>
              <a:pPr/>
              <a:t>‹#›</a:t>
            </a:fld>
            <a:endParaRPr lang="fi-FI"/>
          </a:p>
        </p:txBody>
      </p:sp>
    </p:spTree>
    <p:extLst>
      <p:ext uri="{BB962C8B-B14F-4D97-AF65-F5344CB8AC3E}">
        <p14:creationId xmlns:p14="http://schemas.microsoft.com/office/powerpoint/2010/main" val="149371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151DD-3CF1-41B4-A7FA-FB85CE6422BF}" type="datetimeFigureOut">
              <a:rPr lang="fi-FI" smtClean="0"/>
              <a:pPr/>
              <a:t>2.3.2014</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80868-30ED-4FC9-8219-BF93B8D49096}" type="slidenum">
              <a:rPr lang="fi-FI" smtClean="0"/>
              <a:pPr/>
              <a:t>‹#›</a:t>
            </a:fld>
            <a:endParaRPr lang="fi-FI"/>
          </a:p>
        </p:txBody>
      </p:sp>
    </p:spTree>
    <p:extLst>
      <p:ext uri="{BB962C8B-B14F-4D97-AF65-F5344CB8AC3E}">
        <p14:creationId xmlns:p14="http://schemas.microsoft.com/office/powerpoint/2010/main" val="1491319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HAUKUN ARVOSTELU</a:t>
            </a:r>
            <a:endParaRPr lang="fi-FI" dirty="0"/>
          </a:p>
        </p:txBody>
      </p:sp>
      <p:sp>
        <p:nvSpPr>
          <p:cNvPr id="3" name="Alaotsikko 2"/>
          <p:cNvSpPr>
            <a:spLocks noGrp="1"/>
          </p:cNvSpPr>
          <p:nvPr>
            <p:ph type="subTitle" idx="1"/>
          </p:nvPr>
        </p:nvSpPr>
        <p:spPr/>
        <p:txBody>
          <a:bodyPr/>
          <a:lstStyle/>
          <a:p>
            <a:r>
              <a:rPr lang="fi-FI" dirty="0" smtClean="0"/>
              <a:t>Suomen Ajokoirajärjestö ry</a:t>
            </a:r>
            <a:br>
              <a:rPr lang="fi-FI" dirty="0" smtClean="0"/>
            </a:br>
            <a:r>
              <a:rPr lang="fi-FI" dirty="0" smtClean="0"/>
              <a:t>Suomen Beaglejärjestö ry</a:t>
            </a:r>
            <a:endParaRPr lang="fi-FI" dirty="0"/>
          </a:p>
        </p:txBody>
      </p:sp>
    </p:spTree>
    <p:extLst>
      <p:ext uri="{BB962C8B-B14F-4D97-AF65-F5344CB8AC3E}">
        <p14:creationId xmlns:p14="http://schemas.microsoft.com/office/powerpoint/2010/main" val="1442579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862884" y="566669"/>
            <a:ext cx="10818254" cy="6124754"/>
          </a:xfrm>
          <a:prstGeom prst="rect">
            <a:avLst/>
          </a:prstGeom>
        </p:spPr>
        <p:txBody>
          <a:bodyPr wrap="square">
            <a:spAutoFit/>
          </a:bodyPr>
          <a:lstStyle/>
          <a:p>
            <a:r>
              <a:rPr lang="fi-FI" sz="2800" b="1" dirty="0" smtClean="0"/>
              <a:t>Sukupuolileima</a:t>
            </a:r>
            <a:br>
              <a:rPr lang="fi-FI" sz="2800" b="1" dirty="0" smtClean="0"/>
            </a:br>
            <a:endParaRPr lang="fi-FI" sz="2800" b="1" dirty="0" smtClean="0"/>
          </a:p>
          <a:p>
            <a:r>
              <a:rPr lang="fi-FI" sz="2800" dirty="0" smtClean="0"/>
              <a:t>- Hyvän uroksen haukussa on ripaus kirkkaita sävyjä ja nartun </a:t>
            </a:r>
            <a:br>
              <a:rPr lang="fi-FI" sz="2800" dirty="0" smtClean="0"/>
            </a:br>
            <a:r>
              <a:rPr lang="fi-FI" sz="2800" dirty="0" smtClean="0"/>
              <a:t>  haukussa on puolestaan kuultavissa matalampia ääniä, kuitenkin niin,</a:t>
            </a:r>
            <a:br>
              <a:rPr lang="fi-FI" sz="2800" dirty="0" smtClean="0"/>
            </a:br>
            <a:r>
              <a:rPr lang="fi-FI" sz="2800" dirty="0" smtClean="0"/>
              <a:t>  että heti on ilmeistä, kummasta sukupuolesta on kyse.</a:t>
            </a:r>
          </a:p>
          <a:p>
            <a:r>
              <a:rPr lang="fi-FI" sz="2800" dirty="0" smtClean="0"/>
              <a:t>- Joskus haukun sukupuolileima on vaikeasti erotettavissa tai jopa </a:t>
            </a:r>
            <a:br>
              <a:rPr lang="fi-FI" sz="2800" dirty="0" smtClean="0"/>
            </a:br>
            <a:r>
              <a:rPr lang="fi-FI" sz="2800" dirty="0" smtClean="0"/>
              <a:t>  täysin virheellinen.</a:t>
            </a:r>
          </a:p>
          <a:p>
            <a:r>
              <a:rPr lang="fi-FI" sz="2800" dirty="0" smtClean="0"/>
              <a:t>- Virheellinen sukupuolileima alentaa haukkunumeroa </a:t>
            </a:r>
            <a:r>
              <a:rPr lang="fi-FI" sz="2800" dirty="0" err="1" smtClean="0"/>
              <a:t>max</a:t>
            </a:r>
            <a:r>
              <a:rPr lang="fi-FI" sz="2800" dirty="0" smtClean="0"/>
              <a:t> 1 pisteen.</a:t>
            </a:r>
          </a:p>
          <a:p>
            <a:endParaRPr lang="fi-FI" sz="2800" dirty="0"/>
          </a:p>
          <a:p>
            <a:r>
              <a:rPr lang="fi-FI" sz="2800" b="1" dirty="0" smtClean="0"/>
              <a:t/>
            </a:r>
            <a:br>
              <a:rPr lang="fi-FI" sz="2800" b="1" dirty="0" smtClean="0"/>
            </a:br>
            <a:r>
              <a:rPr lang="fi-FI" sz="2800" b="1" dirty="0" smtClean="0"/>
              <a:t>Beaglen haukku (lisätieto 36)</a:t>
            </a:r>
            <a:br>
              <a:rPr lang="fi-FI" sz="2800" b="1" dirty="0" smtClean="0"/>
            </a:br>
            <a:r>
              <a:rPr lang="fi-FI" sz="2800" dirty="0" smtClean="0"/>
              <a:t>Tämä lisätietokohta on ominaisuutta kuvaava, ottamatta kantaa siihen, mikä on hyvä ja mikä on huono.</a:t>
            </a:r>
          </a:p>
          <a:p>
            <a:endParaRPr lang="fi-FI" sz="2800" dirty="0"/>
          </a:p>
        </p:txBody>
      </p:sp>
    </p:spTree>
    <p:extLst>
      <p:ext uri="{BB962C8B-B14F-4D97-AF65-F5344CB8AC3E}">
        <p14:creationId xmlns:p14="http://schemas.microsoft.com/office/powerpoint/2010/main" val="33103586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512348" y="874276"/>
            <a:ext cx="10676586" cy="5262979"/>
          </a:xfrm>
          <a:prstGeom prst="rect">
            <a:avLst/>
          </a:prstGeom>
        </p:spPr>
        <p:txBody>
          <a:bodyPr wrap="square">
            <a:spAutoFit/>
          </a:bodyPr>
          <a:lstStyle/>
          <a:p>
            <a:r>
              <a:rPr lang="fi-FI" sz="2800" b="1" dirty="0" smtClean="0"/>
              <a:t>Huomioitavaa ansiopisteen muodostamisessa:</a:t>
            </a:r>
            <a:br>
              <a:rPr lang="fi-FI" sz="2800" b="1" dirty="0" smtClean="0"/>
            </a:br>
            <a:endParaRPr lang="fi-FI" sz="2800" b="1" dirty="0" smtClean="0"/>
          </a:p>
          <a:p>
            <a:r>
              <a:rPr lang="fi-FI" sz="2800" dirty="0" err="1" smtClean="0"/>
              <a:t>-Haukkunumeron</a:t>
            </a:r>
            <a:r>
              <a:rPr lang="fi-FI" sz="2800" dirty="0" smtClean="0"/>
              <a:t> lähtökohdaksi otetaan kuuluvuuden lisätietonumero (30) </a:t>
            </a:r>
            <a:r>
              <a:rPr lang="fi-FI" sz="2800" dirty="0" err="1" smtClean="0"/>
              <a:t>Huom</a:t>
            </a:r>
            <a:r>
              <a:rPr lang="fi-FI" sz="2800" dirty="0" smtClean="0"/>
              <a:t>! Jos kuuluvuus 2 tai alle niin lopullinen haukkunumero ei voi olla 4 suurempi</a:t>
            </a:r>
          </a:p>
          <a:p>
            <a:r>
              <a:rPr lang="fi-FI" sz="2800" dirty="0" smtClean="0"/>
              <a:t>- Lisätiedot 31-34 korottavat haukkunumeroa, jos ne ovat 3 tai sitä</a:t>
            </a:r>
            <a:br>
              <a:rPr lang="fi-FI" sz="2800" dirty="0" smtClean="0"/>
            </a:br>
            <a:r>
              <a:rPr lang="fi-FI" sz="2800" dirty="0" smtClean="0"/>
              <a:t>  suurempia 0,5-1 pisteellä. </a:t>
            </a:r>
          </a:p>
          <a:p>
            <a:pPr>
              <a:buFontTx/>
              <a:buChar char="-"/>
            </a:pPr>
            <a:r>
              <a:rPr lang="fi-FI" sz="2800" dirty="0" smtClean="0"/>
              <a:t>Lisätieto 35 tulee olla 4 tai 5, että se korottaa haukkunumeroa </a:t>
            </a:r>
            <a:br>
              <a:rPr lang="fi-FI" sz="2800" dirty="0" smtClean="0"/>
            </a:br>
            <a:r>
              <a:rPr lang="fi-FI" sz="2800" dirty="0" smtClean="0"/>
              <a:t>  yhdellä (1) pisteellä.</a:t>
            </a:r>
          </a:p>
          <a:p>
            <a:r>
              <a:rPr lang="fi-FI" sz="2800" dirty="0" smtClean="0"/>
              <a:t>-lopullista haukkunumeroa pudottaa virheellinen sukupuolileima ja väärä kertovuus</a:t>
            </a:r>
          </a:p>
          <a:p>
            <a:endParaRPr lang="fi-FI" sz="2800" dirty="0"/>
          </a:p>
        </p:txBody>
      </p:sp>
    </p:spTree>
    <p:extLst>
      <p:ext uri="{BB962C8B-B14F-4D97-AF65-F5344CB8AC3E}">
        <p14:creationId xmlns:p14="http://schemas.microsoft.com/office/powerpoint/2010/main" val="1660799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386366" y="360608"/>
            <a:ext cx="11436440" cy="6247864"/>
          </a:xfrm>
          <a:prstGeom prst="rect">
            <a:avLst/>
          </a:prstGeom>
        </p:spPr>
        <p:txBody>
          <a:bodyPr wrap="square">
            <a:spAutoFit/>
          </a:bodyPr>
          <a:lstStyle/>
          <a:p>
            <a:r>
              <a:rPr lang="fi-FI" sz="3600" dirty="0" smtClean="0"/>
              <a:t>OLOSUHTEIDEN HUOMIOIMINEN HAUKUN ARVOSTELUSSA</a:t>
            </a:r>
          </a:p>
          <a:p>
            <a:endParaRPr lang="fi-FI" sz="2800" dirty="0" smtClean="0"/>
          </a:p>
          <a:p>
            <a:r>
              <a:rPr lang="fi-FI" sz="2800" dirty="0" smtClean="0"/>
              <a:t>- Kova tuuli, sade, maaston peitteisyys, lumen määrä ja maaston muodot ovat </a:t>
            </a:r>
          </a:p>
          <a:p>
            <a:r>
              <a:rPr lang="fi-FI" sz="2800" dirty="0" smtClean="0"/>
              <a:t>  tekijöitä, jotka tulee huomioida haukun arvostelussa, sillä ne vaikuttavat</a:t>
            </a:r>
            <a:br>
              <a:rPr lang="fi-FI" sz="2800" dirty="0" smtClean="0"/>
            </a:br>
            <a:r>
              <a:rPr lang="fi-FI" sz="2800" dirty="0" smtClean="0"/>
              <a:t>  oleellisesti haukun kuuluvuuteen.</a:t>
            </a:r>
          </a:p>
          <a:p>
            <a:r>
              <a:rPr lang="fi-FI" sz="2800" dirty="0" smtClean="0"/>
              <a:t>- Mitä enemmän kuuluvuutta heikentäviä ympäristötekijöitä, sitä tarkemmin</a:t>
            </a:r>
            <a:br>
              <a:rPr lang="fi-FI" sz="2800" dirty="0" smtClean="0"/>
            </a:br>
            <a:r>
              <a:rPr lang="fi-FI" sz="2800" dirty="0" smtClean="0"/>
              <a:t>  tulee pysyä koiran tuntumassa. Oikea sijoittuminen, maastontuntemus ja</a:t>
            </a:r>
            <a:br>
              <a:rPr lang="fi-FI" sz="2800" dirty="0" smtClean="0"/>
            </a:br>
            <a:r>
              <a:rPr lang="fi-FI" sz="2800" dirty="0" smtClean="0"/>
              <a:t>  tekniset apuvälineet ovat avuksi epäedullisien olosuhteiden vallitessa. </a:t>
            </a:r>
          </a:p>
          <a:p>
            <a:r>
              <a:rPr lang="fi-FI" sz="2800" dirty="0" smtClean="0"/>
              <a:t>- Mitä ongelmallisemmat olosuhteet, sitä merkityksellisempää on </a:t>
            </a:r>
            <a:br>
              <a:rPr lang="fi-FI" sz="2800" dirty="0" smtClean="0"/>
            </a:br>
            <a:r>
              <a:rPr lang="fi-FI" sz="2800" dirty="0" smtClean="0"/>
              <a:t>  kuunnella haukkua eri etäisyyksiltä. Joskus paksun lumipeitteen vallitessa </a:t>
            </a:r>
            <a:br>
              <a:rPr lang="fi-FI" sz="2800" dirty="0" smtClean="0"/>
            </a:br>
            <a:r>
              <a:rPr lang="fi-FI" sz="2800" dirty="0" smtClean="0"/>
              <a:t>  tai suurien korkeuserojen vuoksi haastavissa olosuhteissa haukku voi hävitä</a:t>
            </a:r>
            <a:br>
              <a:rPr lang="fi-FI" sz="2800" dirty="0" smtClean="0"/>
            </a:br>
            <a:r>
              <a:rPr lang="fi-FI" sz="2800" dirty="0" smtClean="0"/>
              <a:t>  hyvinkin lyhyellä välimatkalla.</a:t>
            </a:r>
          </a:p>
          <a:p>
            <a:r>
              <a:rPr lang="fi-FI" sz="2800" dirty="0" smtClean="0"/>
              <a:t>  Sama haukku voi kuitenkin kuulua selvästi kun siihen tulee ajon polveillessa</a:t>
            </a:r>
          </a:p>
          <a:p>
            <a:r>
              <a:rPr lang="fi-FI" sz="2800" dirty="0" smtClean="0"/>
              <a:t>  sopivasti etäisyyttä.</a:t>
            </a:r>
            <a:endParaRPr lang="fi-FI" sz="2800" dirty="0"/>
          </a:p>
        </p:txBody>
      </p:sp>
    </p:spTree>
    <p:extLst>
      <p:ext uri="{BB962C8B-B14F-4D97-AF65-F5344CB8AC3E}">
        <p14:creationId xmlns:p14="http://schemas.microsoft.com/office/powerpoint/2010/main" val="2307370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811370" y="1313645"/>
            <a:ext cx="11037194" cy="4093428"/>
          </a:xfrm>
          <a:prstGeom prst="rect">
            <a:avLst/>
          </a:prstGeom>
        </p:spPr>
        <p:txBody>
          <a:bodyPr wrap="square">
            <a:spAutoFit/>
          </a:bodyPr>
          <a:lstStyle/>
          <a:p>
            <a:r>
              <a:rPr lang="fi-FI" sz="3600" dirty="0" smtClean="0"/>
              <a:t>ONGELMAKOHTIA HAUKUN ARVOSTELUSSA</a:t>
            </a:r>
          </a:p>
          <a:p>
            <a:endParaRPr lang="fi-FI" sz="2800" dirty="0" smtClean="0"/>
          </a:p>
          <a:p>
            <a:r>
              <a:rPr lang="fi-FI" sz="2800" dirty="0" smtClean="0"/>
              <a:t>- Hyvin usein heikkohaukkuinen koira saa ansaitsemaansa paremman </a:t>
            </a:r>
          </a:p>
          <a:p>
            <a:r>
              <a:rPr lang="fi-FI" sz="2800" dirty="0" smtClean="0"/>
              <a:t>  haukkunumeron. Asteikon alimpia numeroita ei käytetä tarpeen tullen.</a:t>
            </a:r>
          </a:p>
          <a:p>
            <a:endParaRPr lang="fi-FI" sz="2800" dirty="0" smtClean="0"/>
          </a:p>
          <a:p>
            <a:r>
              <a:rPr lang="fi-FI" sz="2800" dirty="0" smtClean="0"/>
              <a:t>- Ristiriidat lisätietonumeroinnin ja ansiopisteen välillä. Ansiopiste usein</a:t>
            </a:r>
            <a:br>
              <a:rPr lang="fi-FI" sz="2800" dirty="0" smtClean="0"/>
            </a:br>
            <a:r>
              <a:rPr lang="fi-FI" sz="2800" dirty="0" smtClean="0"/>
              <a:t>  liian suuri lisätietoihin nähden.</a:t>
            </a:r>
          </a:p>
          <a:p>
            <a:endParaRPr lang="fi-FI" sz="2800" dirty="0" smtClean="0"/>
          </a:p>
          <a:p>
            <a:r>
              <a:rPr lang="fi-FI" sz="2800" dirty="0" smtClean="0"/>
              <a:t>- Lisätietokohtien arvioimatta jättäminen.</a:t>
            </a:r>
            <a:endParaRPr lang="fi-FI" sz="2800" dirty="0"/>
          </a:p>
        </p:txBody>
      </p:sp>
    </p:spTree>
    <p:extLst>
      <p:ext uri="{BB962C8B-B14F-4D97-AF65-F5344CB8AC3E}">
        <p14:creationId xmlns:p14="http://schemas.microsoft.com/office/powerpoint/2010/main" val="1725340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425003" y="489397"/>
            <a:ext cx="11384924" cy="4832092"/>
          </a:xfrm>
          <a:prstGeom prst="rect">
            <a:avLst/>
          </a:prstGeom>
        </p:spPr>
        <p:txBody>
          <a:bodyPr wrap="square">
            <a:spAutoFit/>
          </a:bodyPr>
          <a:lstStyle/>
          <a:p>
            <a:endParaRPr lang="fi-FI" sz="2800" dirty="0" smtClean="0"/>
          </a:p>
          <a:p>
            <a:endParaRPr lang="fi-FI" sz="2800" dirty="0"/>
          </a:p>
          <a:p>
            <a:endParaRPr lang="fi-FI" sz="2800" dirty="0" smtClean="0"/>
          </a:p>
          <a:p>
            <a:r>
              <a:rPr lang="fi-FI" sz="2800" dirty="0" smtClean="0"/>
              <a:t>Parhaimmillaan haukku kuvastaa ajotapahtuman kulun selkeästi, niin hyvät kuin huonotkin hetket. </a:t>
            </a:r>
          </a:p>
          <a:p>
            <a:endParaRPr lang="fi-FI" sz="2800" dirty="0" smtClean="0"/>
          </a:p>
          <a:p>
            <a:r>
              <a:rPr lang="fi-FI" sz="2800" dirty="0" smtClean="0"/>
              <a:t>Silti haukku on yksi hankalimmista arviointikohteista, sillä sen mittaaminen tapahtuu arvostelevan tuomarin taidon ja kyvyn mukaan. Taitoa ja kokemusta karttuu jokaisen kuunnellun haukun myötä, mutta kyky kuulla eri taajuuksilla tapahtuvaa haukkua on sidoksissa kunkin kuuntelijan henkilökohtaiseen kuuloaistiin. </a:t>
            </a:r>
            <a:endParaRPr lang="fi-FI" sz="2800" dirty="0"/>
          </a:p>
        </p:txBody>
      </p:sp>
    </p:spTree>
    <p:extLst>
      <p:ext uri="{BB962C8B-B14F-4D97-AF65-F5344CB8AC3E}">
        <p14:creationId xmlns:p14="http://schemas.microsoft.com/office/powerpoint/2010/main" val="364584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759854" y="283335"/>
            <a:ext cx="11281893" cy="5632311"/>
          </a:xfrm>
          <a:prstGeom prst="rect">
            <a:avLst/>
          </a:prstGeom>
        </p:spPr>
        <p:txBody>
          <a:bodyPr wrap="square">
            <a:spAutoFit/>
          </a:bodyPr>
          <a:lstStyle/>
          <a:p>
            <a:r>
              <a:rPr lang="fi-FI" sz="3600" dirty="0" smtClean="0"/>
              <a:t/>
            </a:r>
            <a:br>
              <a:rPr lang="fi-FI" sz="3600" dirty="0" smtClean="0"/>
            </a:br>
            <a:r>
              <a:rPr lang="fi-FI" sz="3600" dirty="0" smtClean="0"/>
              <a:t>YLEISTÄ HAUKUN ARVOSTELUSSA</a:t>
            </a:r>
            <a:br>
              <a:rPr lang="fi-FI" sz="3600" dirty="0" smtClean="0"/>
            </a:br>
            <a:endParaRPr lang="fi-FI" sz="3600" dirty="0" smtClean="0"/>
          </a:p>
          <a:p>
            <a:r>
              <a:rPr lang="fi-FI" sz="2800" dirty="0" smtClean="0"/>
              <a:t>- Haukun arvostelussa käytettävä skaala on 1-10.</a:t>
            </a:r>
          </a:p>
          <a:p>
            <a:r>
              <a:rPr lang="fi-FI" sz="2800" dirty="0" smtClean="0"/>
              <a:t>- Haukun arvostelun tulee perustua lisätietokohtiin 30-35. </a:t>
            </a:r>
          </a:p>
          <a:p>
            <a:r>
              <a:rPr lang="fi-FI" sz="2800" dirty="0" smtClean="0"/>
              <a:t>- Haukun arvioinnissa otetaan huomioon kuusi eri osatekijää, </a:t>
            </a:r>
            <a:br>
              <a:rPr lang="fi-FI" sz="2800" dirty="0" smtClean="0"/>
            </a:br>
            <a:r>
              <a:rPr lang="fi-FI" sz="2800" dirty="0" smtClean="0"/>
              <a:t>  joista määräävin on kuuluvuus. </a:t>
            </a:r>
          </a:p>
          <a:p>
            <a:r>
              <a:rPr lang="fi-FI" sz="2800" dirty="0" smtClean="0"/>
              <a:t>- Lisätietoja 31-35 puntaroidessa tulee miettiä, ovatko ne ansionumeroa</a:t>
            </a:r>
            <a:br>
              <a:rPr lang="fi-FI" sz="2800" dirty="0" smtClean="0"/>
            </a:br>
            <a:r>
              <a:rPr lang="fi-FI" sz="2800" dirty="0" smtClean="0"/>
              <a:t>  korottavia vai jopa laskevia tekijöitä.</a:t>
            </a:r>
          </a:p>
          <a:p>
            <a:r>
              <a:rPr lang="fi-FI" sz="2800" dirty="0" smtClean="0"/>
              <a:t>- Haukun laatu on oleellinen osa ajotapahtumaa, joten annetun</a:t>
            </a:r>
            <a:br>
              <a:rPr lang="fi-FI" sz="2800" dirty="0" smtClean="0"/>
            </a:br>
            <a:r>
              <a:rPr lang="fi-FI" sz="2800" dirty="0" smtClean="0"/>
              <a:t>   haukkunumeron tulee kuvastaa totuudenmukaisesti sitä, kuinka </a:t>
            </a:r>
            <a:br>
              <a:rPr lang="fi-FI" sz="2800" dirty="0" smtClean="0"/>
            </a:br>
            <a:r>
              <a:rPr lang="fi-FI" sz="2800" dirty="0" smtClean="0"/>
              <a:t>   vaivatonta ja nautittavaa on ajon seuraaminen.</a:t>
            </a:r>
          </a:p>
        </p:txBody>
      </p:sp>
    </p:spTree>
    <p:extLst>
      <p:ext uri="{BB962C8B-B14F-4D97-AF65-F5344CB8AC3E}">
        <p14:creationId xmlns:p14="http://schemas.microsoft.com/office/powerpoint/2010/main" val="1681442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824248" y="566671"/>
            <a:ext cx="11037193" cy="3631763"/>
          </a:xfrm>
          <a:prstGeom prst="rect">
            <a:avLst/>
          </a:prstGeom>
        </p:spPr>
        <p:txBody>
          <a:bodyPr wrap="square">
            <a:spAutoFit/>
          </a:bodyPr>
          <a:lstStyle/>
          <a:p>
            <a:endParaRPr lang="fi-FI" sz="3600" dirty="0" smtClean="0"/>
          </a:p>
          <a:p>
            <a:r>
              <a:rPr lang="fi-FI" sz="3600" dirty="0" smtClean="0"/>
              <a:t>YLEISTÄ HAUKUN ARVOSTELUSSA</a:t>
            </a:r>
            <a:r>
              <a:rPr lang="fi-FI" dirty="0" smtClean="0"/>
              <a:t/>
            </a:r>
            <a:br>
              <a:rPr lang="fi-FI" dirty="0" smtClean="0"/>
            </a:br>
            <a:r>
              <a:rPr lang="fi-FI" dirty="0" smtClean="0"/>
              <a:t/>
            </a:r>
            <a:br>
              <a:rPr lang="fi-FI" dirty="0" smtClean="0"/>
            </a:br>
            <a:r>
              <a:rPr lang="fi-FI" sz="2800" dirty="0" smtClean="0"/>
              <a:t>- Olosuhteilla on suuri merkitys haukun arviointiin. </a:t>
            </a:r>
          </a:p>
          <a:p>
            <a:r>
              <a:rPr lang="fi-FI" sz="2800" dirty="0" smtClean="0"/>
              <a:t>- Hyvän haukkunumeron (5-6) edellytyksenä on, että ajoa pystyy </a:t>
            </a:r>
            <a:br>
              <a:rPr lang="fi-FI" sz="2800" dirty="0" smtClean="0"/>
            </a:br>
            <a:r>
              <a:rPr lang="fi-FI" sz="2800" dirty="0" smtClean="0"/>
              <a:t>  haukun perusteella seuraamaan vaivattomasti.</a:t>
            </a:r>
          </a:p>
          <a:p>
            <a:r>
              <a:rPr lang="fi-FI" sz="2800" dirty="0" smtClean="0"/>
              <a:t>- Haukun arvostelussa tulee huomioida rotukohtaiset piirteet </a:t>
            </a:r>
            <a:br>
              <a:rPr lang="fi-FI" sz="2800" dirty="0" smtClean="0"/>
            </a:br>
            <a:r>
              <a:rPr lang="fi-FI" sz="2800" dirty="0" smtClean="0"/>
              <a:t>  (esim. beaglen haukku).</a:t>
            </a:r>
            <a:endParaRPr lang="fi-FI" sz="2800" dirty="0"/>
          </a:p>
        </p:txBody>
      </p:sp>
    </p:spTree>
    <p:extLst>
      <p:ext uri="{BB962C8B-B14F-4D97-AF65-F5344CB8AC3E}">
        <p14:creationId xmlns:p14="http://schemas.microsoft.com/office/powerpoint/2010/main" val="3717707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515154" y="373487"/>
            <a:ext cx="11449319" cy="6093976"/>
          </a:xfrm>
          <a:prstGeom prst="rect">
            <a:avLst/>
          </a:prstGeom>
        </p:spPr>
        <p:txBody>
          <a:bodyPr wrap="square">
            <a:spAutoFit/>
          </a:bodyPr>
          <a:lstStyle/>
          <a:p>
            <a:r>
              <a:rPr lang="fi-FI" sz="3600" dirty="0" smtClean="0"/>
              <a:t>HAUKUN ”ELEMENTIT”</a:t>
            </a:r>
          </a:p>
          <a:p>
            <a:endParaRPr lang="fi-FI" dirty="0" smtClean="0"/>
          </a:p>
          <a:p>
            <a:r>
              <a:rPr lang="fi-FI" sz="2800" b="1" dirty="0" smtClean="0"/>
              <a:t>Kuuluvuus</a:t>
            </a:r>
          </a:p>
          <a:p>
            <a:r>
              <a:rPr lang="fi-FI" sz="2800" dirty="0" smtClean="0"/>
              <a:t>Haukun painoarvoltaan tärkein ominaisuus saadaan selville kuuntelemalla haukkua useilta eri etäisyyksiltä. Maaston muodot, peitteisyys ja sääolosuhteet vaikuttavat suuresti haukun kuuluvuuteen, joten ”haittaavat” tekijät tulee huomioida arviota tehtäessä.</a:t>
            </a:r>
          </a:p>
          <a:p>
            <a:r>
              <a:rPr lang="fi-FI" sz="2800" dirty="0" smtClean="0"/>
              <a:t>Kuuluvuudeltaan hyvää haukkua (</a:t>
            </a:r>
            <a:r>
              <a:rPr lang="fi-FI" sz="2800" dirty="0" err="1" smtClean="0"/>
              <a:t>Lt</a:t>
            </a:r>
            <a:r>
              <a:rPr lang="fi-FI" sz="2800" dirty="0" smtClean="0"/>
              <a:t> 30=3) tulee voida seurata normaaleissa olosuhteissa vaivattomasti. </a:t>
            </a:r>
          </a:p>
          <a:p>
            <a:r>
              <a:rPr lang="fi-FI" sz="2800" dirty="0" smtClean="0"/>
              <a:t>Liiallinen haukun tiheys voi heikentää kuuluvuutta -&gt; yksittäinen </a:t>
            </a:r>
            <a:r>
              <a:rPr lang="fi-FI" sz="2800" dirty="0" err="1" smtClean="0"/>
              <a:t>haukaus</a:t>
            </a:r>
            <a:r>
              <a:rPr lang="fi-FI" sz="2800" dirty="0" smtClean="0"/>
              <a:t> jää </a:t>
            </a:r>
          </a:p>
          <a:p>
            <a:r>
              <a:rPr lang="fi-FI" sz="2800" dirty="0" smtClean="0"/>
              <a:t>tuolloin lyhyeksi. ”Pitkää haukkua” tulee arvostaa.</a:t>
            </a:r>
          </a:p>
          <a:p>
            <a:endParaRPr lang="fi-FI" sz="2800" dirty="0" smtClean="0"/>
          </a:p>
          <a:p>
            <a:r>
              <a:rPr lang="fi-FI" sz="2800" dirty="0" err="1" smtClean="0"/>
              <a:t>Lt</a:t>
            </a:r>
            <a:r>
              <a:rPr lang="fi-FI" sz="2800" dirty="0" smtClean="0"/>
              <a:t> 30 = 5, jos koiralle annetaan erinomaista osoittava haukkunumero (9-10).</a:t>
            </a:r>
          </a:p>
          <a:p>
            <a:r>
              <a:rPr lang="fi-FI" sz="2800" dirty="0" err="1" smtClean="0"/>
              <a:t>Lt</a:t>
            </a:r>
            <a:r>
              <a:rPr lang="fi-FI" sz="2800" dirty="0" smtClean="0"/>
              <a:t> 30 = 2, voidaan koiralle antaa haukkunumeroksi </a:t>
            </a:r>
            <a:r>
              <a:rPr lang="fi-FI" sz="2800" dirty="0" err="1" smtClean="0"/>
              <a:t>max</a:t>
            </a:r>
            <a:r>
              <a:rPr lang="fi-FI" sz="2800" dirty="0" smtClean="0"/>
              <a:t> 4</a:t>
            </a:r>
            <a:endParaRPr lang="fi-FI" sz="2800" dirty="0"/>
          </a:p>
        </p:txBody>
      </p:sp>
    </p:spTree>
    <p:extLst>
      <p:ext uri="{BB962C8B-B14F-4D97-AF65-F5344CB8AC3E}">
        <p14:creationId xmlns:p14="http://schemas.microsoft.com/office/powerpoint/2010/main" val="3685621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965915" y="1738649"/>
            <a:ext cx="10547798" cy="3477875"/>
          </a:xfrm>
          <a:prstGeom prst="rect">
            <a:avLst/>
          </a:prstGeom>
        </p:spPr>
        <p:txBody>
          <a:bodyPr wrap="square">
            <a:spAutoFit/>
          </a:bodyPr>
          <a:lstStyle/>
          <a:p>
            <a:r>
              <a:rPr lang="fi-FI" sz="2800" b="1" dirty="0" smtClean="0"/>
              <a:t>Kertovuus</a:t>
            </a:r>
            <a:r>
              <a:rPr lang="fi-FI" sz="2400" b="1" dirty="0" smtClean="0"/>
              <a:t/>
            </a:r>
            <a:br>
              <a:rPr lang="fi-FI" sz="2400" b="1" dirty="0" smtClean="0"/>
            </a:br>
            <a:endParaRPr lang="fi-FI" sz="2400" b="1" dirty="0" smtClean="0"/>
          </a:p>
          <a:p>
            <a:r>
              <a:rPr lang="fi-FI" sz="2800" dirty="0" smtClean="0"/>
              <a:t>- Kertoo ajon sujuvuudesta ja etäisyydestä ajettavaan. </a:t>
            </a:r>
          </a:p>
          <a:p>
            <a:r>
              <a:rPr lang="fi-FI" sz="2800" dirty="0" smtClean="0"/>
              <a:t>- Korvakuulolla kuullun kertovuuden tukena näköhavainnot ajettavasta.</a:t>
            </a:r>
          </a:p>
          <a:p>
            <a:r>
              <a:rPr lang="fi-FI" sz="2800" dirty="0" smtClean="0"/>
              <a:t>- ”Empivät hetket ” äänenannossa ja hiljaisuus ovat olennainen osa</a:t>
            </a:r>
            <a:br>
              <a:rPr lang="fi-FI" sz="2800" dirty="0" smtClean="0"/>
            </a:br>
            <a:r>
              <a:rPr lang="fi-FI" sz="2800" dirty="0" smtClean="0"/>
              <a:t>   kertovuutta. </a:t>
            </a:r>
          </a:p>
          <a:p>
            <a:r>
              <a:rPr lang="fi-FI" sz="2800" dirty="0" smtClean="0"/>
              <a:t>- Haukun kertovuus voi olla virheellistä. Pyri aina tarkistamaan asia.</a:t>
            </a:r>
          </a:p>
          <a:p>
            <a:r>
              <a:rPr lang="fi-FI" sz="2800" dirty="0" smtClean="0"/>
              <a:t>- Hyvä kertovuus ei saa alentaa haukkunumeroa.</a:t>
            </a:r>
            <a:endParaRPr lang="fi-FI" sz="2800" dirty="0"/>
          </a:p>
        </p:txBody>
      </p:sp>
    </p:spTree>
    <p:extLst>
      <p:ext uri="{BB962C8B-B14F-4D97-AF65-F5344CB8AC3E}">
        <p14:creationId xmlns:p14="http://schemas.microsoft.com/office/powerpoint/2010/main" val="2578451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914401" y="2395472"/>
            <a:ext cx="10779616" cy="2246769"/>
          </a:xfrm>
          <a:prstGeom prst="rect">
            <a:avLst/>
          </a:prstGeom>
        </p:spPr>
        <p:txBody>
          <a:bodyPr wrap="square">
            <a:spAutoFit/>
          </a:bodyPr>
          <a:lstStyle/>
          <a:p>
            <a:r>
              <a:rPr lang="fi-FI" sz="2800" b="1" dirty="0" smtClean="0"/>
              <a:t>Intohimoisuus</a:t>
            </a:r>
          </a:p>
          <a:p>
            <a:endParaRPr lang="fi-FI" sz="2800" dirty="0" smtClean="0"/>
          </a:p>
          <a:p>
            <a:r>
              <a:rPr lang="fi-FI" sz="2800" dirty="0" smtClean="0"/>
              <a:t>- Kuvastaa haukun tunnetiloja, eli sitä, onko haukussa ”poltetta” vai ei.</a:t>
            </a:r>
          </a:p>
          <a:p>
            <a:r>
              <a:rPr lang="fi-FI" sz="2800" dirty="0" smtClean="0"/>
              <a:t>- Intohimoinen haukku tuntuu kuulijalla luissa ja ytimissä. </a:t>
            </a:r>
          </a:p>
          <a:p>
            <a:r>
              <a:rPr lang="fi-FI" sz="2800" dirty="0" smtClean="0"/>
              <a:t>- Helppoa arvostella kun intohimoisuutta on paljon tai ei lainkaan. </a:t>
            </a:r>
            <a:endParaRPr lang="fi-FI" sz="2800" dirty="0"/>
          </a:p>
        </p:txBody>
      </p:sp>
    </p:spTree>
    <p:extLst>
      <p:ext uri="{BB962C8B-B14F-4D97-AF65-F5344CB8AC3E}">
        <p14:creationId xmlns:p14="http://schemas.microsoft.com/office/powerpoint/2010/main" val="2886558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orakulmio 1"/>
          <p:cNvSpPr/>
          <p:nvPr/>
        </p:nvSpPr>
        <p:spPr>
          <a:xfrm>
            <a:off x="832833" y="1184856"/>
            <a:ext cx="11359167" cy="4401205"/>
          </a:xfrm>
          <a:prstGeom prst="rect">
            <a:avLst/>
          </a:prstGeom>
        </p:spPr>
        <p:txBody>
          <a:bodyPr wrap="square">
            <a:spAutoFit/>
          </a:bodyPr>
          <a:lstStyle/>
          <a:p>
            <a:r>
              <a:rPr lang="fi-FI" sz="2800" b="1" dirty="0" smtClean="0"/>
              <a:t>Tiheys</a:t>
            </a:r>
            <a:br>
              <a:rPr lang="fi-FI" sz="2800" b="1" dirty="0" smtClean="0"/>
            </a:br>
            <a:endParaRPr lang="fi-FI" sz="2800" b="1" dirty="0" smtClean="0"/>
          </a:p>
          <a:p>
            <a:r>
              <a:rPr lang="fi-FI" sz="2800" dirty="0" smtClean="0"/>
              <a:t>- Harva haukku vähentää kertovuutta ja intohimoisuutta -&gt; alentaa</a:t>
            </a:r>
            <a:br>
              <a:rPr lang="fi-FI" sz="2800" dirty="0" smtClean="0"/>
            </a:br>
            <a:r>
              <a:rPr lang="fi-FI" sz="2800" dirty="0" smtClean="0"/>
              <a:t>  haukkunumeroa. Harvaa haukkua on usein työlästä seurata.</a:t>
            </a:r>
          </a:p>
          <a:p>
            <a:r>
              <a:rPr lang="fi-FI" sz="2800" dirty="0" smtClean="0"/>
              <a:t>- Normaalissa hyvässä ajossa on monenlaisia haukkutiheyksiä, </a:t>
            </a:r>
            <a:br>
              <a:rPr lang="fi-FI" sz="2800" dirty="0" smtClean="0"/>
            </a:br>
            <a:r>
              <a:rPr lang="fi-FI" sz="2800" dirty="0" smtClean="0"/>
              <a:t>  lähes yhtäjaksoisesta ”</a:t>
            </a:r>
            <a:r>
              <a:rPr lang="fi-FI" sz="2800" dirty="0" err="1" smtClean="0"/>
              <a:t>tupurilähdöstä</a:t>
            </a:r>
            <a:r>
              <a:rPr lang="fi-FI" sz="2800" dirty="0" smtClean="0"/>
              <a:t>” vaikeiden kohtien harvenevaan</a:t>
            </a:r>
            <a:br>
              <a:rPr lang="fi-FI" sz="2800" dirty="0" smtClean="0"/>
            </a:br>
            <a:r>
              <a:rPr lang="fi-FI" sz="2800" dirty="0" smtClean="0"/>
              <a:t>  äänenantoon, joskus jopa ”turhautunutta tiuskimista”.</a:t>
            </a:r>
          </a:p>
          <a:p>
            <a:r>
              <a:rPr lang="fi-FI" sz="2800" dirty="0" smtClean="0"/>
              <a:t>- Otetaan kantaa, mikä haukun tiheys on keskimäärin erän aikana.</a:t>
            </a:r>
          </a:p>
          <a:p>
            <a:r>
              <a:rPr lang="fi-FI" sz="2800" dirty="0" smtClean="0"/>
              <a:t>- Liiallinen tiheys jättää yksittäisen äänen lyhyeksi, </a:t>
            </a:r>
            <a:br>
              <a:rPr lang="fi-FI" sz="2800" dirty="0" smtClean="0"/>
            </a:br>
            <a:r>
              <a:rPr lang="fi-FI" sz="2800" dirty="0" smtClean="0"/>
              <a:t>  se heikentää haukun kuuluvuutta.</a:t>
            </a:r>
            <a:endParaRPr lang="fi-FI" sz="2800" dirty="0"/>
          </a:p>
        </p:txBody>
      </p:sp>
    </p:spTree>
    <p:extLst>
      <p:ext uri="{BB962C8B-B14F-4D97-AF65-F5344CB8AC3E}">
        <p14:creationId xmlns:p14="http://schemas.microsoft.com/office/powerpoint/2010/main" val="1869849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orakulmio 2"/>
          <p:cNvSpPr/>
          <p:nvPr/>
        </p:nvSpPr>
        <p:spPr>
          <a:xfrm>
            <a:off x="1013136" y="1795152"/>
            <a:ext cx="10114209" cy="3539430"/>
          </a:xfrm>
          <a:prstGeom prst="rect">
            <a:avLst/>
          </a:prstGeom>
        </p:spPr>
        <p:txBody>
          <a:bodyPr wrap="square">
            <a:spAutoFit/>
          </a:bodyPr>
          <a:lstStyle/>
          <a:p>
            <a:r>
              <a:rPr lang="fi-FI" sz="2800" b="1" dirty="0" smtClean="0"/>
              <a:t>Äänien määrä</a:t>
            </a:r>
            <a:br>
              <a:rPr lang="fi-FI" sz="2800" b="1" dirty="0" smtClean="0"/>
            </a:br>
            <a:endParaRPr lang="fi-FI" sz="2800" b="1" dirty="0" smtClean="0"/>
          </a:p>
          <a:p>
            <a:r>
              <a:rPr lang="fi-FI" sz="2800" dirty="0" smtClean="0"/>
              <a:t>- Haukku voi olla yksiäänisestä ”</a:t>
            </a:r>
            <a:r>
              <a:rPr lang="fi-FI" sz="2800" dirty="0" err="1" smtClean="0"/>
              <a:t>moukutuksesta</a:t>
            </a:r>
            <a:r>
              <a:rPr lang="fi-FI" sz="2800" dirty="0" smtClean="0"/>
              <a:t>” kaksi- tai </a:t>
            </a:r>
            <a:br>
              <a:rPr lang="fi-FI" sz="2800" dirty="0" smtClean="0"/>
            </a:br>
            <a:r>
              <a:rPr lang="fi-FI" sz="2800" dirty="0" smtClean="0"/>
              <a:t>  moniääniseen ”lauluun</a:t>
            </a:r>
          </a:p>
          <a:p>
            <a:r>
              <a:rPr lang="fi-FI" sz="2800" dirty="0" smtClean="0"/>
              <a:t>- Moniäänistä, kauniisti soivaa haukkua tulee arvostaa.</a:t>
            </a:r>
          </a:p>
          <a:p>
            <a:r>
              <a:rPr lang="fi-FI" sz="2800" dirty="0" smtClean="0"/>
              <a:t>- Haukun hankalin arviointikohta, sillä tämän havaitsemiseen</a:t>
            </a:r>
            <a:br>
              <a:rPr lang="fi-FI" sz="2800" dirty="0" smtClean="0"/>
            </a:br>
            <a:r>
              <a:rPr lang="fi-FI" sz="2800" dirty="0" smtClean="0"/>
              <a:t>  vaikuttaa eniten kuulijan henkilökohtainen kyky kuulla eri </a:t>
            </a:r>
            <a:br>
              <a:rPr lang="fi-FI" sz="2800" dirty="0" smtClean="0"/>
            </a:br>
            <a:r>
              <a:rPr lang="fi-FI" sz="2800" dirty="0" smtClean="0"/>
              <a:t>  taajuuksilla soivia ääniä. </a:t>
            </a:r>
            <a:endParaRPr lang="fi-FI" sz="2800" dirty="0"/>
          </a:p>
        </p:txBody>
      </p:sp>
    </p:spTree>
    <p:extLst>
      <p:ext uri="{BB962C8B-B14F-4D97-AF65-F5344CB8AC3E}">
        <p14:creationId xmlns:p14="http://schemas.microsoft.com/office/powerpoint/2010/main" val="4244837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267</Words>
  <Application>Microsoft Office PowerPoint</Application>
  <PresentationFormat>Custom</PresentationFormat>
  <Paragraphs>75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Office-teema</vt:lpstr>
      <vt:lpstr>HAUKUN ARVOSTELU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HAUKUN ARVOSTELU</dc:title>
  <dc:creator>Kirppu</dc:creator>
  <cp:lastModifiedBy>Ari Ollila</cp:lastModifiedBy>
  <cp:revision>12</cp:revision>
  <dcterms:created xsi:type="dcterms:W3CDTF">2014-01-30T07:13:18Z</dcterms:created>
  <dcterms:modified xsi:type="dcterms:W3CDTF">2014-03-02T08:36:24Z</dcterms:modified>
</cp:coreProperties>
</file>