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6" r:id="rId1"/>
  </p:sldMasterIdLst>
  <p:sldIdLst>
    <p:sldId id="257" r:id="rId2"/>
    <p:sldId id="258" r:id="rId3"/>
    <p:sldId id="259" r:id="rId4"/>
    <p:sldId id="260" r:id="rId5"/>
    <p:sldId id="261" r:id="rId6"/>
    <p:sldId id="262" r:id="rId7"/>
    <p:sldId id="263" r:id="rId8"/>
    <p:sldId id="264" r:id="rId9"/>
    <p:sldId id="265" r:id="rId10"/>
    <p:sldId id="268" r:id="rId11"/>
    <p:sldId id="269" r:id="rId12"/>
    <p:sldId id="266" r:id="rId13"/>
    <p:sldId id="26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howGuides="1">
      <p:cViewPr varScale="1">
        <p:scale>
          <a:sx n="66" d="100"/>
          <a:sy n="66" d="100"/>
        </p:scale>
        <p:origin x="900"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tsikkodia">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fi-FI"/>
              <a:t>Muokkaa ots. perustyyl. napsautt.</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napsautt.</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5/6/2020</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47420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amakuva ja kuvateksti">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fi-FI"/>
              <a:t>Muokkaa ots. perustyyl. napsautt.</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i-FI" dirty="0"/>
              <a:t>Lisää kuva napsauttamalla kuvaketta</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
        <p:nvSpPr>
          <p:cNvPr id="5" name="Date Placeholder 4"/>
          <p:cNvSpPr>
            <a:spLocks noGrp="1"/>
          </p:cNvSpPr>
          <p:nvPr>
            <p:ph type="dt" sz="half" idx="10"/>
          </p:nvPr>
        </p:nvSpPr>
        <p:spPr/>
        <p:txBody>
          <a:bodyPr/>
          <a:lstStyle/>
          <a:p>
            <a:fld id="{B61BEF0D-F0BB-DE4B-95CE-6DB70DBA9567}" type="datetimeFigureOut">
              <a:rPr lang="en-US" smtClean="0"/>
              <a:pPr/>
              <a:t>5/6/2020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00123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tsikko ja kuvateksti">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fi-FI"/>
              <a:t>Muokkaa ots. perustyyl. napsautt.</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 napsauttamalla</a:t>
            </a:r>
          </a:p>
        </p:txBody>
      </p:sp>
      <p:sp>
        <p:nvSpPr>
          <p:cNvPr id="4" name="Date Placeholder 3"/>
          <p:cNvSpPr>
            <a:spLocks noGrp="1"/>
          </p:cNvSpPr>
          <p:nvPr>
            <p:ph type="dt" sz="half" idx="10"/>
          </p:nvPr>
        </p:nvSpPr>
        <p:spPr/>
        <p:txBody>
          <a:bodyPr/>
          <a:lstStyle/>
          <a:p>
            <a:fld id="{B61BEF0D-F0BB-DE4B-95CE-6DB70DBA9567}" type="datetimeFigureOut">
              <a:rPr lang="en-US" smtClean="0"/>
              <a:pPr/>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914932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Lainaus ja kuvateksti">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fi-FI"/>
              <a:t>Muokkaa ots. perustyyl. napsautt.</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i-FI"/>
              <a:t>Muokkaa tekstin perustyylejä napsauttamalla</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 napsauttamalla</a:t>
            </a:r>
          </a:p>
        </p:txBody>
      </p:sp>
      <p:sp>
        <p:nvSpPr>
          <p:cNvPr id="4" name="Date Placeholder 3"/>
          <p:cNvSpPr>
            <a:spLocks noGrp="1"/>
          </p:cNvSpPr>
          <p:nvPr>
            <p:ph type="dt" sz="half" idx="10"/>
          </p:nvPr>
        </p:nvSpPr>
        <p:spPr/>
        <p:txBody>
          <a:bodyPr/>
          <a:lstStyle/>
          <a:p>
            <a:fld id="{B61BEF0D-F0BB-DE4B-95CE-6DB70DBA9567}" type="datetimeFigureOut">
              <a:rPr lang="en-US" smtClean="0"/>
              <a:pPr/>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364417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imikortti">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fi-FI"/>
              <a:t>Muokkaa ots. perustyyl. napsautt.</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 napsauttamalla</a:t>
            </a:r>
          </a:p>
        </p:txBody>
      </p:sp>
      <p:sp>
        <p:nvSpPr>
          <p:cNvPr id="4" name="Date Placeholder 3"/>
          <p:cNvSpPr>
            <a:spLocks noGrp="1"/>
          </p:cNvSpPr>
          <p:nvPr>
            <p:ph type="dt" sz="half" idx="10"/>
          </p:nvPr>
        </p:nvSpPr>
        <p:spPr/>
        <p:txBody>
          <a:bodyPr/>
          <a:lstStyle/>
          <a:p>
            <a:fld id="{B61BEF0D-F0BB-DE4B-95CE-6DB70DBA9567}" type="datetimeFigureOut">
              <a:rPr lang="en-US" smtClean="0"/>
              <a:pPr/>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699512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Lainauksen nimikortti">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fi-FI"/>
              <a:t>Muokkaa ots. perustyyl. napsautt.</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fi-FI"/>
              <a:t>Muokkaa tekstin perustyylejä napsauttamalla</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 napsauttamalla</a:t>
            </a:r>
          </a:p>
        </p:txBody>
      </p:sp>
      <p:sp>
        <p:nvSpPr>
          <p:cNvPr id="4" name="Date Placeholder 3"/>
          <p:cNvSpPr>
            <a:spLocks noGrp="1"/>
          </p:cNvSpPr>
          <p:nvPr>
            <p:ph type="dt" sz="half" idx="10"/>
          </p:nvPr>
        </p:nvSpPr>
        <p:spPr/>
        <p:txBody>
          <a:bodyPr/>
          <a:lstStyle/>
          <a:p>
            <a:fld id="{B61BEF0D-F0BB-DE4B-95CE-6DB70DBA9567}" type="datetimeFigureOut">
              <a:rPr lang="en-US" smtClean="0"/>
              <a:pPr/>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384583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osi tai epätosi">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fi-FI"/>
              <a:t>Muokkaa ots. perustyyl. napsautt.</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fi-FI"/>
              <a:t>Muokkaa tekstin perustyylejä napsauttamalla</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 napsauttamalla</a:t>
            </a:r>
          </a:p>
        </p:txBody>
      </p:sp>
      <p:sp>
        <p:nvSpPr>
          <p:cNvPr id="4" name="Date Placeholder 3"/>
          <p:cNvSpPr>
            <a:spLocks noGrp="1"/>
          </p:cNvSpPr>
          <p:nvPr>
            <p:ph type="dt" sz="half" idx="10"/>
          </p:nvPr>
        </p:nvSpPr>
        <p:spPr/>
        <p:txBody>
          <a:bodyPr/>
          <a:lstStyle/>
          <a:p>
            <a:fld id="{B61BEF0D-F0BB-DE4B-95CE-6DB70DBA9567}" type="datetimeFigureOut">
              <a:rPr lang="en-US" smtClean="0"/>
              <a:pPr/>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211815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fi-FI"/>
              <a:t>Muokkaa ots. perustyyl. napsautt.</a:t>
            </a:r>
            <a:endParaRPr lang="en-US" dirty="0"/>
          </a:p>
        </p:txBody>
      </p:sp>
      <p:sp>
        <p:nvSpPr>
          <p:cNvPr id="3" name="Vertical Text Placeholder 2"/>
          <p:cNvSpPr>
            <a:spLocks noGrp="1"/>
          </p:cNvSpPr>
          <p:nvPr>
            <p:ph type="body" orient="vert" idx="1"/>
          </p:nvPr>
        </p:nvSpPr>
        <p:spPr/>
        <p:txBody>
          <a:bodyPr vert="eaVert" ancho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366417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fi-FI"/>
              <a:t>Muokkaa ots. perustyyl. napsautt.</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0243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Content Placeholder 2"/>
          <p:cNvSpPr>
            <a:spLocks noGrp="1"/>
          </p:cNvSpPr>
          <p:nvPr>
            <p:ph idx="1"/>
          </p:nvPr>
        </p:nvSpPr>
        <p:spPr/>
        <p:txBody>
          <a:bodyPr anchor="ct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67843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fi-FI"/>
              <a:t>Muokkaa ots. perustyyl. napsautt.</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 napsauttamalla</a:t>
            </a:r>
          </a:p>
        </p:txBody>
      </p:sp>
      <p:sp>
        <p:nvSpPr>
          <p:cNvPr id="4" name="Date Placeholder 3"/>
          <p:cNvSpPr>
            <a:spLocks noGrp="1"/>
          </p:cNvSpPr>
          <p:nvPr>
            <p:ph type="dt" sz="half" idx="10"/>
          </p:nvPr>
        </p:nvSpPr>
        <p:spPr/>
        <p:txBody>
          <a:bodyPr/>
          <a:lstStyle/>
          <a:p>
            <a:fld id="{B61BEF0D-F0BB-DE4B-95CE-6DB70DBA9567}" type="datetimeFigureOut">
              <a:rPr lang="en-US" smtClean="0"/>
              <a:pPr/>
              <a:t>5/6/2020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57121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fi-FI"/>
              <a:t>Muokkaa ots. perustyyl. napsautt.</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5/6/2020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20393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i-FI"/>
              <a:t>Muokkaa ots. perustyyl. napsautt.</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295470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ots. perustyyl. napsautt.</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5/6/2020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63823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1168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fi-FI"/>
              <a:t>Muokkaa ots. perustyyl. napsautt.</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
        <p:nvSpPr>
          <p:cNvPr id="5" name="Date Placeholder 4"/>
          <p:cNvSpPr>
            <a:spLocks noGrp="1"/>
          </p:cNvSpPr>
          <p:nvPr>
            <p:ph type="dt" sz="half" idx="10"/>
          </p:nvPr>
        </p:nvSpPr>
        <p:spPr/>
        <p:txBody>
          <a:bodyPr/>
          <a:lstStyle/>
          <a:p>
            <a:fld id="{B61BEF0D-F0BB-DE4B-95CE-6DB70DBA9567}" type="datetimeFigureOut">
              <a:rPr lang="en-US" smtClean="0"/>
              <a:pPr/>
              <a:t>5/6/2020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930171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fi-FI"/>
              <a:t>Muokkaa ots. perustyyl. napsautt.</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i-FI" dirty="0"/>
              <a:t>Lisää kuva napsauttamalla kuvaketta</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
        <p:nvSpPr>
          <p:cNvPr id="5" name="Date Placeholder 4"/>
          <p:cNvSpPr>
            <a:spLocks noGrp="1"/>
          </p:cNvSpPr>
          <p:nvPr>
            <p:ph type="dt" sz="half" idx="10"/>
          </p:nvPr>
        </p:nvSpPr>
        <p:spPr/>
        <p:txBody>
          <a:bodyPr/>
          <a:lstStyle/>
          <a:p>
            <a:fld id="{B61BEF0D-F0BB-DE4B-95CE-6DB70DBA9567}" type="datetimeFigureOut">
              <a:rPr lang="en-US" smtClean="0"/>
              <a:pPr/>
              <a:t>5/6/2020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23117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fi-FI"/>
              <a:t>Muokkaa ots. perustyyl. napsautt.</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smtClean="0"/>
              <a:pPr/>
              <a:t>5/6/2020</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88233995"/>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 id="2147483701" r:id="rId15"/>
    <p:sldLayoutId id="2147483702" r:id="rId16"/>
    <p:sldLayoutId id="2147483703"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29" name="Rectangle 31">
            <a:extLst>
              <a:ext uri="{FF2B5EF4-FFF2-40B4-BE49-F238E27FC236}">
                <a16:creationId xmlns:a16="http://schemas.microsoft.com/office/drawing/2014/main" id="{27728DE0-08FC-4361-9A63-45CBB2F871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1" name="Group 33">
            <a:extLst>
              <a:ext uri="{FF2B5EF4-FFF2-40B4-BE49-F238E27FC236}">
                <a16:creationId xmlns:a16="http://schemas.microsoft.com/office/drawing/2014/main" id="{8A667A12-75E6-4C14-B996-78D64D0DFCA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959101" y="-4763"/>
            <a:ext cx="5014912" cy="6862763"/>
            <a:chOff x="2928938" y="-4763"/>
            <a:chExt cx="5014912" cy="6862763"/>
          </a:xfrm>
        </p:grpSpPr>
        <p:sp>
          <p:nvSpPr>
            <p:cNvPr id="43" name="Freeform 6">
              <a:extLst>
                <a:ext uri="{FF2B5EF4-FFF2-40B4-BE49-F238E27FC236}">
                  <a16:creationId xmlns:a16="http://schemas.microsoft.com/office/drawing/2014/main" id="{AD0FC92B-A5F9-4EC9-9B43-E0E51FF365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36" name="Freeform 7">
              <a:extLst>
                <a:ext uri="{FF2B5EF4-FFF2-40B4-BE49-F238E27FC236}">
                  <a16:creationId xmlns:a16="http://schemas.microsoft.com/office/drawing/2014/main" id="{4588CEB3-C971-48D0-A821-03C8A6D4D1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37" name="Freeform 9">
              <a:extLst>
                <a:ext uri="{FF2B5EF4-FFF2-40B4-BE49-F238E27FC236}">
                  <a16:creationId xmlns:a16="http://schemas.microsoft.com/office/drawing/2014/main" id="{F5A8442E-4D26-43EA-9720-64CB2B1F4A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38" name="Freeform 10">
              <a:extLst>
                <a:ext uri="{FF2B5EF4-FFF2-40B4-BE49-F238E27FC236}">
                  <a16:creationId xmlns:a16="http://schemas.microsoft.com/office/drawing/2014/main" id="{ACB971D7-7BC0-4EA1-85EF-DC12CC6C4B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39" name="Freeform 11">
              <a:extLst>
                <a:ext uri="{FF2B5EF4-FFF2-40B4-BE49-F238E27FC236}">
                  <a16:creationId xmlns:a16="http://schemas.microsoft.com/office/drawing/2014/main" id="{53C69F8D-0C8A-4B52-9AA7-87514BD7EF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40" name="Freeform 12">
              <a:extLst>
                <a:ext uri="{FF2B5EF4-FFF2-40B4-BE49-F238E27FC236}">
                  <a16:creationId xmlns:a16="http://schemas.microsoft.com/office/drawing/2014/main" id="{74C44AF1-D2D7-4897-962C-579034FED3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Otsikko 1">
            <a:extLst>
              <a:ext uri="{FF2B5EF4-FFF2-40B4-BE49-F238E27FC236}">
                <a16:creationId xmlns:a16="http://schemas.microsoft.com/office/drawing/2014/main" id="{4A721706-CE3D-4FD7-AE1E-648D8631D859}"/>
              </a:ext>
            </a:extLst>
          </p:cNvPr>
          <p:cNvSpPr>
            <a:spLocks noGrp="1"/>
          </p:cNvSpPr>
          <p:nvPr>
            <p:ph type="ctrTitle"/>
          </p:nvPr>
        </p:nvSpPr>
        <p:spPr>
          <a:xfrm>
            <a:off x="5009321" y="1380068"/>
            <a:ext cx="6493701" cy="2616199"/>
          </a:xfrm>
        </p:spPr>
        <p:txBody>
          <a:bodyPr>
            <a:normAutofit/>
          </a:bodyPr>
          <a:lstStyle/>
          <a:p>
            <a:r>
              <a:rPr lang="fi-FI" dirty="0">
                <a:latin typeface="Arial" panose="020B0604020202020204" pitchFamily="34" charset="0"/>
                <a:cs typeface="Arial" panose="020B0604020202020204" pitchFamily="34" charset="0"/>
              </a:rPr>
              <a:t>Muistettavaa</a:t>
            </a:r>
          </a:p>
        </p:txBody>
      </p:sp>
      <p:pic>
        <p:nvPicPr>
          <p:cNvPr id="4" name="Picture 2" descr="SAJ">
            <a:extLst>
              <a:ext uri="{FF2B5EF4-FFF2-40B4-BE49-F238E27FC236}">
                <a16:creationId xmlns:a16="http://schemas.microsoft.com/office/drawing/2014/main" id="{FF0878F9-0C07-4B3B-A892-5134F0262ADA}"/>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4040" r="-3" b="4042"/>
          <a:stretch/>
        </p:blipFill>
        <p:spPr bwMode="auto">
          <a:xfrm>
            <a:off x="20" y="1850184"/>
            <a:ext cx="5448280" cy="5007817"/>
          </a:xfrm>
          <a:custGeom>
            <a:avLst/>
            <a:gdLst/>
            <a:ahLst/>
            <a:cxnLst/>
            <a:rect l="l" t="t" r="r" b="b"/>
            <a:pathLst>
              <a:path w="5448300" h="5007817">
                <a:moveTo>
                  <a:pt x="0" y="0"/>
                </a:moveTo>
                <a:lnTo>
                  <a:pt x="2872397" y="716034"/>
                </a:lnTo>
                <a:lnTo>
                  <a:pt x="5448300" y="5003584"/>
                </a:lnTo>
                <a:lnTo>
                  <a:pt x="0" y="5007817"/>
                </a:lnTo>
                <a:close/>
              </a:path>
            </a:pathLst>
          </a:custGeom>
          <a:noFill/>
          <a:ln w="38100">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5" descr="D:\SBJ_logo_2.jpg">
            <a:extLst>
              <a:ext uri="{FF2B5EF4-FFF2-40B4-BE49-F238E27FC236}">
                <a16:creationId xmlns:a16="http://schemas.microsoft.com/office/drawing/2014/main" id="{728F2040-0239-44B0-9CC0-9968FC879302}"/>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19070" b="6166"/>
          <a:stretch/>
        </p:blipFill>
        <p:spPr bwMode="auto">
          <a:xfrm>
            <a:off x="20" y="10"/>
            <a:ext cx="3513646" cy="2566206"/>
          </a:xfrm>
          <a:custGeom>
            <a:avLst/>
            <a:gdLst/>
            <a:ahLst/>
            <a:cxnLst/>
            <a:rect l="l" t="t" r="r" b="b"/>
            <a:pathLst>
              <a:path w="3513666" h="2566216">
                <a:moveTo>
                  <a:pt x="0" y="0"/>
                </a:moveTo>
                <a:lnTo>
                  <a:pt x="3513666" y="0"/>
                </a:lnTo>
                <a:lnTo>
                  <a:pt x="2861733" y="2548466"/>
                </a:lnTo>
                <a:lnTo>
                  <a:pt x="2872397" y="2566216"/>
                </a:lnTo>
                <a:lnTo>
                  <a:pt x="0" y="1850183"/>
                </a:lnTo>
                <a:close/>
              </a:path>
            </a:pathLst>
          </a:custGeom>
          <a:noFill/>
          <a:ln w="38100">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useBgFill="1">
        <p:nvSpPr>
          <p:cNvPr id="42" name="Rectangle 41">
            <a:extLst>
              <a:ext uri="{FF2B5EF4-FFF2-40B4-BE49-F238E27FC236}">
                <a16:creationId xmlns:a16="http://schemas.microsoft.com/office/drawing/2014/main" id="{38896A2C-228D-4C37-B4A4-2BD326E0B0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40000">
            <a:off x="-47722" y="2178565"/>
            <a:ext cx="3009377"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6225781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484311" y="685801"/>
            <a:ext cx="10018713" cy="964870"/>
          </a:xfrm>
        </p:spPr>
        <p:txBody>
          <a:bodyPr>
            <a:normAutofit/>
          </a:bodyPr>
          <a:lstStyle/>
          <a:p>
            <a:r>
              <a:rPr lang="fi-FI" dirty="0"/>
              <a:t>Koeryhmän käyttäytyminen</a:t>
            </a:r>
          </a:p>
        </p:txBody>
      </p:sp>
      <p:sp>
        <p:nvSpPr>
          <p:cNvPr id="3" name="Sisällön paikkamerkki 2"/>
          <p:cNvSpPr>
            <a:spLocks noGrp="1"/>
          </p:cNvSpPr>
          <p:nvPr>
            <p:ph idx="1"/>
          </p:nvPr>
        </p:nvSpPr>
        <p:spPr/>
        <p:txBody>
          <a:bodyPr>
            <a:normAutofit fontScale="92500" lnSpcReduction="10000"/>
          </a:bodyPr>
          <a:lstStyle/>
          <a:p>
            <a:pPr marL="0" indent="0">
              <a:buNone/>
            </a:pPr>
            <a:r>
              <a:rPr lang="fi-FI" dirty="0"/>
              <a:t>SUOMEN KENNELLIITON YLEISOHJE OSALLISTUMISOIKEUDESTA KOKEISIIN, KILPAILUIHIN JA TESTEIHIN hallituksen päätös 6.2.2020:</a:t>
            </a:r>
          </a:p>
          <a:p>
            <a:pPr marL="0" indent="0">
              <a:buNone/>
            </a:pPr>
            <a:r>
              <a:rPr lang="fi-FI" b="1" dirty="0"/>
              <a:t>(ote)</a:t>
            </a:r>
          </a:p>
          <a:p>
            <a:pPr marL="0" indent="0">
              <a:buNone/>
            </a:pPr>
            <a:r>
              <a:rPr lang="fi-FI" b="1" dirty="0"/>
              <a:t>” Koiranohjaajan on noudatettava tuomarin antamia ohjeita ja käyttäydyttävä moitteettomasti tuomaria, kokeen toimitsijoita, muita koiranomistajia, muita läsnäolijoita ja läsnä olevia koiria kohtaan. Kennelliiton rekisteröityjen sääntöjen mukaisesti Kennelliiton säännöt ja ohjeet velvoittavat Kennelliiton alaiseen toimintaan osallistujaa, oli hän jäsen tai ei.”</a:t>
            </a:r>
            <a:endParaRPr lang="fi-FI" dirty="0"/>
          </a:p>
          <a:p>
            <a:endParaRPr lang="fi-FI" dirty="0"/>
          </a:p>
        </p:txBody>
      </p:sp>
    </p:spTree>
    <p:extLst>
      <p:ext uri="{BB962C8B-B14F-4D97-AF65-F5344CB8AC3E}">
        <p14:creationId xmlns:p14="http://schemas.microsoft.com/office/powerpoint/2010/main" val="12194150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1484311" y="685801"/>
            <a:ext cx="10018713" cy="893617"/>
          </a:xfrm>
        </p:spPr>
        <p:txBody>
          <a:bodyPr/>
          <a:lstStyle/>
          <a:p>
            <a:r>
              <a:rPr lang="fi-FI" dirty="0"/>
              <a:t>Koeryhmän käyttäytyminen</a:t>
            </a:r>
          </a:p>
        </p:txBody>
      </p:sp>
      <p:sp>
        <p:nvSpPr>
          <p:cNvPr id="3" name="Sisällön paikkamerkki 2"/>
          <p:cNvSpPr>
            <a:spLocks noGrp="1"/>
          </p:cNvSpPr>
          <p:nvPr>
            <p:ph idx="1"/>
          </p:nvPr>
        </p:nvSpPr>
        <p:spPr>
          <a:xfrm>
            <a:off x="1484310" y="1721923"/>
            <a:ext cx="10018713" cy="4987635"/>
          </a:xfrm>
        </p:spPr>
        <p:txBody>
          <a:bodyPr>
            <a:normAutofit/>
          </a:bodyPr>
          <a:lstStyle/>
          <a:p>
            <a:r>
              <a:rPr lang="fi-FI" dirty="0"/>
              <a:t>Ajokeiden palkintotuomareiden ohjeissa sanotaan seuraavaa</a:t>
            </a:r>
          </a:p>
          <a:p>
            <a:pPr lvl="1">
              <a:buFont typeface="Arial" panose="020B0604020202020204" pitchFamily="34" charset="0"/>
              <a:buChar char="•"/>
            </a:pPr>
            <a:r>
              <a:rPr lang="fi-FI" dirty="0"/>
              <a:t>Kokeen aikana koiranohjaajan ja palkintotuomareiden välillä tulee vallita hyvä ja luottamuksellinen yhteishenki.</a:t>
            </a:r>
          </a:p>
          <a:p>
            <a:pPr lvl="1">
              <a:buFont typeface="Arial" panose="020B0604020202020204" pitchFamily="34" charset="0"/>
              <a:buChar char="•"/>
            </a:pPr>
            <a:r>
              <a:rPr lang="fi-FI" dirty="0"/>
              <a:t>Palkintotuomarin tulee suhtautua muihin ryhmän jäseniin ystävällisesti.</a:t>
            </a:r>
          </a:p>
          <a:p>
            <a:pPr lvl="1">
              <a:buFont typeface="Arial" panose="020B0604020202020204" pitchFamily="34" charset="0"/>
              <a:buChar char="•"/>
            </a:pPr>
            <a:r>
              <a:rPr lang="fi-FI" dirty="0"/>
              <a:t>Ryhmänjohtajalla mahdollisuus sulkea koira kokeesta koiranohjaajan esiintyessä hyvän tavan vastaisesti.</a:t>
            </a:r>
          </a:p>
          <a:p>
            <a:r>
              <a:rPr lang="fi-FI" dirty="0"/>
              <a:t>Ylituomarin velvollisuus SKL:n edustajana on puuttua asiaan ja tarvittaessa mainita koepöytäkirjassa sopimattomasta käytöksestä koetapahtumassa.</a:t>
            </a:r>
          </a:p>
          <a:p>
            <a:r>
              <a:rPr lang="fi-FI" b="1" dirty="0"/>
              <a:t>Kokeen jälkeisissä some-päivityksissä pitäisi myös muistaa hyvät tavat!</a:t>
            </a:r>
          </a:p>
        </p:txBody>
      </p:sp>
    </p:spTree>
    <p:extLst>
      <p:ext uri="{BB962C8B-B14F-4D97-AF65-F5344CB8AC3E}">
        <p14:creationId xmlns:p14="http://schemas.microsoft.com/office/powerpoint/2010/main" val="2301986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DCA8753-4452-4A8F-9156-1D5C52D39D99}"/>
              </a:ext>
            </a:extLst>
          </p:cNvPr>
          <p:cNvSpPr>
            <a:spLocks noGrp="1"/>
          </p:cNvSpPr>
          <p:nvPr>
            <p:ph type="title"/>
          </p:nvPr>
        </p:nvSpPr>
        <p:spPr>
          <a:xfrm>
            <a:off x="1484311" y="685801"/>
            <a:ext cx="10018713" cy="852714"/>
          </a:xfrm>
        </p:spPr>
        <p:txBody>
          <a:bodyPr/>
          <a:lstStyle/>
          <a:p>
            <a:r>
              <a:rPr lang="fi-FI" dirty="0"/>
              <a:t>Maastokortin täyttäminen</a:t>
            </a:r>
          </a:p>
        </p:txBody>
      </p:sp>
      <p:sp>
        <p:nvSpPr>
          <p:cNvPr id="3" name="Sisällön paikkamerkki 2">
            <a:extLst>
              <a:ext uri="{FF2B5EF4-FFF2-40B4-BE49-F238E27FC236}">
                <a16:creationId xmlns:a16="http://schemas.microsoft.com/office/drawing/2014/main" id="{49C13C1D-FDDC-4A03-B901-470B814E82B8}"/>
              </a:ext>
            </a:extLst>
          </p:cNvPr>
          <p:cNvSpPr>
            <a:spLocks noGrp="1"/>
          </p:cNvSpPr>
          <p:nvPr>
            <p:ph idx="1"/>
          </p:nvPr>
        </p:nvSpPr>
        <p:spPr/>
        <p:txBody>
          <a:bodyPr/>
          <a:lstStyle/>
          <a:p>
            <a:r>
              <a:rPr lang="fi-FI" dirty="0"/>
              <a:t>Hakuviivastolle merkitään</a:t>
            </a:r>
          </a:p>
          <a:p>
            <a:pPr lvl="1"/>
            <a:r>
              <a:rPr lang="fi-FI" dirty="0"/>
              <a:t>Koira ottaa yhteyttä ryhmään</a:t>
            </a:r>
          </a:p>
          <a:p>
            <a:pPr lvl="1"/>
            <a:r>
              <a:rPr lang="fi-FI" dirty="0"/>
              <a:t>Ryhmä ottaa yhteyttä koiraan</a:t>
            </a:r>
          </a:p>
          <a:p>
            <a:pPr lvl="1"/>
            <a:r>
              <a:rPr lang="fi-FI" dirty="0"/>
              <a:t>Paikantimesta mahdollisesti todettuja koiran etäisyyksiä ryhmästä</a:t>
            </a:r>
          </a:p>
          <a:p>
            <a:pPr lvl="1"/>
            <a:r>
              <a:rPr lang="fi-FI" dirty="0"/>
              <a:t>Yöjäljen löytyminen</a:t>
            </a:r>
          </a:p>
          <a:p>
            <a:pPr lvl="1"/>
            <a:r>
              <a:rPr lang="fi-FI" dirty="0"/>
              <a:t>Herättely/hakulöysyys ja sen laatu</a:t>
            </a:r>
          </a:p>
          <a:p>
            <a:pPr lvl="1"/>
            <a:r>
              <a:rPr lang="fi-FI" dirty="0"/>
              <a:t>Kaikki arvostelua tukevat havainnot</a:t>
            </a:r>
          </a:p>
        </p:txBody>
      </p:sp>
    </p:spTree>
    <p:extLst>
      <p:ext uri="{BB962C8B-B14F-4D97-AF65-F5344CB8AC3E}">
        <p14:creationId xmlns:p14="http://schemas.microsoft.com/office/powerpoint/2010/main" val="557457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CF767DD-3A3E-4B4A-A85B-9AA6B1061898}"/>
              </a:ext>
            </a:extLst>
          </p:cNvPr>
          <p:cNvSpPr>
            <a:spLocks noGrp="1"/>
          </p:cNvSpPr>
          <p:nvPr>
            <p:ph type="title"/>
          </p:nvPr>
        </p:nvSpPr>
        <p:spPr>
          <a:xfrm>
            <a:off x="1484311" y="685800"/>
            <a:ext cx="10018713" cy="881743"/>
          </a:xfrm>
        </p:spPr>
        <p:txBody>
          <a:bodyPr/>
          <a:lstStyle/>
          <a:p>
            <a:r>
              <a:rPr lang="fi-FI" dirty="0"/>
              <a:t>Maastokortin täyttäminen</a:t>
            </a:r>
          </a:p>
        </p:txBody>
      </p:sp>
      <p:sp>
        <p:nvSpPr>
          <p:cNvPr id="3" name="Sisällön paikkamerkki 2">
            <a:extLst>
              <a:ext uri="{FF2B5EF4-FFF2-40B4-BE49-F238E27FC236}">
                <a16:creationId xmlns:a16="http://schemas.microsoft.com/office/drawing/2014/main" id="{BA5498E6-4D0B-4B6E-B0E3-6FB14396640A}"/>
              </a:ext>
            </a:extLst>
          </p:cNvPr>
          <p:cNvSpPr>
            <a:spLocks noGrp="1"/>
          </p:cNvSpPr>
          <p:nvPr>
            <p:ph idx="1"/>
          </p:nvPr>
        </p:nvSpPr>
        <p:spPr>
          <a:xfrm>
            <a:off x="1484310" y="1866899"/>
            <a:ext cx="10018713" cy="3124201"/>
          </a:xfrm>
        </p:spPr>
        <p:txBody>
          <a:bodyPr/>
          <a:lstStyle/>
          <a:p>
            <a:r>
              <a:rPr lang="fi-FI" dirty="0"/>
              <a:t>Ajoviivastolle merkitään</a:t>
            </a:r>
          </a:p>
          <a:p>
            <a:pPr lvl="1"/>
            <a:r>
              <a:rPr lang="fi-FI" dirty="0"/>
              <a:t>Kaikki ajoerässä tapahtunut haukkuminen</a:t>
            </a:r>
          </a:p>
          <a:p>
            <a:pPr lvl="2"/>
            <a:r>
              <a:rPr lang="fi-FI" dirty="0"/>
              <a:t>Merkitään selvästi myös sellainen, mitä tuomari ei hyväksy eteneväksi ajoksi</a:t>
            </a:r>
          </a:p>
          <a:p>
            <a:pPr lvl="1"/>
            <a:r>
              <a:rPr lang="fi-FI" dirty="0"/>
              <a:t>Mikä osa ajosta on tapahtunut esteissä</a:t>
            </a:r>
          </a:p>
          <a:p>
            <a:pPr lvl="2"/>
            <a:r>
              <a:rPr lang="fi-FI" dirty="0"/>
              <a:t>Paikantimesta myös esteajon matkoja</a:t>
            </a:r>
          </a:p>
          <a:p>
            <a:pPr lvl="1"/>
            <a:r>
              <a:rPr lang="fi-FI" dirty="0"/>
              <a:t>Kaikki havainnot ajettavasta ja koirasta</a:t>
            </a:r>
          </a:p>
          <a:p>
            <a:pPr lvl="1"/>
            <a:r>
              <a:rPr lang="fi-FI" dirty="0"/>
              <a:t>Kaikki arvosteluun vaikuttavat havainnot</a:t>
            </a:r>
          </a:p>
        </p:txBody>
      </p:sp>
    </p:spTree>
    <p:extLst>
      <p:ext uri="{BB962C8B-B14F-4D97-AF65-F5344CB8AC3E}">
        <p14:creationId xmlns:p14="http://schemas.microsoft.com/office/powerpoint/2010/main" val="1060082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3F7D70C-3073-468C-B4AF-E77F569EEECD}"/>
              </a:ext>
            </a:extLst>
          </p:cNvPr>
          <p:cNvSpPr>
            <a:spLocks noGrp="1"/>
          </p:cNvSpPr>
          <p:nvPr>
            <p:ph type="title"/>
          </p:nvPr>
        </p:nvSpPr>
        <p:spPr>
          <a:xfrm>
            <a:off x="1484311" y="685801"/>
            <a:ext cx="10018713" cy="852714"/>
          </a:xfrm>
        </p:spPr>
        <p:txBody>
          <a:bodyPr>
            <a:normAutofit/>
          </a:bodyPr>
          <a:lstStyle/>
          <a:p>
            <a:r>
              <a:rPr lang="fi-FI" sz="4800" dirty="0"/>
              <a:t>Hakunumero</a:t>
            </a:r>
          </a:p>
        </p:txBody>
      </p:sp>
      <p:sp>
        <p:nvSpPr>
          <p:cNvPr id="3" name="Sisällön paikkamerkki 2">
            <a:extLst>
              <a:ext uri="{FF2B5EF4-FFF2-40B4-BE49-F238E27FC236}">
                <a16:creationId xmlns:a16="http://schemas.microsoft.com/office/drawing/2014/main" id="{5DBC429D-6AA4-4D5E-8AAF-D9EDD877AA04}"/>
              </a:ext>
            </a:extLst>
          </p:cNvPr>
          <p:cNvSpPr>
            <a:spLocks noGrp="1"/>
          </p:cNvSpPr>
          <p:nvPr>
            <p:ph idx="1"/>
          </p:nvPr>
        </p:nvSpPr>
        <p:spPr/>
        <p:txBody>
          <a:bodyPr>
            <a:noAutofit/>
          </a:bodyPr>
          <a:lstStyle/>
          <a:p>
            <a:r>
              <a:rPr lang="fi-FI" sz="4000" dirty="0">
                <a:latin typeface="Times New Roman" panose="02020603050405020304" pitchFamily="18" charset="0"/>
                <a:cs typeface="Times New Roman" panose="02020603050405020304" pitchFamily="18" charset="0"/>
              </a:rPr>
              <a:t>Kaksiosainen arviointi</a:t>
            </a:r>
          </a:p>
          <a:p>
            <a:pPr lvl="1"/>
            <a:r>
              <a:rPr lang="fi-FI" sz="3200" dirty="0">
                <a:latin typeface="Times New Roman" panose="02020603050405020304" pitchFamily="18" charset="0"/>
                <a:cs typeface="Times New Roman" panose="02020603050405020304" pitchFamily="18" charset="0"/>
              </a:rPr>
              <a:t>Jäljettömän maaston haku 1-5 pistettä</a:t>
            </a:r>
          </a:p>
          <a:p>
            <a:pPr lvl="2"/>
            <a:r>
              <a:rPr lang="fi-FI" sz="3200" dirty="0">
                <a:latin typeface="Times New Roman" panose="02020603050405020304" pitchFamily="18" charset="0"/>
                <a:cs typeface="Times New Roman" panose="02020603050405020304" pitchFamily="18" charset="0"/>
              </a:rPr>
              <a:t>Merkittävä apusarakkeeseen aina kun mahdollista</a:t>
            </a:r>
          </a:p>
          <a:p>
            <a:pPr lvl="1"/>
            <a:r>
              <a:rPr lang="fi-FI" sz="3200" dirty="0">
                <a:latin typeface="Times New Roman" panose="02020603050405020304" pitchFamily="18" charset="0"/>
                <a:cs typeface="Times New Roman" panose="02020603050405020304" pitchFamily="18" charset="0"/>
              </a:rPr>
              <a:t>Yöjälkityöskentely 1-5 pistettä</a:t>
            </a:r>
          </a:p>
          <a:p>
            <a:pPr lvl="2"/>
            <a:r>
              <a:rPr lang="fi-FI" sz="3200" dirty="0">
                <a:latin typeface="Times New Roman" panose="02020603050405020304" pitchFamily="18" charset="0"/>
                <a:cs typeface="Times New Roman" panose="02020603050405020304" pitchFamily="18" charset="0"/>
              </a:rPr>
              <a:t>Merkittävä apusarakkeeseen aina kun mahdollista</a:t>
            </a:r>
          </a:p>
        </p:txBody>
      </p:sp>
    </p:spTree>
    <p:extLst>
      <p:ext uri="{BB962C8B-B14F-4D97-AF65-F5344CB8AC3E}">
        <p14:creationId xmlns:p14="http://schemas.microsoft.com/office/powerpoint/2010/main" val="3371493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C84F8B9-F721-4728-B77D-2E57C908C624}"/>
              </a:ext>
            </a:extLst>
          </p:cNvPr>
          <p:cNvSpPr>
            <a:spLocks noGrp="1"/>
          </p:cNvSpPr>
          <p:nvPr>
            <p:ph type="title"/>
          </p:nvPr>
        </p:nvSpPr>
        <p:spPr>
          <a:xfrm>
            <a:off x="1484311" y="685800"/>
            <a:ext cx="10018713" cy="765629"/>
          </a:xfrm>
        </p:spPr>
        <p:txBody>
          <a:bodyPr/>
          <a:lstStyle/>
          <a:p>
            <a:r>
              <a:rPr lang="fi-FI" dirty="0"/>
              <a:t>Hakunumero</a:t>
            </a:r>
          </a:p>
        </p:txBody>
      </p:sp>
      <p:sp>
        <p:nvSpPr>
          <p:cNvPr id="3" name="Sisällön paikkamerkki 2">
            <a:extLst>
              <a:ext uri="{FF2B5EF4-FFF2-40B4-BE49-F238E27FC236}">
                <a16:creationId xmlns:a16="http://schemas.microsoft.com/office/drawing/2014/main" id="{ABB72D7D-AA7F-43F0-B10A-5B173852885B}"/>
              </a:ext>
            </a:extLst>
          </p:cNvPr>
          <p:cNvSpPr>
            <a:spLocks noGrp="1"/>
          </p:cNvSpPr>
          <p:nvPr>
            <p:ph idx="1"/>
          </p:nvPr>
        </p:nvSpPr>
        <p:spPr>
          <a:xfrm>
            <a:off x="1484311" y="1582057"/>
            <a:ext cx="10018713" cy="4862286"/>
          </a:xfrm>
        </p:spPr>
        <p:txBody>
          <a:bodyPr/>
          <a:lstStyle/>
          <a:p>
            <a:r>
              <a:rPr lang="fi-FI" dirty="0"/>
              <a:t>Ensisijaisesti arvioidaan koiran työskentelyn laatua</a:t>
            </a:r>
          </a:p>
          <a:p>
            <a:pPr lvl="1"/>
            <a:r>
              <a:rPr lang="fi-FI" dirty="0"/>
              <a:t>Aika on yksi tärkeä osatekijä, mutta ei ainoa</a:t>
            </a:r>
          </a:p>
          <a:p>
            <a:r>
              <a:rPr lang="fi-FI" dirty="0"/>
              <a:t>Haun kestoon vaikuttaa oleellisesti olosuhteet ja jäniskanta</a:t>
            </a:r>
          </a:p>
          <a:p>
            <a:pPr lvl="1"/>
            <a:r>
              <a:rPr lang="fi-FI" dirty="0"/>
              <a:t>Tilastot osoittavat, että hakujen pituuksissa on selvät alueelliset erot, jotka eivät johdu koirien tasoeroista</a:t>
            </a:r>
          </a:p>
          <a:p>
            <a:pPr lvl="1"/>
            <a:r>
              <a:rPr lang="fi-FI" dirty="0"/>
              <a:t>Hakunumeron tulee kuvata koiran ominaisuuksia, ei maaston</a:t>
            </a:r>
          </a:p>
        </p:txBody>
      </p:sp>
    </p:spTree>
    <p:extLst>
      <p:ext uri="{BB962C8B-B14F-4D97-AF65-F5344CB8AC3E}">
        <p14:creationId xmlns:p14="http://schemas.microsoft.com/office/powerpoint/2010/main" val="2477313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875B05F-406A-4053-9DC2-802E7AF5127E}"/>
              </a:ext>
            </a:extLst>
          </p:cNvPr>
          <p:cNvSpPr>
            <a:spLocks noGrp="1"/>
          </p:cNvSpPr>
          <p:nvPr>
            <p:ph type="title"/>
          </p:nvPr>
        </p:nvSpPr>
        <p:spPr>
          <a:xfrm>
            <a:off x="1484311" y="685800"/>
            <a:ext cx="10018713" cy="780143"/>
          </a:xfrm>
        </p:spPr>
        <p:txBody>
          <a:bodyPr/>
          <a:lstStyle/>
          <a:p>
            <a:r>
              <a:rPr lang="fi-FI" dirty="0"/>
              <a:t>Hakunumero</a:t>
            </a:r>
          </a:p>
        </p:txBody>
      </p:sp>
      <p:sp>
        <p:nvSpPr>
          <p:cNvPr id="3" name="Sisällön paikkamerkki 2">
            <a:extLst>
              <a:ext uri="{FF2B5EF4-FFF2-40B4-BE49-F238E27FC236}">
                <a16:creationId xmlns:a16="http://schemas.microsoft.com/office/drawing/2014/main" id="{D9E8976D-7A61-4403-ADAE-5DABEF702A48}"/>
              </a:ext>
            </a:extLst>
          </p:cNvPr>
          <p:cNvSpPr>
            <a:spLocks noGrp="1"/>
          </p:cNvSpPr>
          <p:nvPr>
            <p:ph idx="1"/>
          </p:nvPr>
        </p:nvSpPr>
        <p:spPr>
          <a:xfrm>
            <a:off x="1484310" y="1582057"/>
            <a:ext cx="10018713" cy="4876800"/>
          </a:xfrm>
        </p:spPr>
        <p:txBody>
          <a:bodyPr/>
          <a:lstStyle/>
          <a:p>
            <a:r>
              <a:rPr lang="fi-FI" sz="3200" dirty="0"/>
              <a:t>Sääntö sanoo: ”Nopeaa jäniksen jalkeille saantia on yleensä pidettävä tehokkaan haun merkkinä”</a:t>
            </a:r>
          </a:p>
          <a:p>
            <a:r>
              <a:rPr lang="fi-FI" sz="3200" dirty="0"/>
              <a:t>Sääntö ei määrittele aikarajoja</a:t>
            </a:r>
          </a:p>
          <a:p>
            <a:pPr lvl="1"/>
            <a:r>
              <a:rPr lang="fi-FI" sz="2800" dirty="0"/>
              <a:t>Aika täytyy suhteuttaa olosuhteisiin</a:t>
            </a:r>
          </a:p>
          <a:p>
            <a:pPr lvl="1"/>
            <a:r>
              <a:rPr lang="fi-FI" sz="2800" dirty="0"/>
              <a:t>Tilastot osoittavat, että jäniskannalla on merkittävä vaikutus haun kestoon</a:t>
            </a:r>
          </a:p>
          <a:p>
            <a:pPr lvl="1"/>
            <a:endParaRPr lang="fi-FI" dirty="0"/>
          </a:p>
        </p:txBody>
      </p:sp>
    </p:spTree>
    <p:extLst>
      <p:ext uri="{BB962C8B-B14F-4D97-AF65-F5344CB8AC3E}">
        <p14:creationId xmlns:p14="http://schemas.microsoft.com/office/powerpoint/2010/main" val="3268268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AFD3EB0-C703-43EE-B4E7-50E0A3964377}"/>
              </a:ext>
            </a:extLst>
          </p:cNvPr>
          <p:cNvSpPr>
            <a:spLocks noGrp="1"/>
          </p:cNvSpPr>
          <p:nvPr>
            <p:ph type="title"/>
          </p:nvPr>
        </p:nvSpPr>
        <p:spPr>
          <a:xfrm>
            <a:off x="1484310" y="366486"/>
            <a:ext cx="10018713" cy="649514"/>
          </a:xfrm>
        </p:spPr>
        <p:txBody>
          <a:bodyPr>
            <a:normAutofit fontScale="90000"/>
          </a:bodyPr>
          <a:lstStyle/>
          <a:p>
            <a:r>
              <a:rPr lang="fi-FI" dirty="0"/>
              <a:t>Esimerkkejä</a:t>
            </a:r>
          </a:p>
        </p:txBody>
      </p:sp>
      <p:sp>
        <p:nvSpPr>
          <p:cNvPr id="3" name="Sisällön paikkamerkki 2">
            <a:extLst>
              <a:ext uri="{FF2B5EF4-FFF2-40B4-BE49-F238E27FC236}">
                <a16:creationId xmlns:a16="http://schemas.microsoft.com/office/drawing/2014/main" id="{963CFB00-993D-4293-A5B3-E3CE52F87DD1}"/>
              </a:ext>
            </a:extLst>
          </p:cNvPr>
          <p:cNvSpPr>
            <a:spLocks noGrp="1"/>
          </p:cNvSpPr>
          <p:nvPr>
            <p:ph idx="1"/>
          </p:nvPr>
        </p:nvSpPr>
        <p:spPr>
          <a:xfrm>
            <a:off x="1484310" y="1407886"/>
            <a:ext cx="10018713" cy="5199742"/>
          </a:xfrm>
        </p:spPr>
        <p:txBody>
          <a:bodyPr>
            <a:normAutofit/>
          </a:bodyPr>
          <a:lstStyle/>
          <a:p>
            <a:r>
              <a:rPr lang="fi-FI" sz="2800" dirty="0"/>
              <a:t>Milloin ajallisesti pitkästä hausta voi antaa korkean numeron?</a:t>
            </a:r>
          </a:p>
          <a:p>
            <a:pPr lvl="1"/>
            <a:r>
              <a:rPr lang="fi-FI" dirty="0"/>
              <a:t>Koiran työskentely </a:t>
            </a:r>
            <a:r>
              <a:rPr lang="fi-FI" sz="2800" dirty="0">
                <a:highlight>
                  <a:srgbClr val="00FF00"/>
                </a:highlight>
              </a:rPr>
              <a:t>ilman</a:t>
            </a:r>
            <a:r>
              <a:rPr lang="fi-FI" sz="3200" dirty="0">
                <a:highlight>
                  <a:srgbClr val="00FF00"/>
                </a:highlight>
              </a:rPr>
              <a:t> </a:t>
            </a:r>
            <a:r>
              <a:rPr lang="fi-FI" sz="2800" dirty="0">
                <a:highlight>
                  <a:srgbClr val="00FF00"/>
                </a:highlight>
              </a:rPr>
              <a:t>yöjälkeä</a:t>
            </a:r>
            <a:r>
              <a:rPr lang="fi-FI" sz="3200" dirty="0">
                <a:highlight>
                  <a:srgbClr val="00FF00"/>
                </a:highlight>
              </a:rPr>
              <a:t> </a:t>
            </a:r>
            <a:r>
              <a:rPr lang="fi-FI" dirty="0"/>
              <a:t>täyttää sääntökirjan vaatimukset ja on erinomaista</a:t>
            </a:r>
          </a:p>
          <a:p>
            <a:pPr lvl="2"/>
            <a:r>
              <a:rPr lang="fi-FI" dirty="0"/>
              <a:t>Koira liikkuu sopivan laajasti ja järkevästi</a:t>
            </a:r>
          </a:p>
          <a:p>
            <a:pPr lvl="2"/>
            <a:r>
              <a:rPr lang="fi-FI" dirty="0"/>
              <a:t>Työskentely itsenäistä, määrätietoista ja tarmokasta</a:t>
            </a:r>
          </a:p>
          <a:p>
            <a:pPr lvl="2"/>
            <a:r>
              <a:rPr lang="fi-FI" dirty="0"/>
              <a:t>Hyvä yhteistyö kuljettajan kanssa</a:t>
            </a:r>
          </a:p>
          <a:p>
            <a:pPr lvl="2"/>
            <a:r>
              <a:rPr lang="fi-FI" dirty="0"/>
              <a:t>Tuomarit toteavat, että </a:t>
            </a:r>
            <a:r>
              <a:rPr lang="fi-FI" sz="2400" dirty="0">
                <a:highlight>
                  <a:srgbClr val="00FF00"/>
                </a:highlight>
              </a:rPr>
              <a:t>olosuhteista johtuen</a:t>
            </a:r>
            <a:r>
              <a:rPr lang="fi-FI" sz="2400" dirty="0"/>
              <a:t> </a:t>
            </a:r>
            <a:r>
              <a:rPr lang="fi-FI" dirty="0"/>
              <a:t>yöjäljen löytyminen vie kauan</a:t>
            </a:r>
          </a:p>
          <a:p>
            <a:pPr marL="914400" lvl="2" indent="0">
              <a:buNone/>
            </a:pPr>
            <a:r>
              <a:rPr lang="fi-FI" sz="3600" dirty="0">
                <a:highlight>
                  <a:srgbClr val="00FF00"/>
                </a:highlight>
              </a:rPr>
              <a:t>JA</a:t>
            </a:r>
          </a:p>
          <a:p>
            <a:pPr lvl="1"/>
            <a:r>
              <a:rPr lang="fi-FI" dirty="0">
                <a:highlight>
                  <a:srgbClr val="00FF00"/>
                </a:highlight>
              </a:rPr>
              <a:t>Työskentely yöjäljellä on tehokasta</a:t>
            </a:r>
          </a:p>
          <a:p>
            <a:pPr marL="1371600" lvl="3" indent="0">
              <a:buNone/>
            </a:pPr>
            <a:endParaRPr lang="fi-FI" dirty="0"/>
          </a:p>
          <a:p>
            <a:pPr lvl="2"/>
            <a:endParaRPr lang="fi-FI" dirty="0"/>
          </a:p>
          <a:p>
            <a:pPr lvl="1"/>
            <a:endParaRPr lang="fi-FI" dirty="0"/>
          </a:p>
        </p:txBody>
      </p:sp>
    </p:spTree>
    <p:extLst>
      <p:ext uri="{BB962C8B-B14F-4D97-AF65-F5344CB8AC3E}">
        <p14:creationId xmlns:p14="http://schemas.microsoft.com/office/powerpoint/2010/main" val="1093131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08D2478-FA89-4161-9F24-BA9744E028DF}"/>
              </a:ext>
            </a:extLst>
          </p:cNvPr>
          <p:cNvSpPr>
            <a:spLocks noGrp="1"/>
          </p:cNvSpPr>
          <p:nvPr>
            <p:ph type="title"/>
          </p:nvPr>
        </p:nvSpPr>
        <p:spPr>
          <a:xfrm>
            <a:off x="1484311" y="685800"/>
            <a:ext cx="10018713" cy="780143"/>
          </a:xfrm>
        </p:spPr>
        <p:txBody>
          <a:bodyPr/>
          <a:lstStyle/>
          <a:p>
            <a:r>
              <a:rPr lang="fi-FI" dirty="0"/>
              <a:t>Esimerkkejä</a:t>
            </a:r>
          </a:p>
        </p:txBody>
      </p:sp>
      <p:sp>
        <p:nvSpPr>
          <p:cNvPr id="3" name="Sisällön paikkamerkki 2">
            <a:extLst>
              <a:ext uri="{FF2B5EF4-FFF2-40B4-BE49-F238E27FC236}">
                <a16:creationId xmlns:a16="http://schemas.microsoft.com/office/drawing/2014/main" id="{910091F7-D9AC-4BD5-BAAC-ABB3BDABF245}"/>
              </a:ext>
            </a:extLst>
          </p:cNvPr>
          <p:cNvSpPr>
            <a:spLocks noGrp="1"/>
          </p:cNvSpPr>
          <p:nvPr>
            <p:ph idx="1"/>
          </p:nvPr>
        </p:nvSpPr>
        <p:spPr>
          <a:xfrm>
            <a:off x="1484310" y="1857829"/>
            <a:ext cx="10018713" cy="4644571"/>
          </a:xfrm>
        </p:spPr>
        <p:txBody>
          <a:bodyPr/>
          <a:lstStyle/>
          <a:p>
            <a:r>
              <a:rPr lang="fi-FI" dirty="0"/>
              <a:t>Jos koira on haluton työskentelemään</a:t>
            </a:r>
          </a:p>
          <a:p>
            <a:r>
              <a:rPr lang="fi-FI" dirty="0"/>
              <a:t>Jos koiralla on vaikeuksia irrota ryhmästä</a:t>
            </a:r>
          </a:p>
          <a:p>
            <a:pPr marL="0" indent="0">
              <a:buNone/>
            </a:pPr>
            <a:r>
              <a:rPr lang="fi-FI" sz="3600" dirty="0"/>
              <a:t>Se ei voi saada korkeaa numeroa lyhyestäkään hausta</a:t>
            </a:r>
          </a:p>
        </p:txBody>
      </p:sp>
    </p:spTree>
    <p:extLst>
      <p:ext uri="{BB962C8B-B14F-4D97-AF65-F5344CB8AC3E}">
        <p14:creationId xmlns:p14="http://schemas.microsoft.com/office/powerpoint/2010/main" val="3587611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E19A0D5-8786-4154-88D4-7496B89FD0B3}"/>
              </a:ext>
            </a:extLst>
          </p:cNvPr>
          <p:cNvSpPr>
            <a:spLocks noGrp="1"/>
          </p:cNvSpPr>
          <p:nvPr>
            <p:ph type="title"/>
          </p:nvPr>
        </p:nvSpPr>
        <p:spPr>
          <a:xfrm>
            <a:off x="1484311" y="685800"/>
            <a:ext cx="10018713" cy="867229"/>
          </a:xfrm>
        </p:spPr>
        <p:txBody>
          <a:bodyPr/>
          <a:lstStyle/>
          <a:p>
            <a:r>
              <a:rPr lang="fi-FI" dirty="0"/>
              <a:t>Sorkkaeläimen ajo</a:t>
            </a:r>
          </a:p>
        </p:txBody>
      </p:sp>
      <p:sp>
        <p:nvSpPr>
          <p:cNvPr id="3" name="Sisällön paikkamerkki 2">
            <a:extLst>
              <a:ext uri="{FF2B5EF4-FFF2-40B4-BE49-F238E27FC236}">
                <a16:creationId xmlns:a16="http://schemas.microsoft.com/office/drawing/2014/main" id="{6F6F92D6-4D8F-47FD-B7DC-89781ECF3397}"/>
              </a:ext>
            </a:extLst>
          </p:cNvPr>
          <p:cNvSpPr>
            <a:spLocks noGrp="1"/>
          </p:cNvSpPr>
          <p:nvPr>
            <p:ph idx="1"/>
          </p:nvPr>
        </p:nvSpPr>
        <p:spPr/>
        <p:txBody>
          <a:bodyPr/>
          <a:lstStyle/>
          <a:p>
            <a:r>
              <a:rPr lang="fi-FI" dirty="0"/>
              <a:t>Ajokokeessa yhtäjaksoinen 30 min sorkkaeläimen ajo johtaa sulkemiseen</a:t>
            </a:r>
          </a:p>
          <a:p>
            <a:pPr lvl="1"/>
            <a:r>
              <a:rPr lang="fi-FI" dirty="0"/>
              <a:t>Ei tarvitse koko ajan olla kiinteää haukkuen tapahtuvaa ajoa, jos koiran todetaan työskentelevän sorkkaeläimen jäljellä</a:t>
            </a:r>
          </a:p>
          <a:p>
            <a:pPr lvl="1"/>
            <a:r>
              <a:rPr lang="fi-FI" dirty="0"/>
              <a:t>Toteamiseen voi käyttää paikanninta apuvälineenä</a:t>
            </a:r>
          </a:p>
          <a:p>
            <a:pPr marL="914400" lvl="2" indent="0">
              <a:buNone/>
            </a:pPr>
            <a:endParaRPr lang="fi-FI" dirty="0"/>
          </a:p>
        </p:txBody>
      </p:sp>
    </p:spTree>
    <p:extLst>
      <p:ext uri="{BB962C8B-B14F-4D97-AF65-F5344CB8AC3E}">
        <p14:creationId xmlns:p14="http://schemas.microsoft.com/office/powerpoint/2010/main" val="4209310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DFA6F9C-CE13-4E1F-B112-B7760AB3951B}"/>
              </a:ext>
            </a:extLst>
          </p:cNvPr>
          <p:cNvSpPr>
            <a:spLocks noGrp="1"/>
          </p:cNvSpPr>
          <p:nvPr>
            <p:ph type="title"/>
          </p:nvPr>
        </p:nvSpPr>
        <p:spPr>
          <a:xfrm>
            <a:off x="1484311" y="685800"/>
            <a:ext cx="10018713" cy="968829"/>
          </a:xfrm>
        </p:spPr>
        <p:txBody>
          <a:bodyPr/>
          <a:lstStyle/>
          <a:p>
            <a:r>
              <a:rPr lang="fi-FI" dirty="0"/>
              <a:t>Sorkkaeläimen ajo</a:t>
            </a:r>
          </a:p>
        </p:txBody>
      </p:sp>
      <p:sp>
        <p:nvSpPr>
          <p:cNvPr id="3" name="Sisällön paikkamerkki 2">
            <a:extLst>
              <a:ext uri="{FF2B5EF4-FFF2-40B4-BE49-F238E27FC236}">
                <a16:creationId xmlns:a16="http://schemas.microsoft.com/office/drawing/2014/main" id="{61536C43-FBCB-4A81-A649-1CF7095F67CE}"/>
              </a:ext>
            </a:extLst>
          </p:cNvPr>
          <p:cNvSpPr>
            <a:spLocks noGrp="1"/>
          </p:cNvSpPr>
          <p:nvPr>
            <p:ph idx="1"/>
          </p:nvPr>
        </p:nvSpPr>
        <p:spPr/>
        <p:txBody>
          <a:bodyPr>
            <a:normAutofit/>
          </a:bodyPr>
          <a:lstStyle/>
          <a:p>
            <a:r>
              <a:rPr lang="fi-FI" sz="3200" dirty="0"/>
              <a:t>Jos koira saadaan kytkettyä ennen 30 min täyttymistä, kiinniottamisen ja siirtymisen aikana haku- tai ajoaika kuluu</a:t>
            </a:r>
          </a:p>
          <a:p>
            <a:r>
              <a:rPr lang="fi-FI" dirty="0"/>
              <a:t>Koiranohjaaja ei voi päättää irtilaskupaikkaa, koska kyseessä ei ole kohtuuton häiriö</a:t>
            </a:r>
          </a:p>
        </p:txBody>
      </p:sp>
    </p:spTree>
    <p:extLst>
      <p:ext uri="{BB962C8B-B14F-4D97-AF65-F5344CB8AC3E}">
        <p14:creationId xmlns:p14="http://schemas.microsoft.com/office/powerpoint/2010/main" val="4010500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2659BBD-4D1A-4139-BC47-F1B5A9DB68F4}"/>
              </a:ext>
            </a:extLst>
          </p:cNvPr>
          <p:cNvSpPr>
            <a:spLocks noGrp="1"/>
          </p:cNvSpPr>
          <p:nvPr>
            <p:ph type="title"/>
          </p:nvPr>
        </p:nvSpPr>
        <p:spPr>
          <a:xfrm>
            <a:off x="1484311" y="685801"/>
            <a:ext cx="10018713" cy="852714"/>
          </a:xfrm>
        </p:spPr>
        <p:txBody>
          <a:bodyPr/>
          <a:lstStyle/>
          <a:p>
            <a:r>
              <a:rPr lang="fi-FI" dirty="0"/>
              <a:t>Koeryhmän toiminta</a:t>
            </a:r>
          </a:p>
        </p:txBody>
      </p:sp>
      <p:sp>
        <p:nvSpPr>
          <p:cNvPr id="3" name="Sisällön paikkamerkki 2">
            <a:extLst>
              <a:ext uri="{FF2B5EF4-FFF2-40B4-BE49-F238E27FC236}">
                <a16:creationId xmlns:a16="http://schemas.microsoft.com/office/drawing/2014/main" id="{0056A20E-AA80-41DF-B9D5-12764EE1DBDB}"/>
              </a:ext>
            </a:extLst>
          </p:cNvPr>
          <p:cNvSpPr>
            <a:spLocks noGrp="1"/>
          </p:cNvSpPr>
          <p:nvPr>
            <p:ph idx="1"/>
          </p:nvPr>
        </p:nvSpPr>
        <p:spPr>
          <a:xfrm>
            <a:off x="1484310" y="1814285"/>
            <a:ext cx="10018713" cy="4357914"/>
          </a:xfrm>
        </p:spPr>
        <p:txBody>
          <a:bodyPr>
            <a:normAutofit/>
          </a:bodyPr>
          <a:lstStyle/>
          <a:p>
            <a:r>
              <a:rPr lang="fi-FI" sz="2800" dirty="0"/>
              <a:t>Ryhmän tulee jakautua ”passipaikoille”</a:t>
            </a:r>
          </a:p>
          <a:p>
            <a:r>
              <a:rPr lang="fi-FI" sz="2800" dirty="0"/>
              <a:t>Pyritään saamaan mahdollisimman paljon havaintoja ajettavasta ja koirasta</a:t>
            </a:r>
          </a:p>
          <a:p>
            <a:pPr lvl="1"/>
            <a:r>
              <a:rPr lang="fi-FI" sz="3200" dirty="0"/>
              <a:t>Sääntö sanoo: </a:t>
            </a:r>
          </a:p>
          <a:p>
            <a:pPr lvl="2"/>
            <a:r>
              <a:rPr lang="fi-FI" sz="2800" dirty="0"/>
              <a:t>”Tuomarin on pyrittävä näkemään ajettava sekä koira”</a:t>
            </a:r>
          </a:p>
          <a:p>
            <a:pPr lvl="2"/>
            <a:r>
              <a:rPr lang="fi-FI" sz="2800" dirty="0"/>
              <a:t>”Hyvän metsästyskoiran ajotapa on sellainen, että ajettavasta saadaan usein näköhavaintoja”</a:t>
            </a:r>
          </a:p>
        </p:txBody>
      </p:sp>
    </p:spTree>
    <p:extLst>
      <p:ext uri="{BB962C8B-B14F-4D97-AF65-F5344CB8AC3E}">
        <p14:creationId xmlns:p14="http://schemas.microsoft.com/office/powerpoint/2010/main" val="500715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Parallaksi">
  <a:themeElements>
    <a:clrScheme name="Parallaksi">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ksi">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ksi">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otalTime>281</TotalTime>
  <Words>473</Words>
  <Application>Microsoft Office PowerPoint</Application>
  <PresentationFormat>Laajakuva</PresentationFormat>
  <Paragraphs>72</Paragraphs>
  <Slides>13</Slides>
  <Notes>0</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13</vt:i4>
      </vt:variant>
    </vt:vector>
  </HeadingPairs>
  <TitlesOfParts>
    <vt:vector size="17" baseType="lpstr">
      <vt:lpstr>Arial</vt:lpstr>
      <vt:lpstr>Corbel</vt:lpstr>
      <vt:lpstr>Times New Roman</vt:lpstr>
      <vt:lpstr>1_Parallaksi</vt:lpstr>
      <vt:lpstr>Muistettavaa</vt:lpstr>
      <vt:lpstr>Hakunumero</vt:lpstr>
      <vt:lpstr>Hakunumero</vt:lpstr>
      <vt:lpstr>Hakunumero</vt:lpstr>
      <vt:lpstr>Esimerkkejä</vt:lpstr>
      <vt:lpstr>Esimerkkejä</vt:lpstr>
      <vt:lpstr>Sorkkaeläimen ajo</vt:lpstr>
      <vt:lpstr>Sorkkaeläimen ajo</vt:lpstr>
      <vt:lpstr>Koeryhmän toiminta</vt:lpstr>
      <vt:lpstr>Koeryhmän käyttäytyminen</vt:lpstr>
      <vt:lpstr>Koeryhmän käyttäytyminen</vt:lpstr>
      <vt:lpstr>Maastokortin täyttäminen</vt:lpstr>
      <vt:lpstr>Maastokortin täyttäminen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Muistettavaa</dc:title>
  <dc:creator>Mika Elgland</dc:creator>
  <cp:lastModifiedBy>Mika Elgland</cp:lastModifiedBy>
  <cp:revision>24</cp:revision>
  <dcterms:created xsi:type="dcterms:W3CDTF">2020-02-20T05:37:28Z</dcterms:created>
  <dcterms:modified xsi:type="dcterms:W3CDTF">2020-05-06T17:35:56Z</dcterms:modified>
</cp:coreProperties>
</file>