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3" r:id="rId4"/>
    <p:sldId id="265" r:id="rId5"/>
    <p:sldId id="264" r:id="rId6"/>
    <p:sldId id="266" r:id="rId7"/>
    <p:sldId id="267" r:id="rId8"/>
    <p:sldId id="268" r:id="rId9"/>
    <p:sldId id="269" r:id="rId10"/>
    <p:sldId id="270" r:id="rId11"/>
    <p:sldId id="271" r:id="rId12"/>
    <p:sldId id="27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letusosa" id="{38E954AA-B5BB-4BB9-B26E-F15B782E4694}">
          <p14:sldIdLst>
            <p14:sldId id="256"/>
            <p14:sldId id="262"/>
            <p14:sldId id="263"/>
            <p14:sldId id="265"/>
            <p14:sldId id="264"/>
            <p14:sldId id="266"/>
            <p14:sldId id="267"/>
            <p14:sldId id="268"/>
            <p14:sldId id="269"/>
            <p14:sldId id="270"/>
            <p14:sldId id="271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900" y="72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dirty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dirty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koiratietokanta.fi/pitkakoe/index.ph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1BD3CE01-31C9-4C2F-9627-6FE330FE87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6F1D240-778A-43A0-B2DB-5E3ADA5E37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959101" y="-4763"/>
            <a:ext cx="5014912" cy="6862763"/>
            <a:chOff x="2928938" y="-4763"/>
            <a:chExt cx="5014912" cy="6862763"/>
          </a:xfrm>
        </p:grpSpPr>
        <p:sp>
          <p:nvSpPr>
            <p:cNvPr id="30" name="Freeform 6">
              <a:extLst>
                <a:ext uri="{FF2B5EF4-FFF2-40B4-BE49-F238E27FC236}">
                  <a16:creationId xmlns:a16="http://schemas.microsoft.com/office/drawing/2014/main" id="{A3EF41D8-A4E7-496C-8046-3445D01889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31" name="Freeform 7">
              <a:extLst>
                <a:ext uri="{FF2B5EF4-FFF2-40B4-BE49-F238E27FC236}">
                  <a16:creationId xmlns:a16="http://schemas.microsoft.com/office/drawing/2014/main" id="{DD160E48-06A1-4331-BF68-25EC854EEE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32" name="Freeform 9">
              <a:extLst>
                <a:ext uri="{FF2B5EF4-FFF2-40B4-BE49-F238E27FC236}">
                  <a16:creationId xmlns:a16="http://schemas.microsoft.com/office/drawing/2014/main" id="{76833E62-F657-49D3-9126-E099EEE454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33" name="Freeform 10">
              <a:extLst>
                <a:ext uri="{FF2B5EF4-FFF2-40B4-BE49-F238E27FC236}">
                  <a16:creationId xmlns:a16="http://schemas.microsoft.com/office/drawing/2014/main" id="{0311BA35-DCA9-473A-8291-7A77C1D290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34" name="Freeform 11">
              <a:extLst>
                <a:ext uri="{FF2B5EF4-FFF2-40B4-BE49-F238E27FC236}">
                  <a16:creationId xmlns:a16="http://schemas.microsoft.com/office/drawing/2014/main" id="{6F189998-2230-4358-9D2D-E8CD8DB56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35" name="Freeform 12">
              <a:extLst>
                <a:ext uri="{FF2B5EF4-FFF2-40B4-BE49-F238E27FC236}">
                  <a16:creationId xmlns:a16="http://schemas.microsoft.com/office/drawing/2014/main" id="{07D8BEA6-2252-4BCC-BEED-6FAD15D525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A721706-CE3D-4FD7-AE1E-648D8631D8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8840" y="2372881"/>
            <a:ext cx="5370509" cy="1056119"/>
          </a:xfrm>
        </p:spPr>
        <p:txBody>
          <a:bodyPr>
            <a:normAutofit fontScale="90000"/>
          </a:bodyPr>
          <a:lstStyle/>
          <a:p>
            <a:pPr algn="ctr"/>
            <a:r>
              <a:rPr lang="fi-FI" sz="6600" dirty="0">
                <a:latin typeface="Arial" panose="020B0604020202020204" pitchFamily="34" charset="0"/>
                <a:cs typeface="Arial" panose="020B0604020202020204" pitchFamily="34" charset="0"/>
              </a:rPr>
              <a:t>Ylituomareille</a:t>
            </a:r>
            <a:br>
              <a:rPr lang="fi-FI" sz="6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6600" dirty="0">
                <a:latin typeface="Arial" panose="020B0604020202020204" pitchFamily="34" charset="0"/>
                <a:cs typeface="Arial" panose="020B0604020202020204" pitchFamily="34" charset="0"/>
              </a:rPr>
              <a:t>Ajok Beaj Keaj</a:t>
            </a:r>
          </a:p>
        </p:txBody>
      </p:sp>
      <p:pic>
        <p:nvPicPr>
          <p:cNvPr id="4" name="Picture 2" descr="SAJ">
            <a:extLst>
              <a:ext uri="{FF2B5EF4-FFF2-40B4-BE49-F238E27FC236}">
                <a16:creationId xmlns:a16="http://schemas.microsoft.com/office/drawing/2014/main" id="{FF0878F9-0C07-4B3B-A892-5134F0262A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42" r="-3" b="4040"/>
          <a:stretch/>
        </p:blipFill>
        <p:spPr bwMode="auto">
          <a:xfrm>
            <a:off x="20" y="1850184"/>
            <a:ext cx="5448280" cy="5007817"/>
          </a:xfrm>
          <a:custGeom>
            <a:avLst/>
            <a:gdLst>
              <a:gd name="connsiteX0" fmla="*/ 0 w 5448300"/>
              <a:gd name="connsiteY0" fmla="*/ 0 h 5007817"/>
              <a:gd name="connsiteX1" fmla="*/ 2872397 w 5448300"/>
              <a:gd name="connsiteY1" fmla="*/ 716034 h 5007817"/>
              <a:gd name="connsiteX2" fmla="*/ 5448300 w 5448300"/>
              <a:gd name="connsiteY2" fmla="*/ 5003584 h 5007817"/>
              <a:gd name="connsiteX3" fmla="*/ 0 w 5448300"/>
              <a:gd name="connsiteY3" fmla="*/ 5007817 h 5007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48300" h="5007817">
                <a:moveTo>
                  <a:pt x="0" y="0"/>
                </a:moveTo>
                <a:lnTo>
                  <a:pt x="2872397" y="716034"/>
                </a:lnTo>
                <a:lnTo>
                  <a:pt x="5448300" y="5003584"/>
                </a:lnTo>
                <a:lnTo>
                  <a:pt x="0" y="5007817"/>
                </a:lnTo>
                <a:close/>
              </a:path>
            </a:pathLst>
          </a:custGeom>
          <a:noFill/>
          <a:ln w="38100"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5" descr="D:\SBJ_logo_2.jpg">
            <a:extLst>
              <a:ext uri="{FF2B5EF4-FFF2-40B4-BE49-F238E27FC236}">
                <a16:creationId xmlns:a16="http://schemas.microsoft.com/office/drawing/2014/main" id="{728F2040-0239-44B0-9CC0-9968FC8793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648" r="-1" b="5635"/>
          <a:stretch/>
        </p:blipFill>
        <p:spPr bwMode="auto">
          <a:xfrm>
            <a:off x="20" y="10"/>
            <a:ext cx="3513646" cy="2566206"/>
          </a:xfrm>
          <a:custGeom>
            <a:avLst/>
            <a:gdLst>
              <a:gd name="connsiteX0" fmla="*/ 0 w 3513666"/>
              <a:gd name="connsiteY0" fmla="*/ 0 h 2566216"/>
              <a:gd name="connsiteX1" fmla="*/ 3513666 w 3513666"/>
              <a:gd name="connsiteY1" fmla="*/ 0 h 2566216"/>
              <a:gd name="connsiteX2" fmla="*/ 2861733 w 3513666"/>
              <a:gd name="connsiteY2" fmla="*/ 2548466 h 2566216"/>
              <a:gd name="connsiteX3" fmla="*/ 2872397 w 3513666"/>
              <a:gd name="connsiteY3" fmla="*/ 2566216 h 2566216"/>
              <a:gd name="connsiteX4" fmla="*/ 0 w 3513666"/>
              <a:gd name="connsiteY4" fmla="*/ 1850183 h 2566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13666" h="2566216">
                <a:moveTo>
                  <a:pt x="0" y="0"/>
                </a:moveTo>
                <a:lnTo>
                  <a:pt x="3513666" y="0"/>
                </a:lnTo>
                <a:lnTo>
                  <a:pt x="2861733" y="2548466"/>
                </a:lnTo>
                <a:lnTo>
                  <a:pt x="2872397" y="2566216"/>
                </a:lnTo>
                <a:lnTo>
                  <a:pt x="0" y="1850183"/>
                </a:lnTo>
                <a:close/>
              </a:path>
            </a:pathLst>
          </a:custGeom>
          <a:noFill/>
          <a:ln w="38100"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630E910D-3DA2-4EC3-B72B-E59B0CAB0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40000">
            <a:off x="-47722" y="2178565"/>
            <a:ext cx="3009377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578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BB2ED0-0FF4-49B9-9807-BDB020A2C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52714"/>
          </a:xfrm>
        </p:spPr>
        <p:txBody>
          <a:bodyPr/>
          <a:lstStyle/>
          <a:p>
            <a:r>
              <a:rPr lang="fi-FI" dirty="0"/>
              <a:t>Kokeen siirtäminen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673A70-0195-4EBF-B43B-7F0D61458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538515"/>
            <a:ext cx="10018713" cy="4252685"/>
          </a:xfrm>
        </p:spPr>
        <p:txBody>
          <a:bodyPr>
            <a:normAutofit fontScale="92500" lnSpcReduction="20000"/>
          </a:bodyPr>
          <a:lstStyle/>
          <a:p>
            <a:endParaRPr lang="fi-FI" dirty="0"/>
          </a:p>
          <a:p>
            <a:r>
              <a:rPr lang="fi-FI" sz="2600" dirty="0"/>
              <a:t>Valitse koe tallennusohjelman koekalenterista</a:t>
            </a:r>
          </a:p>
          <a:p>
            <a:pPr lvl="1"/>
            <a:r>
              <a:rPr lang="fi-FI" sz="2200" dirty="0"/>
              <a:t>Ruksi kokeen siirto</a:t>
            </a:r>
          </a:p>
          <a:p>
            <a:pPr lvl="1"/>
            <a:r>
              <a:rPr lang="fi-FI" sz="2200" dirty="0"/>
              <a:t>Laita uusi päivämäärä</a:t>
            </a:r>
          </a:p>
          <a:p>
            <a:pPr lvl="1"/>
            <a:r>
              <a:rPr lang="fi-FI" sz="2200" dirty="0"/>
              <a:t>Lähetä tarkastajalle</a:t>
            </a:r>
          </a:p>
          <a:p>
            <a:r>
              <a:rPr lang="fi-FI" sz="2600" dirty="0"/>
              <a:t>Siirrosta ilmoitettava aina myös kennelpiiriin</a:t>
            </a:r>
          </a:p>
          <a:p>
            <a:pPr lvl="1"/>
            <a:r>
              <a:rPr lang="fi-FI" sz="2200" dirty="0"/>
              <a:t>Esim. sihteerille</a:t>
            </a:r>
          </a:p>
          <a:p>
            <a:pPr marL="457200" lvl="1" indent="0">
              <a:buNone/>
            </a:pPr>
            <a:endParaRPr lang="fi-FI" sz="2200" dirty="0"/>
          </a:p>
          <a:p>
            <a:r>
              <a:rPr lang="fi-FI" sz="2600" dirty="0"/>
              <a:t>Siirretty koe päivittyy tallennusohjelman koekalenteriin </a:t>
            </a:r>
            <a:r>
              <a:rPr lang="fi-FI" sz="2600" dirty="0">
                <a:solidFill>
                  <a:srgbClr val="FF0000"/>
                </a:solidFill>
              </a:rPr>
              <a:t>(Uutta!)</a:t>
            </a:r>
          </a:p>
          <a:p>
            <a:pPr lvl="1"/>
            <a:r>
              <a:rPr lang="fi-FI" sz="2200" dirty="0">
                <a:solidFill>
                  <a:srgbClr val="FF0000"/>
                </a:solidFill>
              </a:rPr>
              <a:t>Siirrettyä koetta ei siis tarvitse tehdä samalla koneella, millä siirto on tehty</a:t>
            </a:r>
          </a:p>
        </p:txBody>
      </p:sp>
    </p:spTree>
    <p:extLst>
      <p:ext uri="{BB962C8B-B14F-4D97-AF65-F5344CB8AC3E}">
        <p14:creationId xmlns:p14="http://schemas.microsoft.com/office/powerpoint/2010/main" val="2352915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208326-587F-47C6-9A8D-82CD15A10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9168" y="163287"/>
            <a:ext cx="10018713" cy="809170"/>
          </a:xfrm>
        </p:spPr>
        <p:txBody>
          <a:bodyPr/>
          <a:lstStyle/>
          <a:p>
            <a:r>
              <a:rPr lang="fi-FI" dirty="0"/>
              <a:t>Sähköinen ilmoittautuminen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050ACA6-D4C0-4369-94F1-315527F2C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972457"/>
            <a:ext cx="10018713" cy="5588000"/>
          </a:xfrm>
        </p:spPr>
        <p:txBody>
          <a:bodyPr>
            <a:normAutofit fontScale="55000" lnSpcReduction="20000"/>
          </a:bodyPr>
          <a:lstStyle/>
          <a:p>
            <a:endParaRPr lang="fi-FI" dirty="0"/>
          </a:p>
          <a:p>
            <a:r>
              <a:rPr lang="fi-FI" sz="3600" dirty="0"/>
              <a:t>Koekauden kokeessa suositellaan käytettäväksi sähköistä ilmoittautumista</a:t>
            </a:r>
          </a:p>
          <a:p>
            <a:pPr lvl="1">
              <a:buClr>
                <a:srgbClr val="8BB434">
                  <a:lumMod val="75000"/>
                </a:srgbClr>
              </a:buClr>
            </a:pPr>
            <a:r>
              <a:rPr lang="fi-FI" sz="3600" dirty="0">
                <a:solidFill>
                  <a:prstClr val="black"/>
                </a:solidFill>
              </a:rPr>
              <a:t>Ei pakollista. Toistaiseksi lähinnä harjoitusmielessä.</a:t>
            </a:r>
          </a:p>
          <a:p>
            <a:pPr marL="457200" lvl="1" indent="0">
              <a:buNone/>
            </a:pPr>
            <a:endParaRPr lang="fi-FI" sz="3600" dirty="0"/>
          </a:p>
          <a:p>
            <a:pPr lvl="1"/>
            <a:r>
              <a:rPr lang="fi-FI" sz="3600" dirty="0"/>
              <a:t>Järjestelmään jää tieto ilmoittautumisesta ja myöhemmin voidaan varmistua, että kaikista kokeista on kirjattu tiedot tietokantaan</a:t>
            </a:r>
          </a:p>
          <a:p>
            <a:pPr lvl="1"/>
            <a:r>
              <a:rPr lang="fi-FI" sz="3600" dirty="0"/>
              <a:t>Ilmoittautuessa annetut tiedot siirtyvät valmiiksi tallennusohjemaan</a:t>
            </a:r>
          </a:p>
          <a:p>
            <a:pPr lvl="1"/>
            <a:r>
              <a:rPr lang="fi-FI" sz="3600" dirty="0"/>
              <a:t>Ylituomarille tulee sähköpostiin ilmoitus ja ylituomarin kirjautuessa tallennusohjelmaan, ilmoitetut koirat näkyvät siellä</a:t>
            </a:r>
          </a:p>
          <a:p>
            <a:pPr lvl="2"/>
            <a:r>
              <a:rPr lang="fi-FI" sz="3400" dirty="0"/>
              <a:t>Ylituomareiden on tarkistettava, että kennelliiton omakoirassa on sähköpostit oikein</a:t>
            </a:r>
          </a:p>
          <a:p>
            <a:pPr lvl="1"/>
            <a:r>
              <a:rPr lang="fi-FI" sz="3600" dirty="0"/>
              <a:t>Ilmoittautumisesta on joka tapauksessa, sähköisen ilmoittautumisen lisäksi soitettava ylituomarille järjestäjän ohjeiden mukaisesti, kuten ennenkin</a:t>
            </a:r>
          </a:p>
          <a:p>
            <a:r>
              <a:rPr lang="fi-FI" sz="3600" dirty="0"/>
              <a:t>Linkin ilmoittautumiseen voi laittaa esim. Järjestön kotisivuille, </a:t>
            </a:r>
            <a:r>
              <a:rPr lang="fi-FI" sz="3600" dirty="0" err="1"/>
              <a:t>fb</a:t>
            </a:r>
            <a:r>
              <a:rPr lang="fi-FI" sz="3600" dirty="0"/>
              <a:t>, maakunnallisten yhdistysten sivuille jne.</a:t>
            </a:r>
          </a:p>
          <a:p>
            <a:pPr lvl="1"/>
            <a:r>
              <a:rPr lang="fi-FI" sz="3600" dirty="0">
                <a:hlinkClick r:id="rId2"/>
              </a:rPr>
              <a:t>https://koiratietokanta.fi/pitkakoe/index.php</a:t>
            </a:r>
            <a:endParaRPr lang="fi-FI" sz="36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38378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657837-C292-4536-94EB-AFE1DEDFC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576943"/>
          </a:xfrm>
        </p:spPr>
        <p:txBody>
          <a:bodyPr>
            <a:normAutofit fontScale="90000"/>
          </a:bodyPr>
          <a:lstStyle/>
          <a:p>
            <a:r>
              <a:rPr lang="fi-FI" dirty="0"/>
              <a:t>Mitä uutta tulossa ohjelmaan 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DA9C58-5755-4483-9924-C04E76451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494971"/>
            <a:ext cx="10018713" cy="4296229"/>
          </a:xfrm>
        </p:spPr>
        <p:txBody>
          <a:bodyPr>
            <a:normAutofit/>
          </a:bodyPr>
          <a:lstStyle/>
          <a:p>
            <a:r>
              <a:rPr lang="fi-FI" dirty="0"/>
              <a:t>Jatkossa ohjelma vaatii ylituomarin kertomuksen</a:t>
            </a:r>
          </a:p>
          <a:p>
            <a:pPr lvl="1"/>
            <a:r>
              <a:rPr lang="fi-FI" dirty="0"/>
              <a:t>Nykyisin koekauden kokeessa usein puuttuu</a:t>
            </a:r>
          </a:p>
          <a:p>
            <a:pPr>
              <a:lnSpc>
                <a:spcPct val="80000"/>
              </a:lnSpc>
            </a:pPr>
            <a:r>
              <a:rPr lang="fi-FI" dirty="0"/>
              <a:t>Mahdollisuus palkintotuomareiden kennelliiton jäsennumeroiden lisäämiseen</a:t>
            </a:r>
          </a:p>
          <a:p>
            <a:pPr lvl="1">
              <a:lnSpc>
                <a:spcPct val="80000"/>
              </a:lnSpc>
            </a:pPr>
            <a:r>
              <a:rPr lang="fi-FI" sz="2200" dirty="0"/>
              <a:t>Tuomaritehtävät näkyvät Omakoira-sovelluksessa</a:t>
            </a:r>
          </a:p>
          <a:p>
            <a:r>
              <a:rPr lang="fi-FI" dirty="0"/>
              <a:t>Mahdollisuus sähköiseen ilmoittautumiseen koekauden kokeessa</a:t>
            </a:r>
          </a:p>
          <a:p>
            <a:pPr>
              <a:lnSpc>
                <a:spcPct val="80000"/>
              </a:lnSpc>
            </a:pPr>
            <a:r>
              <a:rPr lang="fi-FI" dirty="0"/>
              <a:t>Siirretty koe päivittyy tallennusohjelman koekalenteriin</a:t>
            </a:r>
          </a:p>
          <a:p>
            <a:pPr lvl="1">
              <a:lnSpc>
                <a:spcPct val="80000"/>
              </a:lnSpc>
            </a:pPr>
            <a:r>
              <a:rPr lang="fi-FI" sz="2200" dirty="0"/>
              <a:t>Aiemmin päivittyi vain sille koneelle , millä siirto oli tehty</a:t>
            </a:r>
          </a:p>
          <a:p>
            <a:pPr>
              <a:lnSpc>
                <a:spcPct val="80000"/>
              </a:lnSpc>
            </a:pPr>
            <a:r>
              <a:rPr lang="fi-FI" dirty="0"/>
              <a:t>Ketunajokokeessa koiran kotipaikan kennelpiirin numero</a:t>
            </a:r>
          </a:p>
          <a:p>
            <a:pPr lvl="1">
              <a:lnSpc>
                <a:spcPct val="80000"/>
              </a:lnSpc>
            </a:pPr>
            <a:r>
              <a:rPr lang="fi-FI" sz="2200" dirty="0"/>
              <a:t>Lohkopaikkojen laskennan helpottamiseksi</a:t>
            </a:r>
          </a:p>
        </p:txBody>
      </p:sp>
    </p:spTree>
    <p:extLst>
      <p:ext uri="{BB962C8B-B14F-4D97-AF65-F5344CB8AC3E}">
        <p14:creationId xmlns:p14="http://schemas.microsoft.com/office/powerpoint/2010/main" val="494392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734627"/>
          </a:xfrm>
        </p:spPr>
        <p:txBody>
          <a:bodyPr>
            <a:noAutofit/>
          </a:bodyPr>
          <a:lstStyle/>
          <a:p>
            <a:r>
              <a:rPr lang="fi-FI" sz="4800" dirty="0"/>
              <a:t>Koetallennus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84310" y="1855433"/>
            <a:ext cx="10018713" cy="3935767"/>
          </a:xfrm>
        </p:spPr>
        <p:txBody>
          <a:bodyPr/>
          <a:lstStyle/>
          <a:p>
            <a:r>
              <a:rPr lang="fi-FI" sz="4000" dirty="0"/>
              <a:t>Huolellisuutta koirakohtaisen täyttämiseen</a:t>
            </a:r>
          </a:p>
          <a:p>
            <a:r>
              <a:rPr lang="fi-FI" dirty="0"/>
              <a:t>Jos kokeessa jollakin koiralla puuttuu tai on virheellinen tieto, tulokset eivät siirry kennelliiton tietokantaan</a:t>
            </a:r>
          </a:p>
          <a:p>
            <a:r>
              <a:rPr lang="fi-FI" dirty="0"/>
              <a:t>Ylituomarin tulee huolehtia, että jokaisen koirakohtaisen pöytäkirjan tiedot tarkistetaan ennen lähetystä pöytäkirjantarkastajalle</a:t>
            </a:r>
          </a:p>
          <a:p>
            <a:pPr lvl="1"/>
            <a:r>
              <a:rPr lang="fi-FI" dirty="0"/>
              <a:t>Tarkastaja ei voi, eikä saa korjata tietoja</a:t>
            </a:r>
          </a:p>
        </p:txBody>
      </p:sp>
    </p:spTree>
    <p:extLst>
      <p:ext uri="{BB962C8B-B14F-4D97-AF65-F5344CB8AC3E}">
        <p14:creationId xmlns:p14="http://schemas.microsoft.com/office/powerpoint/2010/main" val="3354679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41159"/>
          </a:xfrm>
        </p:spPr>
        <p:txBody>
          <a:bodyPr/>
          <a:lstStyle/>
          <a:p>
            <a:r>
              <a:rPr lang="fi-FI" dirty="0"/>
              <a:t>Koetallennus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84310" y="1837678"/>
            <a:ext cx="10018713" cy="5020321"/>
          </a:xfrm>
        </p:spPr>
        <p:txBody>
          <a:bodyPr>
            <a:normAutofit/>
          </a:bodyPr>
          <a:lstStyle/>
          <a:p>
            <a:r>
              <a:rPr lang="fi-FI" sz="2800" dirty="0"/>
              <a:t>Ongelmakohtia</a:t>
            </a:r>
          </a:p>
          <a:p>
            <a:pPr lvl="1"/>
            <a:r>
              <a:rPr lang="fi-FI" sz="2400" dirty="0"/>
              <a:t>Sijoitukset puuttuu</a:t>
            </a:r>
          </a:p>
          <a:p>
            <a:pPr lvl="2"/>
            <a:r>
              <a:rPr lang="fi-FI" sz="2400" dirty="0"/>
              <a:t>Ne saa napeista ”laske pisteet” ja ”merkitse sijoitukset”</a:t>
            </a:r>
          </a:p>
          <a:p>
            <a:pPr lvl="1"/>
            <a:r>
              <a:rPr lang="fi-FI" sz="2400" dirty="0"/>
              <a:t>Tuomareiden nimet puuttuu</a:t>
            </a:r>
          </a:p>
          <a:p>
            <a:pPr lvl="1"/>
            <a:r>
              <a:rPr lang="fi-FI" sz="2400" dirty="0"/>
              <a:t>Koepaikkakunta puuttuu</a:t>
            </a:r>
          </a:p>
          <a:p>
            <a:pPr lvl="2"/>
            <a:r>
              <a:rPr lang="fi-FI" sz="2400" dirty="0"/>
              <a:t>Erityisesti koekauden kokeessa paikkakunnan puuttuminen estää tuloksen siirtämisen kennelliiton kantaan</a:t>
            </a:r>
          </a:p>
        </p:txBody>
      </p:sp>
    </p:spTree>
    <p:extLst>
      <p:ext uri="{BB962C8B-B14F-4D97-AF65-F5344CB8AC3E}">
        <p14:creationId xmlns:p14="http://schemas.microsoft.com/office/powerpoint/2010/main" val="362372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EAF7539-9D19-4A6F-8683-F704FA7DA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36600"/>
          </a:xfrm>
        </p:spPr>
        <p:txBody>
          <a:bodyPr/>
          <a:lstStyle/>
          <a:p>
            <a:r>
              <a:rPr lang="fi-FI" dirty="0"/>
              <a:t>Koetallennus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11421EA-472E-4AD9-B849-CA819B370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fi-FI" sz="2800" dirty="0"/>
              <a:t>Lisätietoja puuttuu</a:t>
            </a:r>
          </a:p>
          <a:p>
            <a:pPr lvl="2"/>
            <a:r>
              <a:rPr lang="fi-FI" sz="2800" dirty="0"/>
              <a:t>Esim. metsästysintonumeroita</a:t>
            </a:r>
          </a:p>
          <a:p>
            <a:pPr lvl="1"/>
            <a:r>
              <a:rPr lang="fi-FI" sz="3000" dirty="0"/>
              <a:t>Muista aina lopuksi painaa ”Tarkistusnappia” </a:t>
            </a:r>
          </a:p>
          <a:p>
            <a:pPr lvl="2"/>
            <a:r>
              <a:rPr lang="fi-FI" sz="2800" dirty="0"/>
              <a:t>Karkeimmat virheet pois</a:t>
            </a:r>
          </a:p>
          <a:p>
            <a:pPr lvl="2"/>
            <a:r>
              <a:rPr lang="fi-FI" sz="2800" dirty="0"/>
              <a:t>Joissakin tapauksissa ylituomari voi perustellusta syystä jättää huomiotta tarkistuksen huomautuksen</a:t>
            </a:r>
          </a:p>
        </p:txBody>
      </p:sp>
    </p:spTree>
    <p:extLst>
      <p:ext uri="{BB962C8B-B14F-4D97-AF65-F5344CB8AC3E}">
        <p14:creationId xmlns:p14="http://schemas.microsoft.com/office/powerpoint/2010/main" val="240794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84310" y="293914"/>
            <a:ext cx="10018713" cy="605971"/>
          </a:xfrm>
        </p:spPr>
        <p:txBody>
          <a:bodyPr>
            <a:normAutofit fontScale="90000"/>
          </a:bodyPr>
          <a:lstStyle/>
          <a:p>
            <a:r>
              <a:rPr lang="fi-FI" dirty="0"/>
              <a:t>Koekauden koe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84309" y="1117601"/>
            <a:ext cx="10018713" cy="4884057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Koekauden kokeessa ohjelma lisää oletuksena koepäiväksi 20.8.</a:t>
            </a:r>
          </a:p>
          <a:p>
            <a:pPr lvl="1"/>
            <a:r>
              <a:rPr lang="fi-FI" dirty="0"/>
              <a:t>Päivämääräksi  täytyy vaihtaa koettelupäivä</a:t>
            </a:r>
          </a:p>
          <a:p>
            <a:pPr lvl="1"/>
            <a:r>
              <a:rPr lang="fi-FI" dirty="0"/>
              <a:t>Jos kuitenkin vahingossa lähetät kokeen väärällä päivämäärällä, soita välittömästi pöytäkirjantarkastajalle</a:t>
            </a:r>
          </a:p>
          <a:p>
            <a:pPr lvl="2"/>
            <a:r>
              <a:rPr lang="fi-FI" dirty="0"/>
              <a:t>Uudella päivämäärällä lähetetty koe kirjautuu eri kokeena </a:t>
            </a:r>
          </a:p>
          <a:p>
            <a:r>
              <a:rPr lang="fi-FI" dirty="0"/>
              <a:t>Koepaikkakunnan kohdalla ”tähtien tilalle” oikea paikkakunta</a:t>
            </a:r>
          </a:p>
          <a:p>
            <a:pPr lvl="1"/>
            <a:r>
              <a:rPr lang="fi-FI" dirty="0"/>
              <a:t>Jos paikkakunta puuttuu tai on väärä, tulos ei mene kennelliiton kantaan</a:t>
            </a:r>
          </a:p>
          <a:p>
            <a:pPr lvl="1"/>
            <a:r>
              <a:rPr lang="fi-FI" dirty="0"/>
              <a:t>Siirron yhteydessä tarkistetaan, että vastaanottava ylituomari  on sen kennelpiirin  listoilla missä koemaasto sijaitsee</a:t>
            </a:r>
          </a:p>
          <a:p>
            <a:r>
              <a:rPr lang="fi-FI" dirty="0"/>
              <a:t>Voidaan lähettää vain ylituomarin ollessa kirjautuneena omilla tunnuksilla</a:t>
            </a:r>
          </a:p>
          <a:p>
            <a:pPr lvl="1"/>
            <a:r>
              <a:rPr lang="fi-FI" dirty="0"/>
              <a:t>Unohtuneen tunnuksen saa SAJ:n toimistolta Jaanalta ( Ei soitella Esa Kukkoselle)</a:t>
            </a:r>
          </a:p>
          <a:p>
            <a:r>
              <a:rPr lang="fi-FI" dirty="0"/>
              <a:t>Ilveskoe menee suoraan tietokantaan ilman pöytäkirjantarkastajaa</a:t>
            </a:r>
          </a:p>
          <a:p>
            <a:pPr lvl="1"/>
            <a:endParaRPr lang="fi-FI" dirty="0"/>
          </a:p>
          <a:p>
            <a:pPr marL="0" indent="0">
              <a:buNone/>
            </a:pPr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73121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8720C0-E11C-438C-98B4-CB5773511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780143"/>
          </a:xfrm>
        </p:spPr>
        <p:txBody>
          <a:bodyPr/>
          <a:lstStyle/>
          <a:p>
            <a:r>
              <a:rPr lang="fi-FI" dirty="0"/>
              <a:t>Pöytäkirjantarkastajat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BD447BC-EAAD-4B03-9D02-3FB45DAE2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1665513"/>
            <a:ext cx="10018713" cy="3124201"/>
          </a:xfrm>
        </p:spPr>
        <p:txBody>
          <a:bodyPr/>
          <a:lstStyle/>
          <a:p>
            <a:r>
              <a:rPr lang="fi-FI" dirty="0"/>
              <a:t>Kennelpiirien nimeämiä pöytäkirjantarkastajia ei enää ole</a:t>
            </a:r>
          </a:p>
          <a:p>
            <a:r>
              <a:rPr lang="fi-FI" dirty="0"/>
              <a:t>Syksystä 2020 alkaen rotujärjestöjen nimeämät tarkastajat</a:t>
            </a:r>
          </a:p>
          <a:p>
            <a:pPr lvl="1"/>
            <a:r>
              <a:rPr lang="fi-FI" dirty="0"/>
              <a:t>Ajok ja Beaj	4 tarkastajaa</a:t>
            </a:r>
          </a:p>
          <a:p>
            <a:pPr lvl="1"/>
            <a:r>
              <a:rPr lang="fi-FI" dirty="0"/>
              <a:t>Keaj			2 tarkastajaa</a:t>
            </a:r>
          </a:p>
          <a:p>
            <a:r>
              <a:rPr lang="fi-FI" dirty="0"/>
              <a:t>Eivät voi korjata pienintäkään virhettä</a:t>
            </a:r>
          </a:p>
          <a:p>
            <a:pPr lvl="1"/>
            <a:r>
              <a:rPr lang="fi-FI" dirty="0"/>
              <a:t>Ilmoittavat ylituomarille tai koesihteerille, joka korjaa ja lähettää kokeen uudelleen</a:t>
            </a:r>
          </a:p>
        </p:txBody>
      </p:sp>
    </p:spTree>
    <p:extLst>
      <p:ext uri="{BB962C8B-B14F-4D97-AF65-F5344CB8AC3E}">
        <p14:creationId xmlns:p14="http://schemas.microsoft.com/office/powerpoint/2010/main" val="4136191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007C544-A3D6-4291-9615-20002DB57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925286"/>
          </a:xfrm>
        </p:spPr>
        <p:txBody>
          <a:bodyPr/>
          <a:lstStyle/>
          <a:p>
            <a:r>
              <a:rPr lang="fi-FI" dirty="0"/>
              <a:t>Tulokset tietokantoihin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0CACA30-52DB-422F-9F79-7793F04AD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1768928"/>
            <a:ext cx="10018713" cy="4138386"/>
          </a:xfrm>
        </p:spPr>
        <p:txBody>
          <a:bodyPr/>
          <a:lstStyle/>
          <a:p>
            <a:r>
              <a:rPr lang="fi-FI" dirty="0"/>
              <a:t>Kaikki kokeet siirtyvät kokeen järjestäjältä ensin ”välivarastoon”</a:t>
            </a:r>
          </a:p>
          <a:p>
            <a:r>
              <a:rPr lang="fi-FI" dirty="0"/>
              <a:t>Pöytäkirjantarkastaja käy tarkastamassa</a:t>
            </a:r>
          </a:p>
          <a:p>
            <a:pPr lvl="1"/>
            <a:r>
              <a:rPr lang="fi-FI" dirty="0"/>
              <a:t>Kokeen lähettäjä korjaa mahdolliset virheet ja lähettää kokeen uudelleen</a:t>
            </a:r>
          </a:p>
          <a:p>
            <a:pPr lvl="1"/>
            <a:r>
              <a:rPr lang="fi-FI" dirty="0"/>
              <a:t>Näkyvät saj:n tietokannassa heti tarkastuksen jälkeen</a:t>
            </a:r>
          </a:p>
          <a:p>
            <a:pPr lvl="1"/>
            <a:r>
              <a:rPr lang="fi-FI" dirty="0"/>
              <a:t>Määräajoin tuloksia siirretään saj:n kannasta kennelliiton tietokantaan</a:t>
            </a:r>
          </a:p>
          <a:p>
            <a:pPr lvl="2"/>
            <a:r>
              <a:rPr lang="fi-FI" dirty="0"/>
              <a:t>Valion arvoa hakevat voivat joutua hetken odottamaan</a:t>
            </a:r>
          </a:p>
        </p:txBody>
      </p:sp>
    </p:spTree>
    <p:extLst>
      <p:ext uri="{BB962C8B-B14F-4D97-AF65-F5344CB8AC3E}">
        <p14:creationId xmlns:p14="http://schemas.microsoft.com/office/powerpoint/2010/main" val="2574958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742B5F-6B95-4E2D-9111-D3B5F156A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954314"/>
          </a:xfrm>
        </p:spPr>
        <p:txBody>
          <a:bodyPr/>
          <a:lstStyle/>
          <a:p>
            <a:r>
              <a:rPr lang="fi-FI" dirty="0"/>
              <a:t>Valmistautuminen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E202F6B-C8C4-4DC7-B0AB-A780EA3D09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866899"/>
            <a:ext cx="10018713" cy="3124201"/>
          </a:xfrm>
        </p:spPr>
        <p:txBody>
          <a:bodyPr>
            <a:normAutofit lnSpcReduction="10000"/>
          </a:bodyPr>
          <a:lstStyle/>
          <a:p>
            <a:r>
              <a:rPr lang="fi-FI" dirty="0"/>
              <a:t>Lataa ohjelma koneellesi</a:t>
            </a:r>
          </a:p>
          <a:p>
            <a:pPr lvl="1"/>
            <a:r>
              <a:rPr lang="fi-FI" dirty="0"/>
              <a:t>Voi olla millä tahansa koneella ladattuna vaikka harjoittelua varten</a:t>
            </a:r>
          </a:p>
          <a:p>
            <a:r>
              <a:rPr lang="fi-FI" dirty="0"/>
              <a:t>Harjoittele ohjelman käyttöä</a:t>
            </a:r>
          </a:p>
          <a:p>
            <a:pPr lvl="1"/>
            <a:r>
              <a:rPr lang="fi-FI" dirty="0"/>
              <a:t>Kaikkea muuta voi kokeilla paitsi tietojen lähetystä tarkastajalle</a:t>
            </a:r>
          </a:p>
          <a:p>
            <a:pPr lvl="1"/>
            <a:r>
              <a:rPr lang="fi-FI" dirty="0"/>
              <a:t>Jos vahingossa lähetät, soita tarkastajalle virheestä</a:t>
            </a:r>
          </a:p>
          <a:p>
            <a:r>
              <a:rPr lang="fi-FI" dirty="0"/>
              <a:t>Ohjelmaan tulee päivityksiä</a:t>
            </a:r>
          </a:p>
          <a:p>
            <a:pPr lvl="1"/>
            <a:r>
              <a:rPr lang="fi-FI" dirty="0"/>
              <a:t>Tarkista aina hyvissä ajoin ennen koetta, että ohjelmasta on viimeisin versio</a:t>
            </a:r>
          </a:p>
        </p:txBody>
      </p:sp>
    </p:spTree>
    <p:extLst>
      <p:ext uri="{BB962C8B-B14F-4D97-AF65-F5344CB8AC3E}">
        <p14:creationId xmlns:p14="http://schemas.microsoft.com/office/powerpoint/2010/main" val="21747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AF667A3-5656-4A9A-9177-01767FA95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707571"/>
          </a:xfrm>
        </p:spPr>
        <p:txBody>
          <a:bodyPr/>
          <a:lstStyle/>
          <a:p>
            <a:r>
              <a:rPr lang="fi-FI" dirty="0"/>
              <a:t>Peruttu koe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12922A8-063E-43A1-9DBB-C56F500C6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Valitse koe kalenterista</a:t>
            </a:r>
          </a:p>
          <a:p>
            <a:r>
              <a:rPr lang="fi-FI" dirty="0"/>
              <a:t>Kirjoita yt kertomukseen peruutuksen syy</a:t>
            </a:r>
          </a:p>
          <a:p>
            <a:r>
              <a:rPr lang="fi-FI" dirty="0"/>
              <a:t>Lähetä tarkastajalle</a:t>
            </a:r>
          </a:p>
          <a:p>
            <a:pPr lvl="1"/>
            <a:r>
              <a:rPr lang="fi-FI" dirty="0"/>
              <a:t>Tärkeää, että tarkastaja tietää kokeen peruuntuneen</a:t>
            </a:r>
          </a:p>
          <a:p>
            <a:pPr lvl="1"/>
            <a:r>
              <a:rPr lang="fi-FI" dirty="0"/>
              <a:t>Tarkastajan ei tarvitse kysellä kokeesta</a:t>
            </a:r>
          </a:p>
        </p:txBody>
      </p:sp>
    </p:spTree>
    <p:extLst>
      <p:ext uri="{BB962C8B-B14F-4D97-AF65-F5344CB8AC3E}">
        <p14:creationId xmlns:p14="http://schemas.microsoft.com/office/powerpoint/2010/main" val="3846219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ksi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Muistettavaa</Template>
  <TotalTime>390</TotalTime>
  <Words>552</Words>
  <Application>Microsoft Office PowerPoint</Application>
  <PresentationFormat>Laajakuva</PresentationFormat>
  <Paragraphs>93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5" baseType="lpstr">
      <vt:lpstr>Arial</vt:lpstr>
      <vt:lpstr>Corbel</vt:lpstr>
      <vt:lpstr>Parallaksi</vt:lpstr>
      <vt:lpstr>Ylituomareille Ajok Beaj Keaj</vt:lpstr>
      <vt:lpstr>Koetallennus</vt:lpstr>
      <vt:lpstr>Koetallennus</vt:lpstr>
      <vt:lpstr>Koetallennus</vt:lpstr>
      <vt:lpstr>Koekauden koe</vt:lpstr>
      <vt:lpstr>Pöytäkirjantarkastajat</vt:lpstr>
      <vt:lpstr>Tulokset tietokantoihin</vt:lpstr>
      <vt:lpstr>Valmistautuminen</vt:lpstr>
      <vt:lpstr>Peruttu koe</vt:lpstr>
      <vt:lpstr>Kokeen siirtäminen</vt:lpstr>
      <vt:lpstr>Sähköinen ilmoittautuminen</vt:lpstr>
      <vt:lpstr>Mitä uutta tulossa ohjelmaan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Muistettavaa</dc:title>
  <dc:creator>Mika Elgland</dc:creator>
  <cp:lastModifiedBy>Mika Elgland</cp:lastModifiedBy>
  <cp:revision>50</cp:revision>
  <dcterms:created xsi:type="dcterms:W3CDTF">2019-02-25T10:25:40Z</dcterms:created>
  <dcterms:modified xsi:type="dcterms:W3CDTF">2020-07-11T12:46:28Z</dcterms:modified>
</cp:coreProperties>
</file>