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63" r:id="rId2"/>
    <p:sldId id="256" r:id="rId3"/>
    <p:sldId id="257" r:id="rId4"/>
    <p:sldId id="258" r:id="rId5"/>
    <p:sldId id="259" r:id="rId6"/>
    <p:sldId id="260" r:id="rId7"/>
    <p:sldId id="264" r:id="rId8"/>
    <p:sldId id="265" r:id="rId9"/>
    <p:sldId id="266" r:id="rId10"/>
    <p:sldId id="261" r:id="rId11"/>
    <p:sldId id="262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0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0C6BAC1-9F2F-4CAF-B8AE-DE3BECB3EC8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72ECEB7-5868-4700-9B8F-46ED3C1374F3}" type="slidenum">
              <a:t>1</a:t>
            </a:fld>
            <a:endParaRPr lang="fi-FI" dirty="0"/>
          </a:p>
        </p:txBody>
      </p:sp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44246487-C039-4E6E-91D9-A0FEECECB8B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1CB2AB68-5E4E-4F80-BA58-C1F3A3E5420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i-FI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ca19d79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ca19d79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6ca19d793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6ca19d793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ca19d793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ca19d793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62e2bc9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62e2bc9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62e2bc93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62e2bc93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62e2bc93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62e2bc93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3">
            <a:alphaModFix amt="11000"/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B369996B-E8EC-4111-ADCA-38814CCD461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18147" y="1680038"/>
            <a:ext cx="3299621" cy="3180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6CED0127-E7B7-4807-B6EC-FD4BC71D2EA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921560" y="1627369"/>
            <a:ext cx="3315019" cy="323295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8B01AF6A-979E-4996-A091-846DEA7063B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32518" y="388229"/>
            <a:ext cx="5756069" cy="1007802"/>
          </a:xfrm>
        </p:spPr>
        <p:txBody>
          <a:bodyPr/>
          <a:lstStyle/>
          <a:p>
            <a:pPr lvl="0" hangingPunct="1"/>
            <a:r>
              <a:rPr lang="fi-FI" dirty="0">
                <a:latin typeface="Arial" pitchFamily="34"/>
              </a:rPr>
              <a:t>Suomen Ajokoirajärjestö</a:t>
            </a:r>
            <a:br>
              <a:rPr lang="fi-FI" dirty="0">
                <a:latin typeface="Arial" pitchFamily="34"/>
              </a:rPr>
            </a:br>
            <a:r>
              <a:rPr lang="fi-FI" dirty="0">
                <a:latin typeface="Arial" pitchFamily="34"/>
              </a:rPr>
              <a:t>Suomen Beaglejärjestö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B8DF349-5C3C-40B1-BDA5-7287EE505E3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54717" y="300147"/>
            <a:ext cx="5702217" cy="1317253"/>
          </a:xfrm>
        </p:spPr>
        <p:txBody>
          <a:bodyPr wrap="square">
            <a:spAutoFit/>
          </a:bodyPr>
          <a:lstStyle/>
          <a:p>
            <a:pPr marL="114300" lvl="0" indent="0" hangingPunct="1">
              <a:buNone/>
            </a:pPr>
            <a:br>
              <a:rPr lang="fi-FI" sz="3200" dirty="0"/>
            </a:br>
            <a:endParaRPr lang="fi-FI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1000"/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Ajolöysyyden merkitseminen ajotaulukoon</a:t>
            </a:r>
            <a:endParaRPr dirty="0"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313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 dirty="0">
                <a:solidFill>
                  <a:schemeClr val="tx1"/>
                </a:solidFill>
              </a:rPr>
              <a:t>Ajolöysyys merkitään reaaliajassa vastaavilla merkinnöillä kuin varsinainen ajokin, mutta rajataan pois varsinaisesta ajosta esim. sulkeilla ja merkinnällä ALÖ.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 dirty="0">
                <a:solidFill>
                  <a:schemeClr val="tx1"/>
                </a:solidFill>
              </a:rPr>
              <a:t>Ajolöysyyttä voi olla ajoerän aikana sen kaikissa muodoissa: lievä, häiritsevä ja harhaanjohtava.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 dirty="0">
                <a:solidFill>
                  <a:schemeClr val="tx1"/>
                </a:solidFill>
              </a:rPr>
              <a:t>Lievä ajolöysyys: kolmen minuutin ajalla annetut yksittäiset ajolöysyys haukahdukset antavat yhden tappiopisteen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 dirty="0">
                <a:solidFill>
                  <a:schemeClr val="tx1"/>
                </a:solidFill>
              </a:rPr>
              <a:t>Häiritsevä ajolöysyys: kahden minuutin ajalla annetut ajolöysyys haukkusarjat antavat yhden tappiopisteen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 dirty="0">
                <a:solidFill>
                  <a:schemeClr val="tx1"/>
                </a:solidFill>
              </a:rPr>
              <a:t>Harhaanjohtava aj</a:t>
            </a:r>
            <a:r>
              <a:rPr lang="fi-FI" dirty="0">
                <a:solidFill>
                  <a:schemeClr val="tx1"/>
                </a:solidFill>
              </a:rPr>
              <a:t>o</a:t>
            </a:r>
            <a:r>
              <a:rPr lang="fi" dirty="0">
                <a:solidFill>
                  <a:schemeClr val="tx1"/>
                </a:solidFill>
              </a:rPr>
              <a:t>löysyys: niin vuolasta että muistuttaa ajoa, kertaa jo ajettua jälkeä, ajaa takajälkeä tai haukkuu ilman jälkeä. Antaa y</a:t>
            </a:r>
            <a:r>
              <a:rPr lang="fi-FI" dirty="0">
                <a:solidFill>
                  <a:schemeClr val="tx1"/>
                </a:solidFill>
              </a:rPr>
              <a:t>hden</a:t>
            </a:r>
            <a:r>
              <a:rPr lang="fi" dirty="0">
                <a:solidFill>
                  <a:schemeClr val="tx1"/>
                </a:solidFill>
              </a:rPr>
              <a:t> minuu</a:t>
            </a:r>
            <a:r>
              <a:rPr lang="fi-FI" dirty="0">
                <a:solidFill>
                  <a:schemeClr val="tx1"/>
                </a:solidFill>
              </a:rPr>
              <a:t>tin</a:t>
            </a:r>
            <a:r>
              <a:rPr lang="fi" dirty="0">
                <a:solidFill>
                  <a:schemeClr val="tx1"/>
                </a:solidFill>
              </a:rPr>
              <a:t> tappiopisteen. 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1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AJOLÖYSYYS</a:t>
            </a:r>
            <a:endParaRPr dirty="0"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 dirty="0">
                <a:solidFill>
                  <a:schemeClr val="tx1"/>
                </a:solidFill>
              </a:rPr>
              <a:t>Ajolöysyydestä tulee olla täysin varma ja se tarvitsee näköhavainnon vähintäänkin koirasta.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 dirty="0">
                <a:solidFill>
                  <a:schemeClr val="tx1"/>
                </a:solidFill>
              </a:rPr>
              <a:t>Ajolöysyyden havaittuaan tuomarin on viipymättä ilmoitettava koiranohjaajalle ja tuomariparilleen virheestä, jotta heilläkin on mahdollisuus päästä havainnoimaan koiran tekemä virhe.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 dirty="0">
                <a:solidFill>
                  <a:schemeClr val="tx1"/>
                </a:solidFill>
              </a:rPr>
              <a:t>Ajolöysyysminuutteihin otetaan huomioon vain ne minuutit, joiden aikana koira on antanut ääntä.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 dirty="0">
                <a:solidFill>
                  <a:schemeClr val="tx1"/>
                </a:solidFill>
              </a:rPr>
              <a:t>Ajolöysyysminuutit merkitään maastokorttiin ajotaulukon oikeaan alareunaan.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 dirty="0">
                <a:solidFill>
                  <a:schemeClr val="tx1"/>
                </a:solidFill>
              </a:rPr>
              <a:t>Koira suljetaan </a:t>
            </a:r>
            <a:r>
              <a:rPr lang="fi-FI" dirty="0">
                <a:solidFill>
                  <a:schemeClr val="tx1"/>
                </a:solidFill>
              </a:rPr>
              <a:t>kokeesta</a:t>
            </a:r>
            <a:r>
              <a:rPr lang="fi" dirty="0">
                <a:solidFill>
                  <a:schemeClr val="tx1"/>
                </a:solidFill>
              </a:rPr>
              <a:t>, kun tuomariryhmän toteama tappiopisteiden määrä on kymmenen pistettä.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/>
              <a:t>AJOK koulutus 2020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4800" dirty="0">
                <a:solidFill>
                  <a:schemeClr val="tx1"/>
                </a:solidFill>
              </a:rPr>
              <a:t>AJOLÖYSYYS</a:t>
            </a:r>
            <a:endParaRPr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1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/>
              <a:t>TUOMARITOIMINTA AJON AIKANA</a:t>
            </a:r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fi" dirty="0">
                <a:solidFill>
                  <a:schemeClr val="dk1"/>
                </a:solidFill>
              </a:rPr>
              <a:t>Sääntöjä on noudatettava kirjaimellisesti.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i" dirty="0">
                <a:solidFill>
                  <a:schemeClr val="dk1"/>
                </a:solidFill>
              </a:rPr>
              <a:t>	Tuomarilla on mahdollisuus käyttää harkintaa, kunhan hän pystyy 	perustelemaan ratkaisunsa, eikä se ole ristiriidassa sääntöjen ja 	palkintotuomariohjeiden kanssa.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fi" dirty="0">
                <a:solidFill>
                  <a:schemeClr val="dk1"/>
                </a:solidFill>
              </a:rPr>
              <a:t>Tuomarin tulee arvioida koiran työskentelyä oikein. 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i" dirty="0">
                <a:solidFill>
                  <a:schemeClr val="dk1"/>
                </a:solidFill>
              </a:rPr>
              <a:t>	Oman arviointinsa perusteena hän voi pitää myös tuomaritoverinsa 	havaintoja (käyttää viivaa omassa arvoinnissaan).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fi" dirty="0">
                <a:solidFill>
                  <a:schemeClr val="dk1"/>
                </a:solidFill>
              </a:rPr>
              <a:t>Tuomarin on kartettava liian nopeita johtopäätöksiä ja liiallista itsevarmuutta.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fi" dirty="0">
                <a:solidFill>
                  <a:schemeClr val="dk1"/>
                </a:solidFill>
              </a:rPr>
              <a:t>Tuomarin on seurattava koko </a:t>
            </a:r>
            <a:r>
              <a:rPr lang="fi-FI" dirty="0">
                <a:solidFill>
                  <a:schemeClr val="dk1"/>
                </a:solidFill>
              </a:rPr>
              <a:t>koettelun </a:t>
            </a:r>
            <a:r>
              <a:rPr lang="fi" dirty="0">
                <a:solidFill>
                  <a:schemeClr val="dk1"/>
                </a:solidFill>
              </a:rPr>
              <a:t>ajan mahdollisimman tiiviisti koiran toimintaa. Eri ominaisuuksien arviointeja ei pidä kytkeä toisiinsa.</a:t>
            </a:r>
            <a:endParaRPr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dirty="0"/>
              <a:t>TUOMARITOIMINTA AJON AIKANA</a:t>
            </a:r>
            <a:endParaRPr dirty="0"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 dirty="0">
                <a:solidFill>
                  <a:schemeClr val="dk1"/>
                </a:solidFill>
              </a:rPr>
              <a:t>Tuomarit hakeutuvat havaintopaikoille niin kuin metsästäjät passipaikoille.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fi" dirty="0">
                <a:solidFill>
                  <a:schemeClr val="dk1"/>
                </a:solidFill>
              </a:rPr>
              <a:t>Tarpeen vaatiessa tuomarit neuvottelevat arvo</a:t>
            </a:r>
            <a:r>
              <a:rPr lang="fi-FI" dirty="0">
                <a:solidFill>
                  <a:schemeClr val="dk1"/>
                </a:solidFill>
              </a:rPr>
              <a:t>s</a:t>
            </a:r>
            <a:r>
              <a:rPr lang="fi" dirty="0">
                <a:solidFill>
                  <a:schemeClr val="dk1"/>
                </a:solidFill>
              </a:rPr>
              <a:t>telusta ja suorittavat tekemiensä merkintöjen vertailun.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fi" dirty="0">
                <a:solidFill>
                  <a:schemeClr val="dk1"/>
                </a:solidFill>
              </a:rPr>
              <a:t>Ryhmätuomari merkkaa eri ominaisuuksista annettujen ansiopisteiden ja tappiopisteiden keskiarvot.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fi-FI" dirty="0">
                <a:solidFill>
                  <a:schemeClr val="dk1"/>
                </a:solidFill>
              </a:rPr>
              <a:t>Ryhmätuomarin tulee näyttää </a:t>
            </a:r>
            <a:r>
              <a:rPr lang="fi" dirty="0">
                <a:solidFill>
                  <a:schemeClr val="dk1"/>
                </a:solidFill>
              </a:rPr>
              <a:t>valmiiksi täytetyt arvostelukortit koiranohjaajalle.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fi" dirty="0">
                <a:solidFill>
                  <a:schemeClr val="dk1"/>
                </a:solidFill>
              </a:rPr>
              <a:t>Jos koiranohjaajan näkemys tapahtumien kulusta on erilainen kuin tuomareilla, hän voi ilmaista käsityksensä maastossa tuomareille ja keskuspaikalla ylituomarille.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1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AJOLÖYSYYTTÄ ON	</a:t>
            </a:r>
            <a:endParaRPr dirty="0"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 dirty="0">
                <a:solidFill>
                  <a:schemeClr val="dk1"/>
                </a:solidFill>
              </a:rPr>
              <a:t>Koira ajaa ilman jälkeä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 dirty="0">
                <a:solidFill>
                  <a:schemeClr val="dk1"/>
                </a:solidFill>
              </a:rPr>
              <a:t>Koira ajaa jälkeä väärä</a:t>
            </a:r>
            <a:r>
              <a:rPr lang="fi-FI" dirty="0">
                <a:solidFill>
                  <a:schemeClr val="dk1"/>
                </a:solidFill>
              </a:rPr>
              <a:t>ä</a:t>
            </a:r>
            <a:r>
              <a:rPr lang="fi" dirty="0">
                <a:solidFill>
                  <a:schemeClr val="dk1"/>
                </a:solidFill>
              </a:rPr>
              <a:t>n suuntaan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 dirty="0">
                <a:solidFill>
                  <a:schemeClr val="dk1"/>
                </a:solidFill>
              </a:rPr>
              <a:t>Koira kertaa jo ajettua jälkeä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 dirty="0">
                <a:solidFill>
                  <a:schemeClr val="dk1"/>
                </a:solidFill>
              </a:rPr>
              <a:t>Koira ajaa ajetun jäljen väärään suuntaan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 dirty="0">
                <a:solidFill>
                  <a:schemeClr val="dk1"/>
                </a:solidFill>
              </a:rPr>
              <a:t>Koira ajaa yli 20 minuuttia vanhaa jälkeä, jota se ei voi varmasti seurata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 dirty="0">
                <a:solidFill>
                  <a:schemeClr val="dk1"/>
                </a:solidFill>
              </a:rPr>
              <a:t>Ns. </a:t>
            </a:r>
            <a:r>
              <a:rPr lang="fi-FI" dirty="0">
                <a:solidFill>
                  <a:schemeClr val="dk1"/>
                </a:solidFill>
              </a:rPr>
              <a:t>h</a:t>
            </a:r>
            <a:r>
              <a:rPr lang="fi" dirty="0">
                <a:solidFill>
                  <a:schemeClr val="dk1"/>
                </a:solidFill>
              </a:rPr>
              <a:t>ukkahaukahtelu on löysyyttä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/>
              <a:t>AJOLÖYSYYTTÄ EI OLE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 dirty="0">
                <a:solidFill>
                  <a:schemeClr val="tx1"/>
                </a:solidFill>
              </a:rPr>
              <a:t>Koira antaa ääntä muutamia haukahduksia juuri hukattuaan ajettavan tai ajettavan juuri lähtiessä makuulta liikkeelle. 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i" dirty="0">
                <a:solidFill>
                  <a:schemeClr val="tx1"/>
                </a:solidFill>
              </a:rPr>
              <a:t>	Haju voi nousta ja kulkea ilmavirran mukana kymmeniäkin metrejä. 	Koiran pitää pystyä selvittämään ajettavan kaikkoamiskohta nopeasti ja 	varmasti. Tämä ei ole myöskään hakulöysää.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069FBA-1B3B-4575-A97F-265BC2A75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" dirty="0"/>
              <a:t>AJOLÖYSYYTTÄ EI OLE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65F9DF2-63A0-4AAC-A598-ABB6BFEF9F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Char char="-"/>
            </a:pPr>
            <a:r>
              <a:rPr lang="fi-FI" dirty="0">
                <a:solidFill>
                  <a:schemeClr val="tx1"/>
                </a:solidFill>
              </a:rPr>
              <a:t>Ajon tullessa tielle metsästä, ajettavan haju saattaa kulkeutua ilmavirran mukana pitkin ajouraa.</a:t>
            </a:r>
          </a:p>
          <a:p>
            <a:pPr marL="114300" lvl="0" indent="0">
              <a:buNone/>
            </a:pPr>
            <a:r>
              <a:rPr lang="fi-FI" dirty="0">
                <a:solidFill>
                  <a:schemeClr val="tx1"/>
                </a:solidFill>
              </a:rPr>
              <a:t>	Koira voi antaa muutamia haukahduksia molemmin puolin tieuran 	reunoilla. Mutta koira palaa nopeasti siihen kohtaan tietä mistä ajettava 	on ylittänyt sen ja ajo jatkuu varmana.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456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0F85E1-BA7F-4489-8F5A-74427EB40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" dirty="0"/>
              <a:t>AJOLÖYSYYTTÄ EI OLE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BEF9330-C556-4DD9-908A-713AB46B85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Char char="-"/>
            </a:pPr>
            <a:r>
              <a:rPr lang="fi-FI" dirty="0">
                <a:solidFill>
                  <a:schemeClr val="tx1"/>
                </a:solidFill>
              </a:rPr>
              <a:t>Yksittäiset haukahdukset, jotka eivät ole kulkevaa ajoa. </a:t>
            </a:r>
          </a:p>
          <a:p>
            <a:pPr marL="114300" lvl="0" indent="0">
              <a:buNone/>
            </a:pPr>
            <a:r>
              <a:rPr lang="fi-FI" dirty="0">
                <a:solidFill>
                  <a:schemeClr val="tx1"/>
                </a:solidFill>
              </a:rPr>
              <a:t>	Tämä ei ole myöskään ajoa, vaan otetaan pois ajotaulukosta esim. 	sulkeilla.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6699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99B18F-B84D-4EEC-9B3A-7F0E30550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" dirty="0"/>
              <a:t>AJOLÖYSYYTTÄ EI OLE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F7E83FB-56A0-4353-AFF4-AD29469651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fi-FI" dirty="0"/>
              <a:t>- </a:t>
            </a:r>
            <a:r>
              <a:rPr lang="fi-FI" dirty="0">
                <a:solidFill>
                  <a:schemeClr val="tx1"/>
                </a:solidFill>
              </a:rPr>
              <a:t>Ilmavainuinen koira voi ajaa kymmeniäkin metrejä jäljen tuulen alapuolella.</a:t>
            </a:r>
          </a:p>
          <a:p>
            <a:pPr marL="114300" indent="0">
              <a:buNone/>
            </a:pPr>
            <a:r>
              <a:rPr lang="fi-FI" dirty="0">
                <a:solidFill>
                  <a:schemeClr val="tx1"/>
                </a:solidFill>
              </a:rPr>
              <a:t>	Ilmavainun hukattuaan koira ajaa saman kohdan jälkitarkasti kyseessä ei 	ole ALÖ, mutta tämä ei myöskään lisää ajoaikaa. Jälkitarkasti ajettu 	osuus otetaan pois ajoajasta.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9758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530</Words>
  <Application>Microsoft Office PowerPoint</Application>
  <PresentationFormat>Näytössä katseltava esitys (16:9)</PresentationFormat>
  <Paragraphs>49</Paragraphs>
  <Slides>11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1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3" baseType="lpstr">
      <vt:lpstr>Arial</vt:lpstr>
      <vt:lpstr>Simple Light</vt:lpstr>
      <vt:lpstr>Suomen Ajokoirajärjestö Suomen Beaglejärjestö</vt:lpstr>
      <vt:lpstr>AJOK koulutus 2020</vt:lpstr>
      <vt:lpstr>TUOMARITOIMINTA AJON AIKANA</vt:lpstr>
      <vt:lpstr>TUOMARITOIMINTA AJON AIKANA</vt:lpstr>
      <vt:lpstr>AJOLÖYSYYTTÄ ON </vt:lpstr>
      <vt:lpstr>AJOLÖYSYYTTÄ EI OLE </vt:lpstr>
      <vt:lpstr>AJOLÖYSYYTTÄ EI OLE</vt:lpstr>
      <vt:lpstr>AJOLÖYSYYTTÄ EI OLE</vt:lpstr>
      <vt:lpstr>AJOLÖYSYYTTÄ EI OLE</vt:lpstr>
      <vt:lpstr>Ajolöysyyden merkitseminen ajotaulukoon</vt:lpstr>
      <vt:lpstr>AJOLÖYSYYS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AJOK koulutus 2020</dc:title>
  <dc:creator>Juha Laukkanen</dc:creator>
  <cp:lastModifiedBy>Mika Elgland</cp:lastModifiedBy>
  <cp:revision>24</cp:revision>
  <dcterms:modified xsi:type="dcterms:W3CDTF">2020-02-24T16:13:31Z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6632604-ccb5-402f-9e01-dbd647bcb92b_Enabled">
    <vt:lpwstr>True</vt:lpwstr>
  </property>
  <property fmtid="{D5CDD505-2E9C-101B-9397-08002B2CF9AE}" pid="3" name="MSIP_Label_e6632604-ccb5-402f-9e01-dbd647bcb92b_SiteId">
    <vt:lpwstr>5b76ada2-ef3a-4eb3-927d-30e43e2a624c</vt:lpwstr>
  </property>
  <property fmtid="{D5CDD505-2E9C-101B-9397-08002B2CF9AE}" pid="4" name="MSIP_Label_e6632604-ccb5-402f-9e01-dbd647bcb92b_Owner">
    <vt:lpwstr>Juha.Laukkanen@neve.fi</vt:lpwstr>
  </property>
  <property fmtid="{D5CDD505-2E9C-101B-9397-08002B2CF9AE}" pid="5" name="MSIP_Label_e6632604-ccb5-402f-9e01-dbd647bcb92b_SetDate">
    <vt:lpwstr>2020-02-11T07:38:51.1559131Z</vt:lpwstr>
  </property>
  <property fmtid="{D5CDD505-2E9C-101B-9397-08002B2CF9AE}" pid="6" name="MSIP_Label_e6632604-ccb5-402f-9e01-dbd647bcb92b_Name">
    <vt:lpwstr>Sisäinen</vt:lpwstr>
  </property>
  <property fmtid="{D5CDD505-2E9C-101B-9397-08002B2CF9AE}" pid="7" name="MSIP_Label_e6632604-ccb5-402f-9e01-dbd647bcb92b_Application">
    <vt:lpwstr>Microsoft Azure Information Protection</vt:lpwstr>
  </property>
  <property fmtid="{D5CDD505-2E9C-101B-9397-08002B2CF9AE}" pid="8" name="MSIP_Label_e6632604-ccb5-402f-9e01-dbd647bcb92b_ActionId">
    <vt:lpwstr>204330d0-70c7-4ea4-bd6a-87953a422abf</vt:lpwstr>
  </property>
  <property fmtid="{D5CDD505-2E9C-101B-9397-08002B2CF9AE}" pid="9" name="MSIP_Label_e6632604-ccb5-402f-9e01-dbd647bcb92b_Extended_MSFT_Method">
    <vt:lpwstr>Automatic</vt:lpwstr>
  </property>
  <property fmtid="{D5CDD505-2E9C-101B-9397-08002B2CF9AE}" pid="10" name="Sensitivity">
    <vt:lpwstr>Sisäinen</vt:lpwstr>
  </property>
</Properties>
</file>